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48" r:id="rId3"/>
    <p:sldId id="349" r:id="rId4"/>
    <p:sldId id="350" r:id="rId5"/>
    <p:sldId id="387" r:id="rId6"/>
    <p:sldId id="351" r:id="rId7"/>
    <p:sldId id="352" r:id="rId8"/>
    <p:sldId id="353" r:id="rId9"/>
    <p:sldId id="405" r:id="rId10"/>
    <p:sldId id="357" r:id="rId11"/>
    <p:sldId id="355" r:id="rId12"/>
    <p:sldId id="358" r:id="rId13"/>
    <p:sldId id="354" r:id="rId14"/>
    <p:sldId id="356" r:id="rId15"/>
    <p:sldId id="360" r:id="rId16"/>
    <p:sldId id="406" r:id="rId17"/>
    <p:sldId id="371" r:id="rId18"/>
    <p:sldId id="389" r:id="rId19"/>
    <p:sldId id="373" r:id="rId20"/>
    <p:sldId id="375" r:id="rId21"/>
    <p:sldId id="404" r:id="rId22"/>
    <p:sldId id="376" r:id="rId23"/>
    <p:sldId id="377" r:id="rId24"/>
    <p:sldId id="378" r:id="rId25"/>
    <p:sldId id="407" r:id="rId26"/>
    <p:sldId id="362" r:id="rId27"/>
    <p:sldId id="330" r:id="rId28"/>
    <p:sldId id="331" r:id="rId29"/>
    <p:sldId id="364" r:id="rId30"/>
    <p:sldId id="363" r:id="rId31"/>
    <p:sldId id="332" r:id="rId32"/>
    <p:sldId id="368" r:id="rId33"/>
    <p:sldId id="279" r:id="rId34"/>
    <p:sldId id="263" r:id="rId35"/>
    <p:sldId id="276" r:id="rId36"/>
    <p:sldId id="265" r:id="rId37"/>
    <p:sldId id="280" r:id="rId38"/>
    <p:sldId id="271" r:id="rId39"/>
    <p:sldId id="272" r:id="rId40"/>
    <p:sldId id="283" r:id="rId41"/>
    <p:sldId id="322" r:id="rId42"/>
    <p:sldId id="305" r:id="rId43"/>
    <p:sldId id="408" r:id="rId44"/>
    <p:sldId id="386" r:id="rId45"/>
    <p:sldId id="385" r:id="rId46"/>
    <p:sldId id="383" r:id="rId47"/>
    <p:sldId id="337" r:id="rId48"/>
    <p:sldId id="403" r:id="rId49"/>
    <p:sldId id="388" r:id="rId50"/>
    <p:sldId id="338" r:id="rId51"/>
    <p:sldId id="339" r:id="rId52"/>
    <p:sldId id="384" r:id="rId53"/>
    <p:sldId id="409" r:id="rId54"/>
    <p:sldId id="369" r:id="rId55"/>
    <p:sldId id="379" r:id="rId56"/>
    <p:sldId id="411" r:id="rId57"/>
    <p:sldId id="414" r:id="rId58"/>
    <p:sldId id="415" r:id="rId59"/>
    <p:sldId id="365" r:id="rId60"/>
    <p:sldId id="413" r:id="rId61"/>
    <p:sldId id="412" r:id="rId62"/>
    <p:sldId id="410" r:id="rId63"/>
    <p:sldId id="370" r:id="rId6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B3F2"/>
    <a:srgbClr val="FFD03B"/>
    <a:srgbClr val="010157"/>
    <a:srgbClr val="FF0000"/>
    <a:srgbClr val="5CDE7B"/>
    <a:srgbClr val="071B5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9690" autoAdjust="0"/>
  </p:normalViewPr>
  <p:slideViewPr>
    <p:cSldViewPr>
      <p:cViewPr>
        <p:scale>
          <a:sx n="66" d="100"/>
          <a:sy n="66" d="100"/>
        </p:scale>
        <p:origin x="-726"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7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5" Type="http://schemas.openxmlformats.org/officeDocument/2006/relationships/image" Target="../media/image79.wmf"/><Relationship Id="rId4"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74CAE9-27CE-40AA-A87E-9A94379A9FAA}" type="datetimeFigureOut">
              <a:rPr lang="zh-CN" altLang="en-US" smtClean="0"/>
              <a:pPr/>
              <a:t>2012/12/13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AB79D8-2D26-4E16-B5C2-88636E4B188C}"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i="0" dirty="0"/>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Our collaborators also performed the STM tip manipulation. This slide is clearer.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They push the round spot along the Ti row, the bright spot always move as a whole. M1….m2…..So we can say these molecules keep the molecular state after 10 min light irradiation.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Let’s push these stretched spots m3 and m4. </a:t>
            </a:r>
          </a:p>
          <a:p>
            <a:r>
              <a:rPr lang="en-US" altLang="zh-CN" baseline="0" dirty="0" smtClean="0"/>
              <a:t>Push m4, </a:t>
            </a:r>
            <a:r>
              <a:rPr lang="en-US" altLang="zh-CN" sz="1200" kern="1200" baseline="0" dirty="0" smtClean="0">
                <a:solidFill>
                  <a:schemeClr val="tx1"/>
                </a:solidFill>
                <a:latin typeface="+mn-lt"/>
                <a:ea typeface="+mn-ea"/>
                <a:cs typeface="+mn-cs"/>
              </a:rPr>
              <a:t>the main group of the “stretched” methanol molecule was removed from the surface, while an OH species was left on the BBO row.   Another case, push m3, the main </a:t>
            </a:r>
            <a:r>
              <a:rPr lang="en-US" altLang="zh-CN" baseline="0" dirty="0" smtClean="0"/>
              <a:t>bright spot was moved to here, and a less bright spot left on BBO sites. The position is right by the side of the surface Ti ion where the methanol resided previously. This less bright spot was proved to be a BBO-H. And this bright spot was assigned as a methoxy group.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So now we can conclude that </a:t>
            </a:r>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39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This</a:t>
            </a:r>
            <a:r>
              <a:rPr lang="en-US" altLang="zh-CN" baseline="0" dirty="0" smtClean="0"/>
              <a:t> is the model.</a:t>
            </a:r>
            <a:endParaRPr lang="zh-CN" altLang="en-US" dirty="0"/>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40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56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r>
              <a:rPr lang="en-US" altLang="zh-CN" dirty="0" smtClean="0">
                <a:latin typeface="Arial" pitchFamily="34" charset="0"/>
              </a:rPr>
              <a:t>Photo of SLAC site including the 3km </a:t>
            </a:r>
            <a:r>
              <a:rPr lang="en-US" altLang="zh-CN" dirty="0" err="1" smtClean="0">
                <a:latin typeface="Arial" pitchFamily="34" charset="0"/>
              </a:rPr>
              <a:t>linac</a:t>
            </a:r>
            <a:r>
              <a:rPr lang="en-US" altLang="zh-CN" dirty="0" smtClean="0">
                <a:latin typeface="Arial" pitchFamily="34" charset="0"/>
              </a:rPr>
              <a:t>. </a:t>
            </a:r>
          </a:p>
          <a:p>
            <a:pPr eaLnBrk="1" hangingPunct="1"/>
            <a:r>
              <a:rPr lang="en-US" altLang="zh-CN" dirty="0" smtClean="0">
                <a:latin typeface="Arial" pitchFamily="34" charset="0"/>
              </a:rPr>
              <a:t>SPPS which ran until March used compressed </a:t>
            </a:r>
            <a:r>
              <a:rPr lang="en-US" altLang="zh-CN" dirty="0" err="1" smtClean="0">
                <a:latin typeface="Arial" pitchFamily="34" charset="0"/>
              </a:rPr>
              <a:t>ultrarelativistic</a:t>
            </a:r>
            <a:r>
              <a:rPr lang="en-US" altLang="zh-CN" dirty="0" smtClean="0">
                <a:latin typeface="Arial" pitchFamily="34" charset="0"/>
              </a:rPr>
              <a:t> electron beams from SLAC to produce short, 80fs, x-ray bursts.  The experiment was used as a test bed for experiments and technology </a:t>
            </a:r>
            <a:r>
              <a:rPr lang="en-US" altLang="zh-CN" dirty="0" smtClean="0">
                <a:latin typeface="ヒラギノ角ゴ Pro W3" pitchFamily="1" charset="-128"/>
              </a:rPr>
              <a:t>for</a:t>
            </a:r>
            <a:r>
              <a:rPr lang="en-US" altLang="zh-CN" dirty="0" smtClean="0">
                <a:latin typeface="Arial" pitchFamily="34" charset="0"/>
              </a:rPr>
              <a:t> 4th gen. x-ray FELs.</a:t>
            </a:r>
          </a:p>
          <a:p>
            <a:pPr eaLnBrk="1" hangingPunct="1"/>
            <a:endParaRPr lang="en-US" altLang="zh-CN" dirty="0" smtClean="0">
              <a:latin typeface="Arial" pitchFamily="34" charset="0"/>
            </a:endParaRPr>
          </a:p>
          <a:p>
            <a:pPr eaLnBrk="1" hangingPunct="1"/>
            <a:r>
              <a:rPr lang="en-US" altLang="zh-CN" dirty="0" smtClean="0">
                <a:latin typeface="Arial" pitchFamily="34" charset="0"/>
              </a:rPr>
              <a:t>Upper left is a picture of the </a:t>
            </a:r>
            <a:r>
              <a:rPr lang="en-US" altLang="zh-CN" dirty="0" err="1" smtClean="0">
                <a:latin typeface="Arial" pitchFamily="34" charset="0"/>
              </a:rPr>
              <a:t>undulator</a:t>
            </a:r>
            <a:r>
              <a:rPr lang="en-US" altLang="zh-CN" dirty="0" smtClean="0">
                <a:latin typeface="Arial" pitchFamily="34" charset="0"/>
              </a:rPr>
              <a:t>, along w/ D. Fritz and S Lee working on </a:t>
            </a:r>
            <a:r>
              <a:rPr lang="en-US" altLang="zh-CN" dirty="0" err="1" smtClean="0">
                <a:latin typeface="Arial" pitchFamily="34" charset="0"/>
              </a:rPr>
              <a:t>electrooptic</a:t>
            </a:r>
            <a:r>
              <a:rPr lang="en-US" altLang="zh-CN" dirty="0" smtClean="0">
                <a:latin typeface="Arial" pitchFamily="34" charset="0"/>
              </a:rPr>
              <a:t> setup while D. Reis looks on…</a:t>
            </a:r>
          </a:p>
          <a:p>
            <a:pPr eaLnBrk="1" hangingPunct="1"/>
            <a:endParaRPr lang="en-US" altLang="zh-CN" dirty="0" smtClean="0">
              <a:latin typeface="Arial" pitchFamily="34" charset="0"/>
            </a:endParaRPr>
          </a:p>
          <a:p>
            <a:pPr eaLnBrk="1" hangingPunct="1"/>
            <a:r>
              <a:rPr lang="en-US" altLang="zh-CN" dirty="0" smtClean="0">
                <a:latin typeface="Arial" pitchFamily="34" charset="0"/>
              </a:rPr>
              <a:t>FOCUS participation:  D. Reis, D. Fritz, A. </a:t>
            </a:r>
            <a:r>
              <a:rPr lang="en-US" altLang="zh-CN" dirty="0" err="1" smtClean="0">
                <a:latin typeface="Arial" pitchFamily="34" charset="0"/>
              </a:rPr>
              <a:t>Cavalieri</a:t>
            </a:r>
            <a:r>
              <a:rPr lang="en-US" altLang="zh-CN" dirty="0" smtClean="0">
                <a:latin typeface="Arial" pitchFamily="34" charset="0"/>
              </a:rPr>
              <a:t> (now MPQ), S. Lee (now KRISS), P. </a:t>
            </a:r>
            <a:r>
              <a:rPr lang="en-US" altLang="zh-CN" dirty="0" err="1" smtClean="0">
                <a:latin typeface="Arial" pitchFamily="34" charset="0"/>
              </a:rPr>
              <a:t>Bucksbaum</a:t>
            </a:r>
            <a:r>
              <a:rPr lang="en-US" altLang="zh-CN" dirty="0" smtClean="0">
                <a:latin typeface="Arial" pitchFamily="34" charset="0"/>
              </a:rPr>
              <a:t> (MI)</a:t>
            </a:r>
          </a:p>
          <a:p>
            <a:pPr eaLnBrk="1" hangingPunct="1"/>
            <a:r>
              <a:rPr lang="en-US" altLang="zh-CN" dirty="0" smtClean="0">
                <a:latin typeface="Arial" pitchFamily="34" charset="0"/>
              </a:rPr>
              <a:t>S. </a:t>
            </a:r>
            <a:r>
              <a:rPr lang="en-US" altLang="zh-CN" dirty="0" err="1" smtClean="0">
                <a:latin typeface="Arial" pitchFamily="34" charset="0"/>
              </a:rPr>
              <a:t>Fahy</a:t>
            </a:r>
            <a:r>
              <a:rPr lang="en-US" altLang="zh-CN" dirty="0" smtClean="0">
                <a:latin typeface="Arial" pitchFamily="34" charset="0"/>
              </a:rPr>
              <a:t> (FOCUS fellow) &amp; E. Murray Cork.</a:t>
            </a:r>
          </a:p>
          <a:p>
            <a:pPr eaLnBrk="1" hangingPunct="1"/>
            <a:endParaRPr lang="en-US" altLang="zh-CN" dirty="0" smtClean="0">
              <a:latin typeface="Arial" pitchFamily="34" charset="0"/>
            </a:endParaRPr>
          </a:p>
          <a:p>
            <a:pPr eaLnBrk="1" hangingPunct="1"/>
            <a:r>
              <a:rPr lang="en-US" altLang="zh-CN" dirty="0" smtClean="0">
                <a:latin typeface="Arial" pitchFamily="34" charset="0"/>
              </a:rPr>
              <a:t>The experiment was </a:t>
            </a:r>
            <a:r>
              <a:rPr lang="en-US" altLang="zh-CN" dirty="0" err="1" smtClean="0">
                <a:latin typeface="Arial" pitchFamily="34" charset="0"/>
              </a:rPr>
              <a:t>decomissioned</a:t>
            </a:r>
            <a:r>
              <a:rPr lang="en-US" altLang="zh-CN" dirty="0" smtClean="0">
                <a:latin typeface="Arial" pitchFamily="34" charset="0"/>
              </a:rPr>
              <a:t> to make space for the LCLS x-ray FEL.  FOCUS is involved in beamline and experimental design and we plan on conducting experiments at first light (2008).</a:t>
            </a:r>
          </a:p>
          <a:p>
            <a:pPr eaLnBrk="1" hangingPunct="1"/>
            <a:endParaRPr lang="en-US" altLang="zh-CN" dirty="0" smtClean="0">
              <a:latin typeface="Arial" pitchFamily="34" charset="0"/>
            </a:endParaRPr>
          </a:p>
          <a:p>
            <a:pPr eaLnBrk="1" hangingPunct="1"/>
            <a:r>
              <a:rPr lang="en-US" altLang="zh-CN" dirty="0" smtClean="0">
                <a:latin typeface="Arial" pitchFamily="34" charset="0"/>
              </a:rPr>
              <a:t>In the mean time we were able to use SPPS for first studies ever detailed studies of femtosecond excited state dynamics in a solid  with angstrom resolution….</a:t>
            </a:r>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60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zh-CN" dirty="0" smtClean="0">
                <a:latin typeface="Arial" pitchFamily="34" charset="0"/>
                <a:ea typeface="msgothic" charset="0"/>
                <a:cs typeface="msgothic" charset="0"/>
              </a:rPr>
              <a:t>Schematic depiction of single-particle coherent diffractive imaging with an XFEL pulse. (</a:t>
            </a:r>
            <a:r>
              <a:rPr lang="en-GB" altLang="zh-CN" sz="1400" b="1" dirty="0" smtClean="0">
                <a:latin typeface="Arial" pitchFamily="34" charset="0"/>
                <a:ea typeface="msgothic" charset="0"/>
                <a:cs typeface="msgothic" charset="0"/>
              </a:rPr>
              <a:t>A</a:t>
            </a:r>
            <a:r>
              <a:rPr lang="en-GB" altLang="zh-CN" dirty="0" smtClean="0">
                <a:latin typeface="Arial" pitchFamily="34" charset="0"/>
                <a:ea typeface="msgothic" charset="0"/>
                <a:cs typeface="msgothic" charset="0"/>
              </a:rPr>
              <a:t>) The intensity pattern formed from the intense x-ray pulse (incident from left) scattering off the object is recorded on a </a:t>
            </a:r>
            <a:r>
              <a:rPr lang="en-GB" altLang="zh-CN" dirty="0" err="1" smtClean="0">
                <a:latin typeface="Arial" pitchFamily="34" charset="0"/>
                <a:ea typeface="msgothic" charset="0"/>
                <a:cs typeface="msgothic" charset="0"/>
              </a:rPr>
              <a:t>pixellated</a:t>
            </a:r>
            <a:r>
              <a:rPr lang="en-GB" altLang="zh-CN" dirty="0" smtClean="0">
                <a:latin typeface="Arial" pitchFamily="34" charset="0"/>
                <a:ea typeface="msgothic" charset="0"/>
                <a:cs typeface="msgothic" charset="0"/>
              </a:rPr>
              <a:t> detector. The pulse also photo-ionizes the sample. This leads to plasma formation and Coulomb explosion of the highly ionized particle, so only one diffraction pattern [a single two-dimensional (2D) view] can be recorded from the particle. Many individual diffraction patterns are recorded from single particles in a jet (</a:t>
            </a:r>
            <a:r>
              <a:rPr lang="en-GB" altLang="zh-CN" dirty="0" err="1" smtClean="0">
                <a:latin typeface="Arial" pitchFamily="34" charset="0"/>
                <a:ea typeface="msgothic" charset="0"/>
                <a:cs typeface="msgothic" charset="0"/>
              </a:rPr>
              <a:t>traveling</a:t>
            </a:r>
            <a:r>
              <a:rPr lang="en-GB" altLang="zh-CN" dirty="0" smtClean="0">
                <a:latin typeface="Arial" pitchFamily="34" charset="0"/>
                <a:ea typeface="msgothic" charset="0"/>
                <a:cs typeface="msgothic" charset="0"/>
              </a:rPr>
              <a:t> from top to bottom). The particles travel fast enough to clear the beam by the time the next pulse (and particle) arrives. The data must be read out from the detector just as quickly. (</a:t>
            </a:r>
            <a:r>
              <a:rPr lang="en-GB" altLang="zh-CN" sz="1400" b="1" dirty="0" smtClean="0">
                <a:latin typeface="Arial" pitchFamily="34" charset="0"/>
                <a:ea typeface="msgothic" charset="0"/>
                <a:cs typeface="msgothic" charset="0"/>
              </a:rPr>
              <a:t>B</a:t>
            </a:r>
            <a:r>
              <a:rPr lang="en-GB" altLang="zh-CN" dirty="0" smtClean="0">
                <a:latin typeface="Arial" pitchFamily="34" charset="0"/>
                <a:ea typeface="msgothic" charset="0"/>
                <a:cs typeface="msgothic" charset="0"/>
              </a:rPr>
              <a:t>) The full 3D diffraction data set is assembled from noisy diffraction patterns of identical particles in random and unknown orientations. Patterns are classified to group patterns of like orientation, averaged within the groups to increase signal to noise, oriented with respect to one another, and combined into a 3D reciprocal space. The image is then obtained by phase retrieval.</a:t>
            </a:r>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61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08A96C-8BD3-4758-AF99-103CF92026A5}" type="slidenum">
              <a:rPr lang="en-US" altLang="zh-CN"/>
              <a:pPr/>
              <a:t>11</a:t>
            </a:fld>
            <a:endParaRPr lang="en-US" altLang="zh-CN"/>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183485-B543-4A27-9829-0A1B5958F2E9}" type="slidenum">
              <a:rPr lang="en-US" altLang="zh-CN"/>
              <a:pPr/>
              <a:t>14</a:t>
            </a:fld>
            <a:endParaRPr lang="en-US" altLang="zh-CN"/>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We employed 2PPE to study photochemistry on TiO2(110). 2PPE stands for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This is the principle of the 2PPE on TiO2(110). In our study, we use 400nm light. The first photon excites electrons from the defect state to above the </a:t>
            </a:r>
            <a:r>
              <a:rPr lang="en-US" altLang="zh-CN" baseline="0" dirty="0" err="1" smtClean="0"/>
              <a:t>fermi</a:t>
            </a:r>
            <a:r>
              <a:rPr lang="en-US" altLang="zh-CN" baseline="0" dirty="0" smtClean="0"/>
              <a:t> level, and then the second photon excites the electron from the intermediate state to above the vacuum level, the energy and angular distribution were then analyzed and recorded to get the 2pp spectra.</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33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baseline="0" dirty="0" smtClean="0"/>
              <a:t>This is the picture of our setup.</a:t>
            </a:r>
          </a:p>
          <a:p>
            <a:r>
              <a:rPr lang="en-US" altLang="zh-CN" baseline="0" dirty="0" smtClean="0"/>
              <a:t>This is clean room, where the laser system is put.</a:t>
            </a:r>
          </a:p>
          <a:p>
            <a:r>
              <a:rPr lang="en-US" altLang="zh-CN" baseline="0" dirty="0" smtClean="0"/>
              <a:t>This is UHV chamber, which has normal surface science tools, LEED, AES, ion gun. This hemisphere analyzer is used to measure the photoelectron spectra. </a:t>
            </a:r>
          </a:p>
          <a:p>
            <a:r>
              <a:rPr lang="en-US" altLang="zh-CN" baseline="0" dirty="0" smtClean="0"/>
              <a:t>2D-detector in this hemisphere analyzer. </a:t>
            </a:r>
            <a:endParaRPr lang="zh-CN" altLang="en-US" dirty="0"/>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34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baseline="0" dirty="0" smtClean="0"/>
              <a:t>This is the structure of TiO2(110), which is thermodynamically lowest energy surface.</a:t>
            </a:r>
          </a:p>
          <a:p>
            <a:r>
              <a:rPr lang="en-US" altLang="zh-CN" baseline="0" dirty="0" err="1" smtClean="0"/>
              <a:t>BBOv</a:t>
            </a:r>
            <a:r>
              <a:rPr lang="en-US" altLang="zh-CN" baseline="0" dirty="0" smtClean="0"/>
              <a:t> commonly exists under UHV annealing. </a:t>
            </a:r>
          </a:p>
          <a:p>
            <a:r>
              <a:rPr lang="en-US" altLang="zh-CN" baseline="0" dirty="0" smtClean="0"/>
              <a:t>The adsorbed methanol molecule prefers forming hydrogen bond to reduce the energy. </a:t>
            </a:r>
            <a:endParaRPr lang="zh-CN" altLang="en-US" dirty="0"/>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35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We</a:t>
            </a:r>
            <a:r>
              <a:rPr lang="en-US" altLang="zh-CN" baseline="0" dirty="0" smtClean="0"/>
              <a:t> also tried this experiment with 2PPE method. This is our result on oxidized surface. </a:t>
            </a:r>
          </a:p>
          <a:p>
            <a:r>
              <a:rPr lang="en-US" altLang="zh-CN" baseline="0" dirty="0" smtClean="0"/>
              <a:t>This is final state energy, intermediate state energy, and the 2PPE signal. </a:t>
            </a:r>
          </a:p>
          <a:p>
            <a:r>
              <a:rPr lang="en-US" altLang="zh-CN" baseline="0" dirty="0" smtClean="0"/>
              <a:t>The black curve is …,the green …, the red …. </a:t>
            </a:r>
          </a:p>
          <a:p>
            <a:r>
              <a:rPr lang="en-US" altLang="zh-CN" baseline="0" dirty="0" smtClean="0"/>
              <a:t>We reproduced the phenomenon in the literature. However, these spectra was acquired after laser irradiation for 15min. One may ask what happen during the laser irradiation.</a:t>
            </a:r>
          </a:p>
          <a:p>
            <a:endParaRPr lang="zh-CN" altLang="en-US" dirty="0"/>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36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Here</a:t>
            </a:r>
            <a:r>
              <a:rPr lang="en-US" altLang="zh-CN" baseline="0" dirty="0" smtClean="0"/>
              <a:t> I show the time-dependent 2PPE results.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This is final state energy, this is the laser shinning duration. We can find this resonance signal is increasing as the laser irradiation time. At the fresh surface, no any resonance signal. We can also find the peak is shifting to the lower energy as the laser shinning.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We replaced methanol with other alcohols, and saw the similar phenomena. While, for dimethyl ether, which does not have OH group, we did not observe the resonance signal during a long period of laser irradiation.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So we can conclude that the resonance state is photoinduced. But only with 2PPE, we can not give the picture what happen when the surface is shined by light. To clarify this problem, we cooperative with STM from USTC.</a:t>
            </a:r>
          </a:p>
          <a:p>
            <a:endParaRPr lang="zh-CN" altLang="en-US" dirty="0"/>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37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This</a:t>
            </a:r>
            <a:r>
              <a:rPr lang="en-US" altLang="zh-CN" baseline="0" dirty="0" smtClean="0"/>
              <a:t> is the STM image of the bare surface. The bright line is the Ti row, the dark line is BBO row. These bright spots on the dark lines are </a:t>
            </a:r>
            <a:r>
              <a:rPr lang="en-US" altLang="zh-CN" baseline="0" dirty="0" err="1" smtClean="0"/>
              <a:t>BBOv</a:t>
            </a:r>
            <a:r>
              <a:rPr lang="en-US" altLang="zh-CN"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Dose some methanol, most of them adsorb on the Ti sites and appear as round spots. 80K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After 10 minutes UV light illumination, we can find the round spots became elongated.</a:t>
            </a:r>
          </a:p>
        </p:txBody>
      </p:sp>
      <p:sp>
        <p:nvSpPr>
          <p:cNvPr id="4" name="灯片编号占位符 3"/>
          <p:cNvSpPr>
            <a:spLocks noGrp="1"/>
          </p:cNvSpPr>
          <p:nvPr>
            <p:ph type="sldNum" sz="quarter" idx="10"/>
          </p:nvPr>
        </p:nvSpPr>
        <p:spPr/>
        <p:txBody>
          <a:bodyPr/>
          <a:lstStyle/>
          <a:p>
            <a:fld id="{3CAB79D8-2D26-4E16-B5C2-88636E4B188C}" type="slidenum">
              <a:rPr lang="zh-CN" altLang="en-US" smtClean="0"/>
              <a:pPr/>
              <a:t>38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2012/12/13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2012/12/13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1.wmf"/></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41.png"/><Relationship Id="rId4" Type="http://schemas.openxmlformats.org/officeDocument/2006/relationships/image" Target="../media/image35.emf"/><Relationship Id="rId9" Type="http://schemas.openxmlformats.org/officeDocument/2006/relationships/image" Target="../media/image40.emf"/></Relationships>
</file>

<file path=ppt/slides/_rels/slide22.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4.xml"/><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oleObject" Target="../embeddings/oleObject7.bin"/></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8.bin"/></Relationships>
</file>

<file path=ppt/slides/_rels/slide37.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9.tiff"/></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9.tif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emf"/><Relationship Id="rId1" Type="http://schemas.openxmlformats.org/officeDocument/2006/relationships/slideLayout" Target="../slideLayouts/slideLayout6.xml"/><Relationship Id="rId5" Type="http://schemas.openxmlformats.org/officeDocument/2006/relationships/image" Target="../media/image90.emf"/><Relationship Id="rId4" Type="http://schemas.openxmlformats.org/officeDocument/2006/relationships/image" Target="../media/image89.emf"/></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51520" y="2779744"/>
            <a:ext cx="8712968" cy="1470025"/>
          </a:xfrm>
        </p:spPr>
        <p:txBody>
          <a:bodyPr>
            <a:noAutofit/>
          </a:bodyPr>
          <a:lstStyle/>
          <a:p>
            <a:pPr>
              <a:lnSpc>
                <a:spcPts val="6000"/>
              </a:lnSpc>
              <a:spcAft>
                <a:spcPts val="600"/>
              </a:spcAft>
            </a:pPr>
            <a:r>
              <a:rPr lang="en-US" altLang="zh-CN" dirty="0" smtClean="0">
                <a:solidFill>
                  <a:schemeClr val="bg1"/>
                </a:solidFill>
                <a:latin typeface="Comic Sans MS" pitchFamily="66" charset="0"/>
              </a:rPr>
              <a:t>Ultrafast Surface Dynamics</a:t>
            </a:r>
            <a:endParaRPr lang="zh-CN" altLang="en-US" dirty="0">
              <a:solidFill>
                <a:schemeClr val="bg1"/>
              </a:solidFill>
              <a:latin typeface="Comic Sans MS" pitchFamily="66" charset="0"/>
              <a:ea typeface="隶书" pitchFamily="49" charset="-122"/>
            </a:endParaRPr>
          </a:p>
        </p:txBody>
      </p:sp>
      <p:sp>
        <p:nvSpPr>
          <p:cNvPr id="10" name="副标题 9"/>
          <p:cNvSpPr>
            <a:spLocks noGrp="1"/>
          </p:cNvSpPr>
          <p:nvPr>
            <p:ph type="subTitle" idx="1"/>
          </p:nvPr>
        </p:nvSpPr>
        <p:spPr>
          <a:xfrm>
            <a:off x="1259632" y="5805264"/>
            <a:ext cx="6768752" cy="792088"/>
          </a:xfrm>
        </p:spPr>
        <p:txBody>
          <a:bodyPr>
            <a:normAutofit/>
          </a:bodyPr>
          <a:lstStyle/>
          <a:p>
            <a:pPr>
              <a:spcAft>
                <a:spcPts val="600"/>
              </a:spcAft>
            </a:pPr>
            <a:r>
              <a:rPr lang="en-US" altLang="zh-CN" sz="2600" dirty="0" smtClean="0">
                <a:solidFill>
                  <a:schemeClr val="bg1"/>
                </a:solidFill>
                <a:latin typeface="Times New Roman" pitchFamily="18" charset="0"/>
                <a:cs typeface="Times New Roman" pitchFamily="18" charset="0"/>
              </a:rPr>
              <a:t>International Center for Quantum Materials</a:t>
            </a:r>
            <a:endParaRPr lang="en-US" altLang="zh-CN" sz="2600" dirty="0" smtClean="0">
              <a:solidFill>
                <a:schemeClr val="bg1"/>
              </a:solidFill>
              <a:latin typeface="Times New Roman" pitchFamily="18" charset="0"/>
              <a:ea typeface="楷体" pitchFamily="49" charset="-122"/>
              <a:cs typeface="Times New Roman" pitchFamily="18" charset="0"/>
            </a:endParaRPr>
          </a:p>
        </p:txBody>
      </p:sp>
      <p:sp>
        <p:nvSpPr>
          <p:cNvPr id="5" name="副标题 9"/>
          <p:cNvSpPr txBox="1">
            <a:spLocks/>
          </p:cNvSpPr>
          <p:nvPr/>
        </p:nvSpPr>
        <p:spPr>
          <a:xfrm>
            <a:off x="1362704" y="5048588"/>
            <a:ext cx="6400800" cy="82868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3200" b="0" i="0" u="none" strike="noStrike" kern="1200" cap="none" spc="0" normalizeH="0" baseline="0" noProof="0" dirty="0" smtClean="0">
                <a:ln>
                  <a:noFill/>
                </a:ln>
                <a:solidFill>
                  <a:schemeClr val="bg1"/>
                </a:solidFill>
                <a:effectLst/>
                <a:uLnTx/>
                <a:uFillTx/>
                <a:latin typeface="楷体" pitchFamily="49" charset="-122"/>
                <a:ea typeface="楷体" pitchFamily="49" charset="-122"/>
              </a:rPr>
              <a:t>任泽峰</a:t>
            </a:r>
            <a:endParaRPr kumimoji="0" lang="zh-CN" altLang="en-US" sz="3200" b="0" i="0" u="none" strike="noStrike" kern="1200" cap="none" spc="0" normalizeH="0" baseline="0" noProof="0" dirty="0">
              <a:ln>
                <a:noFill/>
              </a:ln>
              <a:solidFill>
                <a:schemeClr val="bg1"/>
              </a:solidFill>
              <a:effectLst/>
              <a:uLnTx/>
              <a:uFillTx/>
              <a:latin typeface="Comic Sans MS" pitchFamily="66" charset="0"/>
            </a:endParaRPr>
          </a:p>
        </p:txBody>
      </p:sp>
      <p:pic>
        <p:nvPicPr>
          <p:cNvPr id="9" name="Picture 9" descr="E:\Article\ppt material\chirped pulse_TiO2.png"/>
          <p:cNvPicPr>
            <a:picLocks noChangeAspect="1" noChangeArrowheads="1"/>
          </p:cNvPicPr>
          <p:nvPr/>
        </p:nvPicPr>
        <p:blipFill>
          <a:blip r:embed="rId3" cstate="print"/>
          <a:srcRect/>
          <a:stretch>
            <a:fillRect/>
          </a:stretch>
        </p:blipFill>
        <p:spPr bwMode="auto">
          <a:xfrm>
            <a:off x="5870243" y="-124102"/>
            <a:ext cx="3526293" cy="2304256"/>
          </a:xfrm>
          <a:prstGeom prst="rect">
            <a:avLst/>
          </a:prstGeom>
          <a:noFill/>
        </p:spPr>
      </p:pic>
      <p:pic>
        <p:nvPicPr>
          <p:cNvPr id="49153" name="Picture 1" descr="E:\PKU project\document\北大logo\peking(橙色).png"/>
          <p:cNvPicPr>
            <a:picLocks noChangeAspect="1" noChangeArrowheads="1"/>
          </p:cNvPicPr>
          <p:nvPr/>
        </p:nvPicPr>
        <p:blipFill>
          <a:blip r:embed="rId4" cstate="print"/>
          <a:srcRect/>
          <a:stretch>
            <a:fillRect/>
          </a:stretch>
        </p:blipFill>
        <p:spPr bwMode="auto">
          <a:xfrm>
            <a:off x="0" y="0"/>
            <a:ext cx="1414187" cy="1412776"/>
          </a:xfrm>
          <a:prstGeom prst="rect">
            <a:avLst/>
          </a:prstGeom>
          <a:noFill/>
        </p:spPr>
      </p:pic>
      <p:sp>
        <p:nvSpPr>
          <p:cNvPr id="7" name="TextBox 6"/>
          <p:cNvSpPr txBox="1"/>
          <p:nvPr/>
        </p:nvSpPr>
        <p:spPr>
          <a:xfrm>
            <a:off x="3203848" y="1772816"/>
            <a:ext cx="2954655" cy="1200329"/>
          </a:xfrm>
          <a:prstGeom prst="rect">
            <a:avLst/>
          </a:prstGeom>
          <a:noFill/>
        </p:spPr>
        <p:txBody>
          <a:bodyPr wrap="none" rtlCol="0">
            <a:spAutoFit/>
          </a:bodyPr>
          <a:lstStyle/>
          <a:p>
            <a:r>
              <a:rPr lang="zh-CN" altLang="en-US" sz="3600" dirty="0" smtClean="0">
                <a:solidFill>
                  <a:schemeClr val="bg1"/>
                </a:solidFill>
                <a:latin typeface="隶书" pitchFamily="49" charset="-122"/>
                <a:ea typeface="隶书" pitchFamily="49" charset="-122"/>
              </a:rPr>
              <a:t>表面物理课程</a:t>
            </a:r>
            <a:endParaRPr lang="en-US" altLang="zh-CN" sz="3600" dirty="0" smtClean="0">
              <a:solidFill>
                <a:schemeClr val="bg1"/>
              </a:solidFill>
              <a:latin typeface="隶书" pitchFamily="49" charset="-122"/>
              <a:ea typeface="隶书" pitchFamily="49" charset="-122"/>
            </a:endParaRPr>
          </a:p>
          <a:p>
            <a:pPr algn="ctr"/>
            <a:r>
              <a:rPr lang="zh-CN" altLang="en-US" sz="3600" dirty="0" smtClean="0">
                <a:solidFill>
                  <a:schemeClr val="bg1"/>
                </a:solidFill>
                <a:latin typeface="隶书" pitchFamily="49" charset="-122"/>
                <a:ea typeface="隶书" pitchFamily="49" charset="-122"/>
              </a:rPr>
              <a:t>之</a:t>
            </a:r>
            <a:endParaRPr lang="zh-CN" altLang="en-US" sz="3600" dirty="0">
              <a:solidFill>
                <a:schemeClr val="bg1"/>
              </a:solidFill>
              <a:latin typeface="隶书" pitchFamily="49" charset="-122"/>
              <a:ea typeface="隶书"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ewail"/>
          <p:cNvPicPr>
            <a:picLocks noChangeAspect="1" noChangeArrowheads="1"/>
          </p:cNvPicPr>
          <p:nvPr/>
        </p:nvPicPr>
        <p:blipFill>
          <a:blip r:embed="rId3" cstate="print"/>
          <a:srcRect/>
          <a:stretch>
            <a:fillRect/>
          </a:stretch>
        </p:blipFill>
        <p:spPr bwMode="auto">
          <a:xfrm>
            <a:off x="0" y="1052513"/>
            <a:ext cx="3851275" cy="3051175"/>
          </a:xfrm>
          <a:prstGeom prst="rect">
            <a:avLst/>
          </a:prstGeom>
          <a:noFill/>
        </p:spPr>
      </p:pic>
      <p:pic>
        <p:nvPicPr>
          <p:cNvPr id="22531" name="Picture 3"/>
          <p:cNvPicPr>
            <a:picLocks noChangeAspect="1" noChangeArrowheads="1"/>
          </p:cNvPicPr>
          <p:nvPr/>
        </p:nvPicPr>
        <p:blipFill>
          <a:blip r:embed="rId4" cstate="print"/>
          <a:srcRect/>
          <a:stretch>
            <a:fillRect/>
          </a:stretch>
        </p:blipFill>
        <p:spPr bwMode="auto">
          <a:xfrm>
            <a:off x="3851275" y="3724275"/>
            <a:ext cx="5292725" cy="3133725"/>
          </a:xfrm>
          <a:prstGeom prst="rect">
            <a:avLst/>
          </a:prstGeom>
          <a:noFill/>
          <a:ln w="9525">
            <a:noFill/>
            <a:miter lim="800000"/>
            <a:headEnd/>
            <a:tailEnd/>
          </a:ln>
          <a:effectLst/>
        </p:spPr>
      </p:pic>
      <p:sp>
        <p:nvSpPr>
          <p:cNvPr id="22532" name="Text Box 4"/>
          <p:cNvSpPr txBox="1">
            <a:spLocks noChangeArrowheads="1"/>
          </p:cNvSpPr>
          <p:nvPr/>
        </p:nvSpPr>
        <p:spPr bwMode="auto">
          <a:xfrm>
            <a:off x="4211638" y="1628775"/>
            <a:ext cx="4643437" cy="1138773"/>
          </a:xfrm>
          <a:prstGeom prst="rect">
            <a:avLst/>
          </a:prstGeom>
          <a:noFill/>
          <a:ln w="9525">
            <a:noFill/>
            <a:miter lim="800000"/>
            <a:headEnd/>
            <a:tailEnd/>
          </a:ln>
          <a:effectLst/>
        </p:spPr>
        <p:txBody>
          <a:bodyPr>
            <a:spAutoFit/>
          </a:bodyPr>
          <a:lstStyle/>
          <a:p>
            <a:pPr>
              <a:spcBef>
                <a:spcPct val="50000"/>
              </a:spcBef>
            </a:pPr>
            <a:r>
              <a:rPr lang="en-US" altLang="zh-CN" sz="3200">
                <a:solidFill>
                  <a:schemeClr val="bg1"/>
                </a:solidFill>
              </a:rPr>
              <a:t>A.H. Zewail</a:t>
            </a:r>
          </a:p>
          <a:p>
            <a:pPr>
              <a:spcBef>
                <a:spcPct val="50000"/>
              </a:spcBef>
            </a:pPr>
            <a:r>
              <a:rPr lang="en-US" altLang="zh-CN" sz="2400">
                <a:solidFill>
                  <a:schemeClr val="bg1"/>
                </a:solidFill>
              </a:rPr>
              <a:t>1999 Nobel Prize in Chemistry</a:t>
            </a:r>
          </a:p>
        </p:txBody>
      </p:sp>
      <p:sp>
        <p:nvSpPr>
          <p:cNvPr id="22533" name="Rectangle 5"/>
          <p:cNvSpPr>
            <a:spLocks noGrp="1" noChangeArrowheads="1"/>
          </p:cNvSpPr>
          <p:nvPr>
            <p:ph type="title"/>
          </p:nvPr>
        </p:nvSpPr>
        <p:spPr>
          <a:xfrm>
            <a:off x="457200" y="-26988"/>
            <a:ext cx="8229600" cy="1143001"/>
          </a:xfrm>
        </p:spPr>
        <p:txBody>
          <a:bodyPr/>
          <a:lstStyle/>
          <a:p>
            <a:r>
              <a:rPr lang="en-US" altLang="zh-CN" dirty="0">
                <a:solidFill>
                  <a:schemeClr val="bg1"/>
                </a:solidFill>
                <a:latin typeface="Comic Sans MS" pitchFamily="66" charset="0"/>
              </a:rPr>
              <a:t>Femtochemistry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2884" t="7827" r="5026" b="4703"/>
          <a:stretch>
            <a:fillRect/>
          </a:stretch>
        </p:blipFill>
        <p:spPr bwMode="auto">
          <a:xfrm>
            <a:off x="611560" y="1700808"/>
            <a:ext cx="3704554" cy="4824536"/>
          </a:xfrm>
          <a:prstGeom prst="rect">
            <a:avLst/>
          </a:prstGeom>
          <a:noFill/>
          <a:ln w="9525">
            <a:noFill/>
            <a:miter lim="800000"/>
            <a:headEnd/>
            <a:tailEnd/>
          </a:ln>
        </p:spPr>
      </p:pic>
      <p:sp>
        <p:nvSpPr>
          <p:cNvPr id="4" name="标题 3"/>
          <p:cNvSpPr>
            <a:spLocks noGrp="1"/>
          </p:cNvSpPr>
          <p:nvPr>
            <p:ph type="title"/>
          </p:nvPr>
        </p:nvSpPr>
        <p:spPr/>
        <p:txBody>
          <a:bodyPr>
            <a:normAutofit/>
          </a:bodyPr>
          <a:lstStyle/>
          <a:p>
            <a:r>
              <a:rPr lang="en-US" altLang="zh-CN" dirty="0" smtClean="0">
                <a:solidFill>
                  <a:schemeClr val="bg1"/>
                </a:solidFill>
                <a:latin typeface="Comic Sans MS" pitchFamily="66" charset="0"/>
              </a:rPr>
              <a:t>Why femtosecond? </a:t>
            </a:r>
            <a:endParaRPr lang="zh-CN" altLang="en-US" dirty="0">
              <a:solidFill>
                <a:schemeClr val="bg1"/>
              </a:solidFill>
            </a:endParaRPr>
          </a:p>
        </p:txBody>
      </p:sp>
      <p:sp>
        <p:nvSpPr>
          <p:cNvPr id="6" name="TextBox 5"/>
          <p:cNvSpPr txBox="1"/>
          <p:nvPr/>
        </p:nvSpPr>
        <p:spPr>
          <a:xfrm>
            <a:off x="4644008" y="2420888"/>
            <a:ext cx="4320480" cy="1877437"/>
          </a:xfrm>
          <a:prstGeom prst="rect">
            <a:avLst/>
          </a:prstGeom>
          <a:noFill/>
        </p:spPr>
        <p:txBody>
          <a:bodyPr wrap="square" rtlCol="0">
            <a:spAutoFit/>
          </a:bodyPr>
          <a:lstStyle/>
          <a:p>
            <a:pPr>
              <a:spcAft>
                <a:spcPts val="1200"/>
              </a:spcAft>
            </a:pPr>
            <a:r>
              <a:rPr lang="en-US" altLang="zh-CN" sz="3200" dirty="0" smtClean="0">
                <a:solidFill>
                  <a:schemeClr val="bg1"/>
                </a:solidFill>
              </a:rPr>
              <a:t>V=1000 m /s</a:t>
            </a:r>
          </a:p>
          <a:p>
            <a:pPr>
              <a:spcAft>
                <a:spcPts val="1200"/>
              </a:spcAft>
            </a:pPr>
            <a:r>
              <a:rPr lang="en-US" altLang="zh-CN" sz="3200" dirty="0" smtClean="0">
                <a:solidFill>
                  <a:schemeClr val="bg1"/>
                </a:solidFill>
              </a:rPr>
              <a:t>3</a:t>
            </a:r>
            <a:r>
              <a:rPr lang="en-GB" altLang="zh-CN" sz="3200" dirty="0" smtClean="0">
                <a:solidFill>
                  <a:schemeClr val="bg1"/>
                </a:solidFill>
              </a:rPr>
              <a:t> Å</a:t>
            </a:r>
            <a:r>
              <a:rPr lang="en-US" altLang="zh-CN" sz="3200" dirty="0" smtClean="0">
                <a:solidFill>
                  <a:schemeClr val="bg1"/>
                </a:solidFill>
              </a:rPr>
              <a:t> / 1000 m/s = 300 fs</a:t>
            </a:r>
          </a:p>
          <a:p>
            <a:endParaRPr lang="zh-CN" altLang="en-US" sz="32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643042" y="0"/>
            <a:ext cx="6058388" cy="6858000"/>
          </a:xfrm>
          <a:prstGeom prst="rect">
            <a:avLst/>
          </a:prstGeom>
          <a:noFill/>
          <a:ln w="9525">
            <a:noFill/>
            <a:miter lim="800000"/>
            <a:headEnd/>
            <a:tailEnd/>
          </a:ln>
        </p:spPr>
      </p:pic>
      <p:sp>
        <p:nvSpPr>
          <p:cNvPr id="3" name="Rectangle 5"/>
          <p:cNvSpPr>
            <a:spLocks noChangeArrowheads="1"/>
          </p:cNvSpPr>
          <p:nvPr/>
        </p:nvSpPr>
        <p:spPr bwMode="auto">
          <a:xfrm>
            <a:off x="4572000" y="18612"/>
            <a:ext cx="1784463" cy="338554"/>
          </a:xfrm>
          <a:prstGeom prst="rect">
            <a:avLst/>
          </a:prstGeom>
          <a:noFill/>
          <a:ln w="9525">
            <a:noFill/>
            <a:miter lim="800000"/>
            <a:headEnd/>
            <a:tailEnd/>
          </a:ln>
        </p:spPr>
        <p:txBody>
          <a:bodyPr wrap="none">
            <a:spAutoFit/>
          </a:bodyPr>
          <a:lstStyle/>
          <a:p>
            <a:pPr>
              <a:spcBef>
                <a:spcPct val="50000"/>
              </a:spcBef>
            </a:pPr>
            <a:r>
              <a:rPr lang="en-US" altLang="zh-CN" sz="1600" dirty="0" err="1" smtClean="0">
                <a:latin typeface="Comic Sans MS" pitchFamily="66" charset="0"/>
              </a:rPr>
              <a:t>attosecond</a:t>
            </a:r>
            <a:r>
              <a:rPr lang="en-US" altLang="zh-CN" sz="1600" dirty="0" smtClean="0">
                <a:latin typeface="Comic Sans MS" pitchFamily="66" charset="0"/>
              </a:rPr>
              <a:t> 10</a:t>
            </a:r>
            <a:r>
              <a:rPr lang="en-US" altLang="zh-CN" sz="1600" baseline="30000" dirty="0" smtClean="0">
                <a:latin typeface="Comic Sans MS" pitchFamily="66" charset="0"/>
              </a:rPr>
              <a:t>-18</a:t>
            </a:r>
            <a:r>
              <a:rPr lang="en-US" altLang="zh-CN" sz="1600" dirty="0" smtClean="0">
                <a:latin typeface="Comic Sans MS" pitchFamily="66" charset="0"/>
              </a:rPr>
              <a:t> </a:t>
            </a:r>
          </a:p>
        </p:txBody>
      </p:sp>
      <p:sp>
        <p:nvSpPr>
          <p:cNvPr id="4" name="矩形 3"/>
          <p:cNvSpPr/>
          <p:nvPr/>
        </p:nvSpPr>
        <p:spPr>
          <a:xfrm>
            <a:off x="6345250" y="117452"/>
            <a:ext cx="1047082" cy="584775"/>
          </a:xfrm>
          <a:prstGeom prst="rect">
            <a:avLst/>
          </a:prstGeom>
        </p:spPr>
        <p:txBody>
          <a:bodyPr wrap="none">
            <a:spAutoFit/>
          </a:bodyPr>
          <a:lstStyle/>
          <a:p>
            <a:r>
              <a:rPr lang="en-US" altLang="zh-CN" sz="1600" dirty="0" smtClean="0">
                <a:solidFill>
                  <a:srgbClr val="FF0000"/>
                </a:solidFill>
                <a:latin typeface="Comic Sans MS" pitchFamily="66" charset="0"/>
              </a:rPr>
              <a:t>electron </a:t>
            </a:r>
          </a:p>
          <a:p>
            <a:r>
              <a:rPr lang="en-US" altLang="zh-CN" sz="1600" dirty="0" smtClean="0">
                <a:solidFill>
                  <a:srgbClr val="FF0000"/>
                </a:solidFill>
                <a:latin typeface="Comic Sans MS" pitchFamily="66" charset="0"/>
              </a:rPr>
              <a:t>dynamics</a:t>
            </a:r>
            <a:endParaRPr lang="zh-CN" alt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0"/>
            <a:ext cx="9144000" cy="1143000"/>
          </a:xfrm>
        </p:spPr>
        <p:txBody>
          <a:bodyPr>
            <a:normAutofit/>
          </a:bodyPr>
          <a:lstStyle/>
          <a:p>
            <a:r>
              <a:rPr lang="en-US" altLang="zh-CN" sz="3600" dirty="0" smtClean="0">
                <a:solidFill>
                  <a:schemeClr val="bg1"/>
                </a:solidFill>
                <a:latin typeface="Comic Sans MS" pitchFamily="66" charset="0"/>
              </a:rPr>
              <a:t>The First Femtochemistry Exp.</a:t>
            </a:r>
            <a:endParaRPr lang="en-US" altLang="zh-CN" sz="3600" dirty="0">
              <a:solidFill>
                <a:schemeClr val="bg1"/>
              </a:solidFill>
              <a:latin typeface="Comic Sans MS" pitchFamily="66" charset="0"/>
            </a:endParaRPr>
          </a:p>
        </p:txBody>
      </p:sp>
      <p:sp>
        <p:nvSpPr>
          <p:cNvPr id="16395" name="Text Box 11"/>
          <p:cNvSpPr txBox="1">
            <a:spLocks noChangeArrowheads="1"/>
          </p:cNvSpPr>
          <p:nvPr/>
        </p:nvSpPr>
        <p:spPr bwMode="auto">
          <a:xfrm>
            <a:off x="1476375" y="6179309"/>
            <a:ext cx="3167063" cy="579438"/>
          </a:xfrm>
          <a:prstGeom prst="rect">
            <a:avLst/>
          </a:prstGeom>
          <a:noFill/>
          <a:ln w="9525">
            <a:noFill/>
            <a:miter lim="800000"/>
            <a:headEnd/>
            <a:tailEnd/>
          </a:ln>
          <a:effectLst/>
        </p:spPr>
        <p:txBody>
          <a:bodyPr>
            <a:spAutoFit/>
          </a:bodyPr>
          <a:lstStyle/>
          <a:p>
            <a:pPr>
              <a:spcBef>
                <a:spcPct val="50000"/>
              </a:spcBef>
            </a:pPr>
            <a:r>
              <a:rPr lang="en-US" altLang="zh-CN" sz="3200" b="1" dirty="0">
                <a:solidFill>
                  <a:schemeClr val="bg1"/>
                </a:solidFill>
                <a:latin typeface="Garamond" pitchFamily="18" charset="0"/>
              </a:rPr>
              <a:t>ICN </a:t>
            </a:r>
            <a:r>
              <a:rPr lang="en-US" altLang="zh-CN" sz="3200" b="1" dirty="0">
                <a:solidFill>
                  <a:schemeClr val="bg1"/>
                </a:solidFill>
                <a:latin typeface="Garamond" pitchFamily="18" charset="0"/>
                <a:sym typeface="Wingdings" pitchFamily="2" charset="2"/>
              </a:rPr>
              <a:t> I + CN</a:t>
            </a:r>
            <a:endParaRPr lang="en-US" altLang="zh-CN" sz="3200" b="1" dirty="0">
              <a:solidFill>
                <a:schemeClr val="bg1"/>
              </a:solidFill>
              <a:latin typeface="Garamond" pitchFamily="18" charset="0"/>
            </a:endParaRPr>
          </a:p>
        </p:txBody>
      </p:sp>
      <p:sp>
        <p:nvSpPr>
          <p:cNvPr id="16398" name="Rectangle 14"/>
          <p:cNvSpPr>
            <a:spLocks noChangeArrowheads="1"/>
          </p:cNvSpPr>
          <p:nvPr/>
        </p:nvSpPr>
        <p:spPr bwMode="auto">
          <a:xfrm>
            <a:off x="6372225" y="2074034"/>
            <a:ext cx="1512888" cy="457200"/>
          </a:xfrm>
          <a:prstGeom prst="rect">
            <a:avLst/>
          </a:prstGeom>
          <a:noFill/>
          <a:ln w="9525">
            <a:noFill/>
            <a:miter lim="800000"/>
            <a:headEnd/>
            <a:tailEnd/>
          </a:ln>
          <a:effectLst/>
        </p:spPr>
        <p:txBody>
          <a:bodyPr>
            <a:spAutoFit/>
          </a:bodyPr>
          <a:lstStyle/>
          <a:p>
            <a:r>
              <a:rPr lang="en-US" altLang="zh-CN" sz="2400" b="1">
                <a:solidFill>
                  <a:schemeClr val="bg1"/>
                </a:solidFill>
                <a:latin typeface="Garamond" pitchFamily="18" charset="0"/>
                <a:sym typeface="Wingdings" pitchFamily="2" charset="2"/>
              </a:rPr>
              <a:t>I + CN*</a:t>
            </a:r>
          </a:p>
        </p:txBody>
      </p:sp>
      <p:sp>
        <p:nvSpPr>
          <p:cNvPr id="16387" name="Freeform 3"/>
          <p:cNvSpPr>
            <a:spLocks/>
          </p:cNvSpPr>
          <p:nvPr/>
        </p:nvSpPr>
        <p:spPr bwMode="auto">
          <a:xfrm>
            <a:off x="1906588" y="3424997"/>
            <a:ext cx="4248150" cy="2430463"/>
          </a:xfrm>
          <a:custGeom>
            <a:avLst/>
            <a:gdLst/>
            <a:ahLst/>
            <a:cxnLst>
              <a:cxn ang="0">
                <a:pos x="0" y="0"/>
              </a:cxn>
              <a:cxn ang="0">
                <a:pos x="318" y="1452"/>
              </a:cxn>
              <a:cxn ang="0">
                <a:pos x="726" y="1815"/>
              </a:cxn>
              <a:cxn ang="0">
                <a:pos x="1179" y="1316"/>
              </a:cxn>
              <a:cxn ang="0">
                <a:pos x="1452" y="1044"/>
              </a:cxn>
              <a:cxn ang="0">
                <a:pos x="1951" y="726"/>
              </a:cxn>
              <a:cxn ang="0">
                <a:pos x="2495" y="635"/>
              </a:cxn>
              <a:cxn ang="0">
                <a:pos x="3130" y="635"/>
              </a:cxn>
              <a:cxn ang="0">
                <a:pos x="3583" y="635"/>
              </a:cxn>
            </a:cxnLst>
            <a:rect l="0" t="0" r="r" b="b"/>
            <a:pathLst>
              <a:path w="3583" h="1838">
                <a:moveTo>
                  <a:pt x="0" y="0"/>
                </a:moveTo>
                <a:cubicBezTo>
                  <a:pt x="98" y="575"/>
                  <a:pt x="197" y="1150"/>
                  <a:pt x="318" y="1452"/>
                </a:cubicBezTo>
                <a:cubicBezTo>
                  <a:pt x="439" y="1754"/>
                  <a:pt x="583" y="1838"/>
                  <a:pt x="726" y="1815"/>
                </a:cubicBezTo>
                <a:cubicBezTo>
                  <a:pt x="869" y="1792"/>
                  <a:pt x="1058" y="1445"/>
                  <a:pt x="1179" y="1316"/>
                </a:cubicBezTo>
                <a:cubicBezTo>
                  <a:pt x="1300" y="1187"/>
                  <a:pt x="1323" y="1142"/>
                  <a:pt x="1452" y="1044"/>
                </a:cubicBezTo>
                <a:cubicBezTo>
                  <a:pt x="1581" y="946"/>
                  <a:pt x="1777" y="794"/>
                  <a:pt x="1951" y="726"/>
                </a:cubicBezTo>
                <a:cubicBezTo>
                  <a:pt x="2125" y="658"/>
                  <a:pt x="2299" y="650"/>
                  <a:pt x="2495" y="635"/>
                </a:cubicBezTo>
                <a:cubicBezTo>
                  <a:pt x="2691" y="620"/>
                  <a:pt x="2949" y="635"/>
                  <a:pt x="3130" y="635"/>
                </a:cubicBezTo>
                <a:cubicBezTo>
                  <a:pt x="3311" y="635"/>
                  <a:pt x="3508" y="635"/>
                  <a:pt x="3583" y="635"/>
                </a:cubicBezTo>
              </a:path>
            </a:pathLst>
          </a:custGeom>
          <a:noFill/>
          <a:ln w="28575" cmpd="sng">
            <a:solidFill>
              <a:schemeClr val="tx1"/>
            </a:solidFill>
            <a:round/>
            <a:headEnd/>
            <a:tailEnd/>
          </a:ln>
          <a:effectLst/>
        </p:spPr>
        <p:txBody>
          <a:bodyPr/>
          <a:lstStyle/>
          <a:p>
            <a:endParaRPr lang="zh-CN" altLang="en-US">
              <a:solidFill>
                <a:schemeClr val="bg1"/>
              </a:solidFill>
            </a:endParaRPr>
          </a:p>
        </p:txBody>
      </p:sp>
      <p:sp>
        <p:nvSpPr>
          <p:cNvPr id="16388" name="Freeform 4"/>
          <p:cNvSpPr>
            <a:spLocks/>
          </p:cNvSpPr>
          <p:nvPr/>
        </p:nvSpPr>
        <p:spPr bwMode="auto">
          <a:xfrm>
            <a:off x="1906588" y="1893059"/>
            <a:ext cx="4181475" cy="2330450"/>
          </a:xfrm>
          <a:custGeom>
            <a:avLst/>
            <a:gdLst/>
            <a:ahLst/>
            <a:cxnLst>
              <a:cxn ang="0">
                <a:pos x="0" y="0"/>
              </a:cxn>
              <a:cxn ang="0">
                <a:pos x="363" y="589"/>
              </a:cxn>
              <a:cxn ang="0">
                <a:pos x="635" y="907"/>
              </a:cxn>
              <a:cxn ang="0">
                <a:pos x="908" y="1088"/>
              </a:cxn>
              <a:cxn ang="0">
                <a:pos x="1134" y="1224"/>
              </a:cxn>
              <a:cxn ang="0">
                <a:pos x="1361" y="1315"/>
              </a:cxn>
              <a:cxn ang="0">
                <a:pos x="1769" y="1406"/>
              </a:cxn>
              <a:cxn ang="0">
                <a:pos x="2405" y="1451"/>
              </a:cxn>
              <a:cxn ang="0">
                <a:pos x="2903" y="1451"/>
              </a:cxn>
            </a:cxnLst>
            <a:rect l="0" t="0" r="r" b="b"/>
            <a:pathLst>
              <a:path w="2903" h="1458">
                <a:moveTo>
                  <a:pt x="0" y="0"/>
                </a:moveTo>
                <a:cubicBezTo>
                  <a:pt x="128" y="219"/>
                  <a:pt x="257" y="438"/>
                  <a:pt x="363" y="589"/>
                </a:cubicBezTo>
                <a:cubicBezTo>
                  <a:pt x="469" y="740"/>
                  <a:pt x="544" y="824"/>
                  <a:pt x="635" y="907"/>
                </a:cubicBezTo>
                <a:cubicBezTo>
                  <a:pt x="726" y="990"/>
                  <a:pt x="825" y="1035"/>
                  <a:pt x="908" y="1088"/>
                </a:cubicBezTo>
                <a:cubicBezTo>
                  <a:pt x="991" y="1141"/>
                  <a:pt x="1059" y="1186"/>
                  <a:pt x="1134" y="1224"/>
                </a:cubicBezTo>
                <a:cubicBezTo>
                  <a:pt x="1209" y="1262"/>
                  <a:pt x="1255" y="1285"/>
                  <a:pt x="1361" y="1315"/>
                </a:cubicBezTo>
                <a:cubicBezTo>
                  <a:pt x="1467" y="1345"/>
                  <a:pt x="1595" y="1383"/>
                  <a:pt x="1769" y="1406"/>
                </a:cubicBezTo>
                <a:cubicBezTo>
                  <a:pt x="1943" y="1429"/>
                  <a:pt x="2216" y="1444"/>
                  <a:pt x="2405" y="1451"/>
                </a:cubicBezTo>
                <a:cubicBezTo>
                  <a:pt x="2594" y="1458"/>
                  <a:pt x="2748" y="1454"/>
                  <a:pt x="2903" y="1451"/>
                </a:cubicBezTo>
              </a:path>
            </a:pathLst>
          </a:custGeom>
          <a:noFill/>
          <a:ln w="28575" cmpd="sng">
            <a:solidFill>
              <a:schemeClr val="tx1"/>
            </a:solidFill>
            <a:round/>
            <a:headEnd/>
            <a:tailEnd/>
          </a:ln>
          <a:effectLst/>
        </p:spPr>
        <p:txBody>
          <a:bodyPr/>
          <a:lstStyle/>
          <a:p>
            <a:endParaRPr lang="zh-CN" altLang="en-US">
              <a:solidFill>
                <a:schemeClr val="bg1"/>
              </a:solidFill>
            </a:endParaRPr>
          </a:p>
        </p:txBody>
      </p:sp>
      <p:sp>
        <p:nvSpPr>
          <p:cNvPr id="16389" name="Freeform 5"/>
          <p:cNvSpPr>
            <a:spLocks/>
          </p:cNvSpPr>
          <p:nvPr/>
        </p:nvSpPr>
        <p:spPr bwMode="auto">
          <a:xfrm>
            <a:off x="1973263" y="1426334"/>
            <a:ext cx="4181475" cy="809625"/>
          </a:xfrm>
          <a:custGeom>
            <a:avLst/>
            <a:gdLst/>
            <a:ahLst/>
            <a:cxnLst>
              <a:cxn ang="0">
                <a:pos x="0" y="0"/>
              </a:cxn>
              <a:cxn ang="0">
                <a:pos x="182" y="272"/>
              </a:cxn>
              <a:cxn ang="0">
                <a:pos x="363" y="499"/>
              </a:cxn>
              <a:cxn ang="0">
                <a:pos x="635" y="544"/>
              </a:cxn>
              <a:cxn ang="0">
                <a:pos x="772" y="544"/>
              </a:cxn>
              <a:cxn ang="0">
                <a:pos x="908" y="544"/>
              </a:cxn>
              <a:cxn ang="0">
                <a:pos x="2903" y="544"/>
              </a:cxn>
            </a:cxnLst>
            <a:rect l="0" t="0" r="r" b="b"/>
            <a:pathLst>
              <a:path w="2903" h="551">
                <a:moveTo>
                  <a:pt x="0" y="0"/>
                </a:moveTo>
                <a:cubicBezTo>
                  <a:pt x="61" y="94"/>
                  <a:pt x="122" y="189"/>
                  <a:pt x="182" y="272"/>
                </a:cubicBezTo>
                <a:cubicBezTo>
                  <a:pt x="242" y="355"/>
                  <a:pt x="288" y="454"/>
                  <a:pt x="363" y="499"/>
                </a:cubicBezTo>
                <a:cubicBezTo>
                  <a:pt x="438" y="544"/>
                  <a:pt x="567" y="537"/>
                  <a:pt x="635" y="544"/>
                </a:cubicBezTo>
                <a:cubicBezTo>
                  <a:pt x="703" y="551"/>
                  <a:pt x="727" y="544"/>
                  <a:pt x="772" y="544"/>
                </a:cubicBezTo>
                <a:cubicBezTo>
                  <a:pt x="817" y="544"/>
                  <a:pt x="553" y="544"/>
                  <a:pt x="908" y="544"/>
                </a:cubicBezTo>
                <a:cubicBezTo>
                  <a:pt x="1263" y="544"/>
                  <a:pt x="2571" y="544"/>
                  <a:pt x="2903" y="544"/>
                </a:cubicBezTo>
              </a:path>
            </a:pathLst>
          </a:custGeom>
          <a:noFill/>
          <a:ln w="28575" cmpd="sng">
            <a:solidFill>
              <a:schemeClr val="tx1"/>
            </a:solidFill>
            <a:round/>
            <a:headEnd/>
            <a:tailEnd/>
          </a:ln>
          <a:effectLst/>
        </p:spPr>
        <p:txBody>
          <a:bodyPr/>
          <a:lstStyle/>
          <a:p>
            <a:endParaRPr lang="zh-CN" altLang="en-US">
              <a:solidFill>
                <a:schemeClr val="bg1"/>
              </a:solidFill>
            </a:endParaRPr>
          </a:p>
        </p:txBody>
      </p:sp>
      <p:sp>
        <p:nvSpPr>
          <p:cNvPr id="16390" name="Freeform 6"/>
          <p:cNvSpPr>
            <a:spLocks/>
          </p:cNvSpPr>
          <p:nvPr/>
        </p:nvSpPr>
        <p:spPr bwMode="auto">
          <a:xfrm>
            <a:off x="2428876" y="5222047"/>
            <a:ext cx="457200" cy="622300"/>
          </a:xfrm>
          <a:custGeom>
            <a:avLst/>
            <a:gdLst/>
            <a:ahLst/>
            <a:cxnLst>
              <a:cxn ang="0">
                <a:pos x="0" y="990"/>
              </a:cxn>
              <a:cxn ang="0">
                <a:pos x="272" y="990"/>
              </a:cxn>
              <a:cxn ang="0">
                <a:pos x="498" y="900"/>
              </a:cxn>
              <a:cxn ang="0">
                <a:pos x="635" y="673"/>
              </a:cxn>
              <a:cxn ang="0">
                <a:pos x="816" y="310"/>
              </a:cxn>
              <a:cxn ang="0">
                <a:pos x="997" y="38"/>
              </a:cxn>
              <a:cxn ang="0">
                <a:pos x="1134" y="83"/>
              </a:cxn>
              <a:cxn ang="0">
                <a:pos x="1270" y="401"/>
              </a:cxn>
              <a:cxn ang="0">
                <a:pos x="1360" y="627"/>
              </a:cxn>
              <a:cxn ang="0">
                <a:pos x="1451" y="809"/>
              </a:cxn>
              <a:cxn ang="0">
                <a:pos x="1587" y="945"/>
              </a:cxn>
              <a:cxn ang="0">
                <a:pos x="1769" y="990"/>
              </a:cxn>
              <a:cxn ang="0">
                <a:pos x="1995" y="990"/>
              </a:cxn>
            </a:cxnLst>
            <a:rect l="0" t="0" r="r" b="b"/>
            <a:pathLst>
              <a:path w="1995" h="1005">
                <a:moveTo>
                  <a:pt x="0" y="990"/>
                </a:moveTo>
                <a:cubicBezTo>
                  <a:pt x="94" y="997"/>
                  <a:pt x="189" y="1005"/>
                  <a:pt x="272" y="990"/>
                </a:cubicBezTo>
                <a:cubicBezTo>
                  <a:pt x="355" y="975"/>
                  <a:pt x="437" y="953"/>
                  <a:pt x="498" y="900"/>
                </a:cubicBezTo>
                <a:cubicBezTo>
                  <a:pt x="559" y="847"/>
                  <a:pt x="582" y="771"/>
                  <a:pt x="635" y="673"/>
                </a:cubicBezTo>
                <a:cubicBezTo>
                  <a:pt x="688" y="575"/>
                  <a:pt x="756" y="416"/>
                  <a:pt x="816" y="310"/>
                </a:cubicBezTo>
                <a:cubicBezTo>
                  <a:pt x="876" y="204"/>
                  <a:pt x="944" y="76"/>
                  <a:pt x="997" y="38"/>
                </a:cubicBezTo>
                <a:cubicBezTo>
                  <a:pt x="1050" y="0"/>
                  <a:pt x="1089" y="22"/>
                  <a:pt x="1134" y="83"/>
                </a:cubicBezTo>
                <a:cubicBezTo>
                  <a:pt x="1179" y="144"/>
                  <a:pt x="1232" y="310"/>
                  <a:pt x="1270" y="401"/>
                </a:cubicBezTo>
                <a:cubicBezTo>
                  <a:pt x="1308" y="492"/>
                  <a:pt x="1330" y="559"/>
                  <a:pt x="1360" y="627"/>
                </a:cubicBezTo>
                <a:cubicBezTo>
                  <a:pt x="1390" y="695"/>
                  <a:pt x="1413" y="756"/>
                  <a:pt x="1451" y="809"/>
                </a:cubicBezTo>
                <a:cubicBezTo>
                  <a:pt x="1489" y="862"/>
                  <a:pt x="1534" y="915"/>
                  <a:pt x="1587" y="945"/>
                </a:cubicBezTo>
                <a:cubicBezTo>
                  <a:pt x="1640" y="975"/>
                  <a:pt x="1701" y="982"/>
                  <a:pt x="1769" y="990"/>
                </a:cubicBezTo>
                <a:cubicBezTo>
                  <a:pt x="1837" y="998"/>
                  <a:pt x="1916" y="994"/>
                  <a:pt x="1995" y="990"/>
                </a:cubicBezTo>
              </a:path>
            </a:pathLst>
          </a:custGeom>
          <a:solidFill>
            <a:srgbClr val="FF3300"/>
          </a:solidFill>
          <a:ln w="28575" cmpd="sng">
            <a:solidFill>
              <a:schemeClr val="tx1"/>
            </a:solidFill>
            <a:round/>
            <a:headEnd/>
            <a:tailEnd/>
          </a:ln>
          <a:effectLst/>
        </p:spPr>
        <p:txBody>
          <a:bodyPr/>
          <a:lstStyle/>
          <a:p>
            <a:endParaRPr lang="zh-CN" altLang="en-US">
              <a:solidFill>
                <a:schemeClr val="bg1"/>
              </a:solidFill>
            </a:endParaRPr>
          </a:p>
        </p:txBody>
      </p:sp>
      <p:sp>
        <p:nvSpPr>
          <p:cNvPr id="16391" name="Freeform 7"/>
          <p:cNvSpPr>
            <a:spLocks/>
          </p:cNvSpPr>
          <p:nvPr/>
        </p:nvSpPr>
        <p:spPr bwMode="auto">
          <a:xfrm>
            <a:off x="2432051" y="2748722"/>
            <a:ext cx="457200" cy="620713"/>
          </a:xfrm>
          <a:custGeom>
            <a:avLst/>
            <a:gdLst/>
            <a:ahLst/>
            <a:cxnLst>
              <a:cxn ang="0">
                <a:pos x="0" y="990"/>
              </a:cxn>
              <a:cxn ang="0">
                <a:pos x="272" y="990"/>
              </a:cxn>
              <a:cxn ang="0">
                <a:pos x="498" y="900"/>
              </a:cxn>
              <a:cxn ang="0">
                <a:pos x="635" y="673"/>
              </a:cxn>
              <a:cxn ang="0">
                <a:pos x="816" y="310"/>
              </a:cxn>
              <a:cxn ang="0">
                <a:pos x="997" y="38"/>
              </a:cxn>
              <a:cxn ang="0">
                <a:pos x="1134" y="83"/>
              </a:cxn>
              <a:cxn ang="0">
                <a:pos x="1270" y="401"/>
              </a:cxn>
              <a:cxn ang="0">
                <a:pos x="1360" y="627"/>
              </a:cxn>
              <a:cxn ang="0">
                <a:pos x="1451" y="809"/>
              </a:cxn>
              <a:cxn ang="0">
                <a:pos x="1587" y="945"/>
              </a:cxn>
              <a:cxn ang="0">
                <a:pos x="1769" y="990"/>
              </a:cxn>
              <a:cxn ang="0">
                <a:pos x="1995" y="990"/>
              </a:cxn>
            </a:cxnLst>
            <a:rect l="0" t="0" r="r" b="b"/>
            <a:pathLst>
              <a:path w="1995" h="1005">
                <a:moveTo>
                  <a:pt x="0" y="990"/>
                </a:moveTo>
                <a:cubicBezTo>
                  <a:pt x="94" y="997"/>
                  <a:pt x="189" y="1005"/>
                  <a:pt x="272" y="990"/>
                </a:cubicBezTo>
                <a:cubicBezTo>
                  <a:pt x="355" y="975"/>
                  <a:pt x="437" y="953"/>
                  <a:pt x="498" y="900"/>
                </a:cubicBezTo>
                <a:cubicBezTo>
                  <a:pt x="559" y="847"/>
                  <a:pt x="582" y="771"/>
                  <a:pt x="635" y="673"/>
                </a:cubicBezTo>
                <a:cubicBezTo>
                  <a:pt x="688" y="575"/>
                  <a:pt x="756" y="416"/>
                  <a:pt x="816" y="310"/>
                </a:cubicBezTo>
                <a:cubicBezTo>
                  <a:pt x="876" y="204"/>
                  <a:pt x="944" y="76"/>
                  <a:pt x="997" y="38"/>
                </a:cubicBezTo>
                <a:cubicBezTo>
                  <a:pt x="1050" y="0"/>
                  <a:pt x="1089" y="22"/>
                  <a:pt x="1134" y="83"/>
                </a:cubicBezTo>
                <a:cubicBezTo>
                  <a:pt x="1179" y="144"/>
                  <a:pt x="1232" y="310"/>
                  <a:pt x="1270" y="401"/>
                </a:cubicBezTo>
                <a:cubicBezTo>
                  <a:pt x="1308" y="492"/>
                  <a:pt x="1330" y="559"/>
                  <a:pt x="1360" y="627"/>
                </a:cubicBezTo>
                <a:cubicBezTo>
                  <a:pt x="1390" y="695"/>
                  <a:pt x="1413" y="756"/>
                  <a:pt x="1451" y="809"/>
                </a:cubicBezTo>
                <a:cubicBezTo>
                  <a:pt x="1489" y="862"/>
                  <a:pt x="1534" y="915"/>
                  <a:pt x="1587" y="945"/>
                </a:cubicBezTo>
                <a:cubicBezTo>
                  <a:pt x="1640" y="975"/>
                  <a:pt x="1701" y="982"/>
                  <a:pt x="1769" y="990"/>
                </a:cubicBezTo>
                <a:cubicBezTo>
                  <a:pt x="1837" y="998"/>
                  <a:pt x="1916" y="994"/>
                  <a:pt x="1995" y="990"/>
                </a:cubicBezTo>
              </a:path>
            </a:pathLst>
          </a:custGeom>
          <a:solidFill>
            <a:srgbClr val="FF3300"/>
          </a:solidFill>
          <a:ln w="28575" cmpd="sng">
            <a:solidFill>
              <a:schemeClr val="tx1"/>
            </a:solidFill>
            <a:round/>
            <a:headEnd/>
            <a:tailEnd/>
          </a:ln>
          <a:effectLst/>
        </p:spPr>
        <p:txBody>
          <a:bodyPr/>
          <a:lstStyle/>
          <a:p>
            <a:endParaRPr lang="zh-CN" altLang="en-US">
              <a:solidFill>
                <a:schemeClr val="bg1"/>
              </a:solidFill>
            </a:endParaRPr>
          </a:p>
        </p:txBody>
      </p:sp>
      <p:sp>
        <p:nvSpPr>
          <p:cNvPr id="16392" name="Freeform 8"/>
          <p:cNvSpPr>
            <a:spLocks/>
          </p:cNvSpPr>
          <p:nvPr/>
        </p:nvSpPr>
        <p:spPr bwMode="auto">
          <a:xfrm>
            <a:off x="3082926" y="3358322"/>
            <a:ext cx="719138" cy="487363"/>
          </a:xfrm>
          <a:custGeom>
            <a:avLst/>
            <a:gdLst/>
            <a:ahLst/>
            <a:cxnLst>
              <a:cxn ang="0">
                <a:pos x="0" y="990"/>
              </a:cxn>
              <a:cxn ang="0">
                <a:pos x="272" y="990"/>
              </a:cxn>
              <a:cxn ang="0">
                <a:pos x="498" y="900"/>
              </a:cxn>
              <a:cxn ang="0">
                <a:pos x="635" y="673"/>
              </a:cxn>
              <a:cxn ang="0">
                <a:pos x="816" y="310"/>
              </a:cxn>
              <a:cxn ang="0">
                <a:pos x="997" y="38"/>
              </a:cxn>
              <a:cxn ang="0">
                <a:pos x="1134" y="83"/>
              </a:cxn>
              <a:cxn ang="0">
                <a:pos x="1270" y="401"/>
              </a:cxn>
              <a:cxn ang="0">
                <a:pos x="1360" y="627"/>
              </a:cxn>
              <a:cxn ang="0">
                <a:pos x="1451" y="809"/>
              </a:cxn>
              <a:cxn ang="0">
                <a:pos x="1587" y="945"/>
              </a:cxn>
              <a:cxn ang="0">
                <a:pos x="1769" y="990"/>
              </a:cxn>
              <a:cxn ang="0">
                <a:pos x="1995" y="990"/>
              </a:cxn>
            </a:cxnLst>
            <a:rect l="0" t="0" r="r" b="b"/>
            <a:pathLst>
              <a:path w="1995" h="1005">
                <a:moveTo>
                  <a:pt x="0" y="990"/>
                </a:moveTo>
                <a:cubicBezTo>
                  <a:pt x="94" y="997"/>
                  <a:pt x="189" y="1005"/>
                  <a:pt x="272" y="990"/>
                </a:cubicBezTo>
                <a:cubicBezTo>
                  <a:pt x="355" y="975"/>
                  <a:pt x="437" y="953"/>
                  <a:pt x="498" y="900"/>
                </a:cubicBezTo>
                <a:cubicBezTo>
                  <a:pt x="559" y="847"/>
                  <a:pt x="582" y="771"/>
                  <a:pt x="635" y="673"/>
                </a:cubicBezTo>
                <a:cubicBezTo>
                  <a:pt x="688" y="575"/>
                  <a:pt x="756" y="416"/>
                  <a:pt x="816" y="310"/>
                </a:cubicBezTo>
                <a:cubicBezTo>
                  <a:pt x="876" y="204"/>
                  <a:pt x="944" y="76"/>
                  <a:pt x="997" y="38"/>
                </a:cubicBezTo>
                <a:cubicBezTo>
                  <a:pt x="1050" y="0"/>
                  <a:pt x="1089" y="22"/>
                  <a:pt x="1134" y="83"/>
                </a:cubicBezTo>
                <a:cubicBezTo>
                  <a:pt x="1179" y="144"/>
                  <a:pt x="1232" y="310"/>
                  <a:pt x="1270" y="401"/>
                </a:cubicBezTo>
                <a:cubicBezTo>
                  <a:pt x="1308" y="492"/>
                  <a:pt x="1330" y="559"/>
                  <a:pt x="1360" y="627"/>
                </a:cubicBezTo>
                <a:cubicBezTo>
                  <a:pt x="1390" y="695"/>
                  <a:pt x="1413" y="756"/>
                  <a:pt x="1451" y="809"/>
                </a:cubicBezTo>
                <a:cubicBezTo>
                  <a:pt x="1489" y="862"/>
                  <a:pt x="1534" y="915"/>
                  <a:pt x="1587" y="945"/>
                </a:cubicBezTo>
                <a:cubicBezTo>
                  <a:pt x="1640" y="975"/>
                  <a:pt x="1701" y="982"/>
                  <a:pt x="1769" y="990"/>
                </a:cubicBezTo>
                <a:cubicBezTo>
                  <a:pt x="1837" y="998"/>
                  <a:pt x="1916" y="994"/>
                  <a:pt x="1995" y="990"/>
                </a:cubicBezTo>
              </a:path>
            </a:pathLst>
          </a:custGeom>
          <a:solidFill>
            <a:srgbClr val="FF3300"/>
          </a:solidFill>
          <a:ln w="28575" cap="flat" cmpd="sng">
            <a:solidFill>
              <a:schemeClr val="tx1"/>
            </a:solidFill>
            <a:prstDash val="sysDot"/>
            <a:round/>
            <a:headEnd/>
            <a:tailEnd/>
          </a:ln>
          <a:effectLst/>
        </p:spPr>
        <p:txBody>
          <a:bodyPr/>
          <a:lstStyle/>
          <a:p>
            <a:endParaRPr lang="zh-CN" altLang="en-US">
              <a:solidFill>
                <a:schemeClr val="bg1"/>
              </a:solidFill>
            </a:endParaRPr>
          </a:p>
        </p:txBody>
      </p:sp>
      <p:sp>
        <p:nvSpPr>
          <p:cNvPr id="16393" name="Freeform 9"/>
          <p:cNvSpPr>
            <a:spLocks/>
          </p:cNvSpPr>
          <p:nvPr/>
        </p:nvSpPr>
        <p:spPr bwMode="auto">
          <a:xfrm>
            <a:off x="3998913" y="3891722"/>
            <a:ext cx="1109663" cy="287338"/>
          </a:xfrm>
          <a:custGeom>
            <a:avLst/>
            <a:gdLst/>
            <a:ahLst/>
            <a:cxnLst>
              <a:cxn ang="0">
                <a:pos x="0" y="990"/>
              </a:cxn>
              <a:cxn ang="0">
                <a:pos x="272" y="990"/>
              </a:cxn>
              <a:cxn ang="0">
                <a:pos x="498" y="900"/>
              </a:cxn>
              <a:cxn ang="0">
                <a:pos x="635" y="673"/>
              </a:cxn>
              <a:cxn ang="0">
                <a:pos x="816" y="310"/>
              </a:cxn>
              <a:cxn ang="0">
                <a:pos x="997" y="38"/>
              </a:cxn>
              <a:cxn ang="0">
                <a:pos x="1134" y="83"/>
              </a:cxn>
              <a:cxn ang="0">
                <a:pos x="1270" y="401"/>
              </a:cxn>
              <a:cxn ang="0">
                <a:pos x="1360" y="627"/>
              </a:cxn>
              <a:cxn ang="0">
                <a:pos x="1451" y="809"/>
              </a:cxn>
              <a:cxn ang="0">
                <a:pos x="1587" y="945"/>
              </a:cxn>
              <a:cxn ang="0">
                <a:pos x="1769" y="990"/>
              </a:cxn>
              <a:cxn ang="0">
                <a:pos x="1995" y="990"/>
              </a:cxn>
            </a:cxnLst>
            <a:rect l="0" t="0" r="r" b="b"/>
            <a:pathLst>
              <a:path w="1995" h="1005">
                <a:moveTo>
                  <a:pt x="0" y="990"/>
                </a:moveTo>
                <a:cubicBezTo>
                  <a:pt x="94" y="997"/>
                  <a:pt x="189" y="1005"/>
                  <a:pt x="272" y="990"/>
                </a:cubicBezTo>
                <a:cubicBezTo>
                  <a:pt x="355" y="975"/>
                  <a:pt x="437" y="953"/>
                  <a:pt x="498" y="900"/>
                </a:cubicBezTo>
                <a:cubicBezTo>
                  <a:pt x="559" y="847"/>
                  <a:pt x="582" y="771"/>
                  <a:pt x="635" y="673"/>
                </a:cubicBezTo>
                <a:cubicBezTo>
                  <a:pt x="688" y="575"/>
                  <a:pt x="756" y="416"/>
                  <a:pt x="816" y="310"/>
                </a:cubicBezTo>
                <a:cubicBezTo>
                  <a:pt x="876" y="204"/>
                  <a:pt x="944" y="76"/>
                  <a:pt x="997" y="38"/>
                </a:cubicBezTo>
                <a:cubicBezTo>
                  <a:pt x="1050" y="0"/>
                  <a:pt x="1089" y="22"/>
                  <a:pt x="1134" y="83"/>
                </a:cubicBezTo>
                <a:cubicBezTo>
                  <a:pt x="1179" y="144"/>
                  <a:pt x="1232" y="310"/>
                  <a:pt x="1270" y="401"/>
                </a:cubicBezTo>
                <a:cubicBezTo>
                  <a:pt x="1308" y="492"/>
                  <a:pt x="1330" y="559"/>
                  <a:pt x="1360" y="627"/>
                </a:cubicBezTo>
                <a:cubicBezTo>
                  <a:pt x="1390" y="695"/>
                  <a:pt x="1413" y="756"/>
                  <a:pt x="1451" y="809"/>
                </a:cubicBezTo>
                <a:cubicBezTo>
                  <a:pt x="1489" y="862"/>
                  <a:pt x="1534" y="915"/>
                  <a:pt x="1587" y="945"/>
                </a:cubicBezTo>
                <a:cubicBezTo>
                  <a:pt x="1640" y="975"/>
                  <a:pt x="1701" y="982"/>
                  <a:pt x="1769" y="990"/>
                </a:cubicBezTo>
                <a:cubicBezTo>
                  <a:pt x="1837" y="998"/>
                  <a:pt x="1916" y="994"/>
                  <a:pt x="1995" y="990"/>
                </a:cubicBezTo>
              </a:path>
            </a:pathLst>
          </a:custGeom>
          <a:solidFill>
            <a:srgbClr val="FF3300"/>
          </a:solidFill>
          <a:ln w="28575" cap="flat" cmpd="sng">
            <a:solidFill>
              <a:schemeClr val="tx1"/>
            </a:solidFill>
            <a:prstDash val="sysDot"/>
            <a:round/>
            <a:headEnd/>
            <a:tailEnd/>
          </a:ln>
          <a:effectLst/>
        </p:spPr>
        <p:txBody>
          <a:bodyPr/>
          <a:lstStyle/>
          <a:p>
            <a:endParaRPr lang="zh-CN" altLang="en-US">
              <a:solidFill>
                <a:schemeClr val="bg1"/>
              </a:solidFill>
            </a:endParaRPr>
          </a:p>
        </p:txBody>
      </p:sp>
      <p:sp>
        <p:nvSpPr>
          <p:cNvPr id="16394" name="Line 10"/>
          <p:cNvSpPr>
            <a:spLocks noChangeShapeType="1"/>
          </p:cNvSpPr>
          <p:nvPr/>
        </p:nvSpPr>
        <p:spPr bwMode="auto">
          <a:xfrm flipV="1">
            <a:off x="2660651" y="3299584"/>
            <a:ext cx="0" cy="2465388"/>
          </a:xfrm>
          <a:prstGeom prst="line">
            <a:avLst/>
          </a:prstGeom>
          <a:noFill/>
          <a:ln w="38100">
            <a:solidFill>
              <a:srgbClr val="00B3F2"/>
            </a:solidFill>
            <a:round/>
            <a:headEnd/>
            <a:tailEnd type="triangle" w="med" len="med"/>
          </a:ln>
          <a:effectLst/>
        </p:spPr>
        <p:txBody>
          <a:bodyPr/>
          <a:lstStyle/>
          <a:p>
            <a:endParaRPr lang="zh-CN" altLang="en-US">
              <a:solidFill>
                <a:schemeClr val="bg1"/>
              </a:solidFill>
            </a:endParaRPr>
          </a:p>
        </p:txBody>
      </p:sp>
      <p:sp>
        <p:nvSpPr>
          <p:cNvPr id="16396" name="Line 12"/>
          <p:cNvSpPr>
            <a:spLocks noChangeShapeType="1"/>
          </p:cNvSpPr>
          <p:nvPr/>
        </p:nvSpPr>
        <p:spPr bwMode="auto">
          <a:xfrm flipV="1">
            <a:off x="3478213" y="2218497"/>
            <a:ext cx="0" cy="1584325"/>
          </a:xfrm>
          <a:prstGeom prst="line">
            <a:avLst/>
          </a:prstGeom>
          <a:noFill/>
          <a:ln w="38100">
            <a:solidFill>
              <a:srgbClr val="00FF00"/>
            </a:solidFill>
            <a:round/>
            <a:headEnd/>
            <a:tailEnd type="triangle" w="med" len="med"/>
          </a:ln>
          <a:effectLst/>
        </p:spPr>
        <p:txBody>
          <a:bodyPr/>
          <a:lstStyle/>
          <a:p>
            <a:endParaRPr lang="zh-CN" altLang="en-US">
              <a:solidFill>
                <a:schemeClr val="bg1"/>
              </a:solidFill>
            </a:endParaRPr>
          </a:p>
        </p:txBody>
      </p:sp>
      <p:sp>
        <p:nvSpPr>
          <p:cNvPr id="16397" name="Rectangle 13"/>
          <p:cNvSpPr>
            <a:spLocks noChangeArrowheads="1"/>
          </p:cNvSpPr>
          <p:nvPr/>
        </p:nvSpPr>
        <p:spPr bwMode="auto">
          <a:xfrm>
            <a:off x="6515101" y="4018722"/>
            <a:ext cx="1296988" cy="457200"/>
          </a:xfrm>
          <a:prstGeom prst="rect">
            <a:avLst/>
          </a:prstGeom>
          <a:noFill/>
          <a:ln w="9525">
            <a:noFill/>
            <a:miter lim="800000"/>
            <a:headEnd/>
            <a:tailEnd/>
          </a:ln>
          <a:effectLst/>
        </p:spPr>
        <p:txBody>
          <a:bodyPr>
            <a:spAutoFit/>
          </a:bodyPr>
          <a:lstStyle/>
          <a:p>
            <a:r>
              <a:rPr lang="en-US" altLang="zh-CN" sz="2400" b="1">
                <a:solidFill>
                  <a:schemeClr val="bg1"/>
                </a:solidFill>
                <a:latin typeface="Garamond" pitchFamily="18" charset="0"/>
                <a:sym typeface="Wingdings" pitchFamily="2" charset="2"/>
              </a:rPr>
              <a:t>I + CN</a:t>
            </a:r>
          </a:p>
        </p:txBody>
      </p:sp>
      <p:sp>
        <p:nvSpPr>
          <p:cNvPr id="16399" name="Line 15"/>
          <p:cNvSpPr>
            <a:spLocks noChangeShapeType="1"/>
          </p:cNvSpPr>
          <p:nvPr/>
        </p:nvSpPr>
        <p:spPr bwMode="auto">
          <a:xfrm flipV="1">
            <a:off x="2678113" y="1642234"/>
            <a:ext cx="0" cy="1584325"/>
          </a:xfrm>
          <a:prstGeom prst="line">
            <a:avLst/>
          </a:prstGeom>
          <a:noFill/>
          <a:ln w="38100">
            <a:solidFill>
              <a:srgbClr val="00FF00"/>
            </a:solidFill>
            <a:prstDash val="sysDot"/>
            <a:round/>
            <a:headEnd/>
            <a:tailEnd type="triangle" w="med" len="med"/>
          </a:ln>
          <a:effectLst/>
        </p:spPr>
        <p:txBody>
          <a:bodyPr/>
          <a:lstStyle/>
          <a:p>
            <a:endParaRPr lang="zh-CN" altLang="en-US">
              <a:solidFill>
                <a:schemeClr val="bg1"/>
              </a:solidFill>
            </a:endParaRPr>
          </a:p>
        </p:txBody>
      </p:sp>
      <p:sp>
        <p:nvSpPr>
          <p:cNvPr id="16400" name="Line 16"/>
          <p:cNvSpPr>
            <a:spLocks noChangeShapeType="1"/>
          </p:cNvSpPr>
          <p:nvPr/>
        </p:nvSpPr>
        <p:spPr bwMode="auto">
          <a:xfrm flipV="1">
            <a:off x="4610101" y="2578859"/>
            <a:ext cx="0" cy="1584325"/>
          </a:xfrm>
          <a:prstGeom prst="line">
            <a:avLst/>
          </a:prstGeom>
          <a:noFill/>
          <a:ln w="38100">
            <a:solidFill>
              <a:srgbClr val="00FF00"/>
            </a:solidFill>
            <a:prstDash val="sysDot"/>
            <a:round/>
            <a:headEnd/>
            <a:tailEnd type="triangle" w="med" len="med"/>
          </a:ln>
          <a:effectLst/>
        </p:spPr>
        <p:txBody>
          <a:bodyPr/>
          <a:lstStyle/>
          <a:p>
            <a:endParaRPr lang="zh-CN" altLang="en-US">
              <a:solidFill>
                <a:schemeClr val="bg1"/>
              </a:solidFill>
            </a:endParaRPr>
          </a:p>
        </p:txBody>
      </p:sp>
      <p:sp>
        <p:nvSpPr>
          <p:cNvPr id="16401" name="Line 17"/>
          <p:cNvSpPr>
            <a:spLocks noChangeShapeType="1"/>
          </p:cNvSpPr>
          <p:nvPr/>
        </p:nvSpPr>
        <p:spPr bwMode="auto">
          <a:xfrm>
            <a:off x="2914651" y="3371022"/>
            <a:ext cx="288925" cy="215900"/>
          </a:xfrm>
          <a:prstGeom prst="line">
            <a:avLst/>
          </a:prstGeom>
          <a:noFill/>
          <a:ln w="38100">
            <a:solidFill>
              <a:srgbClr val="FF9933"/>
            </a:solidFill>
            <a:round/>
            <a:headEnd/>
            <a:tailEnd type="triangle" w="med" len="med"/>
          </a:ln>
          <a:effectLst/>
        </p:spPr>
        <p:txBody>
          <a:bodyPr/>
          <a:lstStyle/>
          <a:p>
            <a:endParaRPr lang="zh-CN" altLang="en-US">
              <a:solidFill>
                <a:schemeClr val="bg1"/>
              </a:solidFill>
            </a:endParaRPr>
          </a:p>
        </p:txBody>
      </p:sp>
      <p:sp>
        <p:nvSpPr>
          <p:cNvPr id="16402" name="Line 18"/>
          <p:cNvSpPr>
            <a:spLocks noChangeShapeType="1"/>
          </p:cNvSpPr>
          <p:nvPr/>
        </p:nvSpPr>
        <p:spPr bwMode="auto">
          <a:xfrm>
            <a:off x="3779838" y="3802822"/>
            <a:ext cx="431800" cy="215900"/>
          </a:xfrm>
          <a:prstGeom prst="line">
            <a:avLst/>
          </a:prstGeom>
          <a:noFill/>
          <a:ln w="38100">
            <a:solidFill>
              <a:srgbClr val="FF9933"/>
            </a:solidFill>
            <a:round/>
            <a:headEnd/>
            <a:tailEnd type="triangle" w="med" len="med"/>
          </a:ln>
          <a:effectLst/>
        </p:spPr>
        <p:txBody>
          <a:bodyPr/>
          <a:lstStyle/>
          <a:p>
            <a:endParaRPr lang="zh-CN" altLang="en-US">
              <a:solidFill>
                <a:schemeClr val="bg1"/>
              </a:solidFill>
            </a:endParaRPr>
          </a:p>
        </p:txBody>
      </p:sp>
      <p:sp>
        <p:nvSpPr>
          <p:cNvPr id="16403" name="Text Box 19"/>
          <p:cNvSpPr txBox="1">
            <a:spLocks noChangeArrowheads="1"/>
          </p:cNvSpPr>
          <p:nvPr/>
        </p:nvSpPr>
        <p:spPr bwMode="auto">
          <a:xfrm>
            <a:off x="1475656" y="4234423"/>
            <a:ext cx="954107" cy="461665"/>
          </a:xfrm>
          <a:prstGeom prst="rect">
            <a:avLst/>
          </a:prstGeom>
          <a:noFill/>
          <a:ln w="9525">
            <a:noFill/>
            <a:miter lim="800000"/>
            <a:headEnd/>
            <a:tailEnd/>
          </a:ln>
          <a:effectLst/>
        </p:spPr>
        <p:txBody>
          <a:bodyPr wrap="none">
            <a:spAutoFit/>
          </a:bodyPr>
          <a:lstStyle/>
          <a:p>
            <a:r>
              <a:rPr lang="en-US" altLang="zh-CN" sz="2400" b="1" dirty="0">
                <a:solidFill>
                  <a:schemeClr val="bg1"/>
                </a:solidFill>
                <a:latin typeface="Garamond" pitchFamily="18" charset="0"/>
              </a:rPr>
              <a:t>pump</a:t>
            </a:r>
          </a:p>
        </p:txBody>
      </p:sp>
      <p:sp>
        <p:nvSpPr>
          <p:cNvPr id="16404" name="Text Box 20"/>
          <p:cNvSpPr txBox="1">
            <a:spLocks noChangeArrowheads="1"/>
          </p:cNvSpPr>
          <p:nvPr/>
        </p:nvSpPr>
        <p:spPr bwMode="auto">
          <a:xfrm>
            <a:off x="1284288" y="2291522"/>
            <a:ext cx="1065035" cy="523220"/>
          </a:xfrm>
          <a:prstGeom prst="rect">
            <a:avLst/>
          </a:prstGeom>
          <a:noFill/>
          <a:ln w="9525">
            <a:noFill/>
            <a:miter lim="800000"/>
            <a:headEnd/>
            <a:tailEnd/>
          </a:ln>
          <a:effectLst/>
        </p:spPr>
        <p:txBody>
          <a:bodyPr wrap="none">
            <a:spAutoFit/>
          </a:bodyPr>
          <a:lstStyle/>
          <a:p>
            <a:r>
              <a:rPr lang="en-US" altLang="zh-CN" sz="2800" b="1" dirty="0">
                <a:solidFill>
                  <a:schemeClr val="bg1"/>
                </a:solidFill>
                <a:latin typeface="Garamond" pitchFamily="18" charset="0"/>
              </a:rPr>
              <a:t>probe</a:t>
            </a:r>
          </a:p>
        </p:txBody>
      </p:sp>
      <p:grpSp>
        <p:nvGrpSpPr>
          <p:cNvPr id="3" name="Group 27"/>
          <p:cNvGrpSpPr>
            <a:grpSpLocks/>
          </p:cNvGrpSpPr>
          <p:nvPr/>
        </p:nvGrpSpPr>
        <p:grpSpPr bwMode="auto">
          <a:xfrm>
            <a:off x="6486525" y="5026784"/>
            <a:ext cx="2657475" cy="1871663"/>
            <a:chOff x="4086" y="3022"/>
            <a:chExt cx="1674" cy="1179"/>
          </a:xfrm>
        </p:grpSpPr>
        <p:sp>
          <p:nvSpPr>
            <p:cNvPr id="16406" name="Line 22"/>
            <p:cNvSpPr>
              <a:spLocks noChangeShapeType="1"/>
            </p:cNvSpPr>
            <p:nvPr/>
          </p:nvSpPr>
          <p:spPr bwMode="auto">
            <a:xfrm>
              <a:off x="4332" y="3974"/>
              <a:ext cx="1315" cy="0"/>
            </a:xfrm>
            <a:prstGeom prst="line">
              <a:avLst/>
            </a:prstGeom>
            <a:noFill/>
            <a:ln w="38100">
              <a:solidFill>
                <a:schemeClr val="tx1"/>
              </a:solidFill>
              <a:round/>
              <a:headEnd/>
              <a:tailEnd type="triangle" w="med" len="med"/>
            </a:ln>
            <a:effectLst/>
          </p:spPr>
          <p:txBody>
            <a:bodyPr/>
            <a:lstStyle/>
            <a:p>
              <a:endParaRPr lang="zh-CN" altLang="en-US">
                <a:solidFill>
                  <a:schemeClr val="bg1"/>
                </a:solidFill>
              </a:endParaRPr>
            </a:p>
          </p:txBody>
        </p:sp>
        <p:sp>
          <p:nvSpPr>
            <p:cNvPr id="16407" name="Line 23"/>
            <p:cNvSpPr>
              <a:spLocks noChangeShapeType="1"/>
            </p:cNvSpPr>
            <p:nvPr/>
          </p:nvSpPr>
          <p:spPr bwMode="auto">
            <a:xfrm flipV="1">
              <a:off x="4332" y="3022"/>
              <a:ext cx="0" cy="952"/>
            </a:xfrm>
            <a:prstGeom prst="line">
              <a:avLst/>
            </a:prstGeom>
            <a:noFill/>
            <a:ln w="38100">
              <a:solidFill>
                <a:schemeClr val="tx1"/>
              </a:solidFill>
              <a:round/>
              <a:headEnd/>
              <a:tailEnd type="triangle" w="med" len="med"/>
            </a:ln>
            <a:effectLst/>
          </p:spPr>
          <p:txBody>
            <a:bodyPr/>
            <a:lstStyle/>
            <a:p>
              <a:endParaRPr lang="zh-CN" altLang="en-US">
                <a:solidFill>
                  <a:schemeClr val="bg1"/>
                </a:solidFill>
              </a:endParaRPr>
            </a:p>
          </p:txBody>
        </p:sp>
        <p:sp>
          <p:nvSpPr>
            <p:cNvPr id="16408" name="Text Box 24"/>
            <p:cNvSpPr txBox="1">
              <a:spLocks noChangeArrowheads="1"/>
            </p:cNvSpPr>
            <p:nvPr/>
          </p:nvSpPr>
          <p:spPr bwMode="auto">
            <a:xfrm>
              <a:off x="4785" y="3970"/>
              <a:ext cx="975" cy="231"/>
            </a:xfrm>
            <a:prstGeom prst="rect">
              <a:avLst/>
            </a:prstGeom>
            <a:noFill/>
            <a:ln w="9525">
              <a:noFill/>
              <a:miter lim="800000"/>
              <a:headEnd/>
              <a:tailEnd/>
            </a:ln>
            <a:effectLst/>
          </p:spPr>
          <p:txBody>
            <a:bodyPr>
              <a:spAutoFit/>
            </a:bodyPr>
            <a:lstStyle/>
            <a:p>
              <a:pPr>
                <a:spcBef>
                  <a:spcPct val="50000"/>
                </a:spcBef>
              </a:pPr>
              <a:r>
                <a:rPr lang="en-US" altLang="zh-CN">
                  <a:solidFill>
                    <a:schemeClr val="bg1"/>
                  </a:solidFill>
                  <a:latin typeface="Garamond" pitchFamily="18" charset="0"/>
                </a:rPr>
                <a:t>Delay          t</a:t>
              </a:r>
            </a:p>
          </p:txBody>
        </p:sp>
        <p:sp>
          <p:nvSpPr>
            <p:cNvPr id="16409" name="Text Box 25"/>
            <p:cNvSpPr txBox="1">
              <a:spLocks noChangeArrowheads="1"/>
            </p:cNvSpPr>
            <p:nvPr/>
          </p:nvSpPr>
          <p:spPr bwMode="auto">
            <a:xfrm>
              <a:off x="4086" y="3294"/>
              <a:ext cx="291" cy="635"/>
            </a:xfrm>
            <a:prstGeom prst="rect">
              <a:avLst/>
            </a:prstGeom>
            <a:noFill/>
            <a:ln w="9525">
              <a:noFill/>
              <a:miter lim="800000"/>
              <a:headEnd/>
              <a:tailEnd/>
            </a:ln>
            <a:effectLst/>
          </p:spPr>
          <p:txBody>
            <a:bodyPr vert="eaVert">
              <a:spAutoFit/>
            </a:bodyPr>
            <a:lstStyle/>
            <a:p>
              <a:pPr>
                <a:spcBef>
                  <a:spcPct val="50000"/>
                </a:spcBef>
              </a:pPr>
              <a:r>
                <a:rPr lang="en-US" altLang="zh-CN">
                  <a:solidFill>
                    <a:schemeClr val="bg1"/>
                  </a:solidFill>
                  <a:latin typeface="Garamond" pitchFamily="18" charset="0"/>
                </a:rPr>
                <a:t>Intensity</a:t>
              </a:r>
            </a:p>
          </p:txBody>
        </p:sp>
        <p:sp>
          <p:nvSpPr>
            <p:cNvPr id="16410" name="Freeform 26"/>
            <p:cNvSpPr>
              <a:spLocks/>
            </p:cNvSpPr>
            <p:nvPr/>
          </p:nvSpPr>
          <p:spPr bwMode="auto">
            <a:xfrm>
              <a:off x="4332" y="3249"/>
              <a:ext cx="1134" cy="740"/>
            </a:xfrm>
            <a:custGeom>
              <a:avLst/>
              <a:gdLst/>
              <a:ahLst/>
              <a:cxnLst>
                <a:cxn ang="0">
                  <a:pos x="0" y="1716"/>
                </a:cxn>
                <a:cxn ang="0">
                  <a:pos x="317" y="1716"/>
                </a:cxn>
                <a:cxn ang="0">
                  <a:pos x="635" y="1626"/>
                </a:cxn>
                <a:cxn ang="0">
                  <a:pos x="771" y="1354"/>
                </a:cxn>
                <a:cxn ang="0">
                  <a:pos x="952" y="809"/>
                </a:cxn>
                <a:cxn ang="0">
                  <a:pos x="1134" y="265"/>
                </a:cxn>
                <a:cxn ang="0">
                  <a:pos x="1315" y="38"/>
                </a:cxn>
                <a:cxn ang="0">
                  <a:pos x="1451" y="38"/>
                </a:cxn>
                <a:cxn ang="0">
                  <a:pos x="1542" y="129"/>
                </a:cxn>
                <a:cxn ang="0">
                  <a:pos x="1587" y="310"/>
                </a:cxn>
                <a:cxn ang="0">
                  <a:pos x="1723" y="673"/>
                </a:cxn>
                <a:cxn ang="0">
                  <a:pos x="1905" y="1036"/>
                </a:cxn>
                <a:cxn ang="0">
                  <a:pos x="2222" y="1354"/>
                </a:cxn>
                <a:cxn ang="0">
                  <a:pos x="2676" y="1399"/>
                </a:cxn>
                <a:cxn ang="0">
                  <a:pos x="3220" y="1399"/>
                </a:cxn>
                <a:cxn ang="0">
                  <a:pos x="3447" y="1399"/>
                </a:cxn>
                <a:cxn ang="0">
                  <a:pos x="3629" y="1399"/>
                </a:cxn>
                <a:cxn ang="0">
                  <a:pos x="3765" y="1399"/>
                </a:cxn>
              </a:cxnLst>
              <a:rect l="0" t="0" r="r" b="b"/>
              <a:pathLst>
                <a:path w="3765" h="1731">
                  <a:moveTo>
                    <a:pt x="0" y="1716"/>
                  </a:moveTo>
                  <a:cubicBezTo>
                    <a:pt x="105" y="1723"/>
                    <a:pt x="211" y="1731"/>
                    <a:pt x="317" y="1716"/>
                  </a:cubicBezTo>
                  <a:cubicBezTo>
                    <a:pt x="423" y="1701"/>
                    <a:pt x="559" y="1686"/>
                    <a:pt x="635" y="1626"/>
                  </a:cubicBezTo>
                  <a:cubicBezTo>
                    <a:pt x="711" y="1566"/>
                    <a:pt x="718" y="1490"/>
                    <a:pt x="771" y="1354"/>
                  </a:cubicBezTo>
                  <a:cubicBezTo>
                    <a:pt x="824" y="1218"/>
                    <a:pt x="892" y="990"/>
                    <a:pt x="952" y="809"/>
                  </a:cubicBezTo>
                  <a:cubicBezTo>
                    <a:pt x="1012" y="628"/>
                    <a:pt x="1074" y="393"/>
                    <a:pt x="1134" y="265"/>
                  </a:cubicBezTo>
                  <a:cubicBezTo>
                    <a:pt x="1194" y="137"/>
                    <a:pt x="1262" y="76"/>
                    <a:pt x="1315" y="38"/>
                  </a:cubicBezTo>
                  <a:cubicBezTo>
                    <a:pt x="1368" y="0"/>
                    <a:pt x="1413" y="23"/>
                    <a:pt x="1451" y="38"/>
                  </a:cubicBezTo>
                  <a:cubicBezTo>
                    <a:pt x="1489" y="53"/>
                    <a:pt x="1519" y="84"/>
                    <a:pt x="1542" y="129"/>
                  </a:cubicBezTo>
                  <a:cubicBezTo>
                    <a:pt x="1565" y="174"/>
                    <a:pt x="1557" y="219"/>
                    <a:pt x="1587" y="310"/>
                  </a:cubicBezTo>
                  <a:cubicBezTo>
                    <a:pt x="1617" y="401"/>
                    <a:pt x="1670" y="552"/>
                    <a:pt x="1723" y="673"/>
                  </a:cubicBezTo>
                  <a:cubicBezTo>
                    <a:pt x="1776" y="794"/>
                    <a:pt x="1822" y="923"/>
                    <a:pt x="1905" y="1036"/>
                  </a:cubicBezTo>
                  <a:cubicBezTo>
                    <a:pt x="1988" y="1149"/>
                    <a:pt x="2094" y="1294"/>
                    <a:pt x="2222" y="1354"/>
                  </a:cubicBezTo>
                  <a:cubicBezTo>
                    <a:pt x="2350" y="1414"/>
                    <a:pt x="2510" y="1392"/>
                    <a:pt x="2676" y="1399"/>
                  </a:cubicBezTo>
                  <a:cubicBezTo>
                    <a:pt x="2842" y="1406"/>
                    <a:pt x="3092" y="1399"/>
                    <a:pt x="3220" y="1399"/>
                  </a:cubicBezTo>
                  <a:cubicBezTo>
                    <a:pt x="3348" y="1399"/>
                    <a:pt x="3379" y="1399"/>
                    <a:pt x="3447" y="1399"/>
                  </a:cubicBezTo>
                  <a:cubicBezTo>
                    <a:pt x="3515" y="1399"/>
                    <a:pt x="3576" y="1399"/>
                    <a:pt x="3629" y="1399"/>
                  </a:cubicBezTo>
                  <a:cubicBezTo>
                    <a:pt x="3682" y="1399"/>
                    <a:pt x="3723" y="1399"/>
                    <a:pt x="3765" y="1399"/>
                  </a:cubicBezTo>
                </a:path>
              </a:pathLst>
            </a:custGeom>
            <a:noFill/>
            <a:ln w="9525">
              <a:solidFill>
                <a:schemeClr val="tx1"/>
              </a:solidFill>
              <a:round/>
              <a:headEnd/>
              <a:tailEnd/>
            </a:ln>
            <a:effectLst/>
          </p:spPr>
          <p:txBody>
            <a:bodyPr/>
            <a:lstStyle/>
            <a:p>
              <a:endParaRPr lang="zh-CN" altLang="en-US">
                <a:solidFill>
                  <a:schemeClr val="bg1"/>
                </a:solidFill>
              </a:endParaRPr>
            </a:p>
          </p:txBody>
        </p:sp>
      </p:grpSp>
      <p:sp>
        <p:nvSpPr>
          <p:cNvPr id="30" name="椭圆 29"/>
          <p:cNvSpPr/>
          <p:nvPr/>
        </p:nvSpPr>
        <p:spPr>
          <a:xfrm>
            <a:off x="7138888" y="6381963"/>
            <a:ext cx="144016" cy="144016"/>
          </a:xfrm>
          <a:prstGeom prst="ellipse">
            <a:avLst/>
          </a:prstGeom>
          <a:noFill/>
          <a:ln>
            <a:solidFill>
              <a:srgbClr val="00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1" name="椭圆 30"/>
          <p:cNvSpPr/>
          <p:nvPr/>
        </p:nvSpPr>
        <p:spPr>
          <a:xfrm>
            <a:off x="7452320" y="5386551"/>
            <a:ext cx="144016" cy="144016"/>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2" name="椭圆 31"/>
          <p:cNvSpPr/>
          <p:nvPr/>
        </p:nvSpPr>
        <p:spPr>
          <a:xfrm>
            <a:off x="7812360" y="6178639"/>
            <a:ext cx="144016" cy="144016"/>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nvGrpSpPr>
          <p:cNvPr id="33" name="组合 32"/>
          <p:cNvGrpSpPr/>
          <p:nvPr/>
        </p:nvGrpSpPr>
        <p:grpSpPr>
          <a:xfrm>
            <a:off x="1943736" y="1055907"/>
            <a:ext cx="828064" cy="360000"/>
            <a:chOff x="467544" y="1125016"/>
            <a:chExt cx="828064" cy="360000"/>
          </a:xfrm>
        </p:grpSpPr>
        <p:sp>
          <p:nvSpPr>
            <p:cNvPr id="34" name="椭圆 33"/>
            <p:cNvSpPr/>
            <p:nvPr/>
          </p:nvSpPr>
          <p:spPr>
            <a:xfrm>
              <a:off x="467544" y="1125016"/>
              <a:ext cx="360000" cy="3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椭圆 34"/>
            <p:cNvSpPr/>
            <p:nvPr/>
          </p:nvSpPr>
          <p:spPr>
            <a:xfrm>
              <a:off x="827584" y="1197016"/>
              <a:ext cx="216000" cy="216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6" name="椭圆 35"/>
            <p:cNvSpPr/>
            <p:nvPr/>
          </p:nvSpPr>
          <p:spPr>
            <a:xfrm>
              <a:off x="1043608" y="1179016"/>
              <a:ext cx="252000" cy="252000"/>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37" name="组合 36"/>
          <p:cNvGrpSpPr/>
          <p:nvPr/>
        </p:nvGrpSpPr>
        <p:grpSpPr>
          <a:xfrm>
            <a:off x="4709357" y="980728"/>
            <a:ext cx="1086779" cy="468024"/>
            <a:chOff x="4653426" y="1001895"/>
            <a:chExt cx="1086779" cy="468024"/>
          </a:xfrm>
        </p:grpSpPr>
        <p:sp>
          <p:nvSpPr>
            <p:cNvPr id="38" name="椭圆 37"/>
            <p:cNvSpPr/>
            <p:nvPr/>
          </p:nvSpPr>
          <p:spPr>
            <a:xfrm>
              <a:off x="4653426" y="1055907"/>
              <a:ext cx="360000" cy="3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39" name="组合 37"/>
            <p:cNvGrpSpPr/>
            <p:nvPr/>
          </p:nvGrpSpPr>
          <p:grpSpPr>
            <a:xfrm rot="2727908">
              <a:off x="5380193" y="1109907"/>
              <a:ext cx="468024" cy="252000"/>
              <a:chOff x="3599920" y="1106736"/>
              <a:chExt cx="468024" cy="252000"/>
            </a:xfrm>
          </p:grpSpPr>
          <p:sp>
            <p:nvSpPr>
              <p:cNvPr id="40" name="椭圆 39"/>
              <p:cNvSpPr/>
              <p:nvPr/>
            </p:nvSpPr>
            <p:spPr>
              <a:xfrm>
                <a:off x="3599920" y="1124736"/>
                <a:ext cx="216000" cy="216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1" name="椭圆 40"/>
              <p:cNvSpPr/>
              <p:nvPr/>
            </p:nvSpPr>
            <p:spPr>
              <a:xfrm>
                <a:off x="3815944" y="1106736"/>
                <a:ext cx="252000" cy="252000"/>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grpSp>
        <p:nvGrpSpPr>
          <p:cNvPr id="42" name="组合 41"/>
          <p:cNvGrpSpPr/>
          <p:nvPr/>
        </p:nvGrpSpPr>
        <p:grpSpPr>
          <a:xfrm>
            <a:off x="3167872" y="1055907"/>
            <a:ext cx="972080" cy="360000"/>
            <a:chOff x="3095864" y="1055907"/>
            <a:chExt cx="972080" cy="360000"/>
          </a:xfrm>
        </p:grpSpPr>
        <p:sp>
          <p:nvSpPr>
            <p:cNvPr id="43" name="椭圆 42"/>
            <p:cNvSpPr/>
            <p:nvPr/>
          </p:nvSpPr>
          <p:spPr>
            <a:xfrm>
              <a:off x="3095864" y="1055907"/>
              <a:ext cx="360000" cy="3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44" name="组合 35"/>
            <p:cNvGrpSpPr/>
            <p:nvPr/>
          </p:nvGrpSpPr>
          <p:grpSpPr>
            <a:xfrm rot="1020000">
              <a:off x="3599920" y="1109907"/>
              <a:ext cx="468024" cy="252000"/>
              <a:chOff x="3599920" y="1106736"/>
              <a:chExt cx="468024" cy="252000"/>
            </a:xfrm>
          </p:grpSpPr>
          <p:sp>
            <p:nvSpPr>
              <p:cNvPr id="46" name="椭圆 45"/>
              <p:cNvSpPr/>
              <p:nvPr/>
            </p:nvSpPr>
            <p:spPr>
              <a:xfrm>
                <a:off x="3599920" y="1124736"/>
                <a:ext cx="216000" cy="216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椭圆 46"/>
              <p:cNvSpPr/>
              <p:nvPr/>
            </p:nvSpPr>
            <p:spPr>
              <a:xfrm>
                <a:off x="3815944" y="1106736"/>
                <a:ext cx="252000" cy="252000"/>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cxnSp>
          <p:nvCxnSpPr>
            <p:cNvPr id="45" name="直接连接符 44"/>
            <p:cNvCxnSpPr/>
            <p:nvPr/>
          </p:nvCxnSpPr>
          <p:spPr>
            <a:xfrm>
              <a:off x="3419872" y="1196752"/>
              <a:ext cx="21602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Effect transition="in" filter="wipe(down)">
                                      <p:cBhvr>
                                        <p:cTn id="7" dur="500"/>
                                        <p:tgtEl>
                                          <p:spTgt spid="1639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63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399"/>
                                        </p:tgtEl>
                                        <p:attrNameLst>
                                          <p:attrName>style.visibility</p:attrName>
                                        </p:attrNameLst>
                                      </p:cBhvr>
                                      <p:to>
                                        <p:strVal val="visible"/>
                                      </p:to>
                                    </p:set>
                                    <p:animEffect transition="in" filter="wipe(down)">
                                      <p:cBhvr>
                                        <p:cTn id="15" dur="500"/>
                                        <p:tgtEl>
                                          <p:spTgt spid="1639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6404"/>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401"/>
                                        </p:tgtEl>
                                        <p:attrNameLst>
                                          <p:attrName>style.visibility</p:attrName>
                                        </p:attrNameLst>
                                      </p:cBhvr>
                                      <p:to>
                                        <p:strVal val="visible"/>
                                      </p:to>
                                    </p:set>
                                    <p:animEffect transition="in" filter="wipe(left)">
                                      <p:cBhvr>
                                        <p:cTn id="25" dur="500"/>
                                        <p:tgtEl>
                                          <p:spTgt spid="1640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392"/>
                                        </p:tgtEl>
                                        <p:attrNameLst>
                                          <p:attrName>style.visibility</p:attrName>
                                        </p:attrNameLst>
                                      </p:cBhvr>
                                      <p:to>
                                        <p:strVal val="visible"/>
                                      </p:to>
                                    </p:set>
                                    <p:animEffect transition="in" filter="wipe(left)">
                                      <p:cBhvr>
                                        <p:cTn id="29" dur="500"/>
                                        <p:tgtEl>
                                          <p:spTgt spid="16392"/>
                                        </p:tgtEl>
                                      </p:cBhvr>
                                    </p:animEffec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par>
                          <p:cTn id="33" fill="hold">
                            <p:stCondLst>
                              <p:cond delay="1000"/>
                            </p:stCondLst>
                            <p:childTnLst>
                              <p:par>
                                <p:cTn id="34" presetID="22" presetClass="entr" presetSubtype="4" fill="hold" grpId="0" nodeType="afterEffect">
                                  <p:stCondLst>
                                    <p:cond delay="0"/>
                                  </p:stCondLst>
                                  <p:childTnLst>
                                    <p:set>
                                      <p:cBhvr>
                                        <p:cTn id="35" dur="1" fill="hold">
                                          <p:stCondLst>
                                            <p:cond delay="0"/>
                                          </p:stCondLst>
                                        </p:cTn>
                                        <p:tgtEl>
                                          <p:spTgt spid="16396"/>
                                        </p:tgtEl>
                                        <p:attrNameLst>
                                          <p:attrName>style.visibility</p:attrName>
                                        </p:attrNameLst>
                                      </p:cBhvr>
                                      <p:to>
                                        <p:strVal val="visible"/>
                                      </p:to>
                                    </p:set>
                                    <p:animEffect transition="in" filter="wipe(down)">
                                      <p:cBhvr>
                                        <p:cTn id="36" dur="500"/>
                                        <p:tgtEl>
                                          <p:spTgt spid="16396"/>
                                        </p:tgtEl>
                                      </p:cBhvr>
                                    </p:animEffect>
                                  </p:childTnLst>
                                </p:cTn>
                              </p:par>
                            </p:childTnLst>
                          </p:cTn>
                        </p:par>
                        <p:par>
                          <p:cTn id="37" fill="hold">
                            <p:stCondLst>
                              <p:cond delay="1500"/>
                            </p:stCondLst>
                            <p:childTnLst>
                              <p:par>
                                <p:cTn id="38" presetID="1" presetClass="entr" presetSubtype="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402"/>
                                        </p:tgtEl>
                                        <p:attrNameLst>
                                          <p:attrName>style.visibility</p:attrName>
                                        </p:attrNameLst>
                                      </p:cBhvr>
                                      <p:to>
                                        <p:strVal val="visible"/>
                                      </p:to>
                                    </p:set>
                                    <p:animEffect transition="in" filter="wipe(left)">
                                      <p:cBhvr>
                                        <p:cTn id="44" dur="500"/>
                                        <p:tgtEl>
                                          <p:spTgt spid="16402"/>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6393"/>
                                        </p:tgtEl>
                                        <p:attrNameLst>
                                          <p:attrName>style.visibility</p:attrName>
                                        </p:attrNameLst>
                                      </p:cBhvr>
                                      <p:to>
                                        <p:strVal val="visible"/>
                                      </p:to>
                                    </p:set>
                                    <p:animEffect transition="in" filter="wipe(left)">
                                      <p:cBhvr>
                                        <p:cTn id="48" dur="500"/>
                                        <p:tgtEl>
                                          <p:spTgt spid="16393"/>
                                        </p:tgtEl>
                                      </p:cBhvr>
                                    </p:animEffect>
                                  </p:childTnLst>
                                </p:cTn>
                              </p:par>
                            </p:childTnLst>
                          </p:cTn>
                        </p:par>
                        <p:par>
                          <p:cTn id="49" fill="hold">
                            <p:stCondLst>
                              <p:cond delay="1000"/>
                            </p:stCondLst>
                            <p:childTnLst>
                              <p:par>
                                <p:cTn id="50" presetID="1" presetClass="entr" presetSubtype="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16400"/>
                                        </p:tgtEl>
                                        <p:attrNameLst>
                                          <p:attrName>style.visibility</p:attrName>
                                        </p:attrNameLst>
                                      </p:cBhvr>
                                      <p:to>
                                        <p:strVal val="visible"/>
                                      </p:to>
                                    </p:set>
                                    <p:animEffect transition="in" filter="wipe(down)">
                                      <p:cBhvr>
                                        <p:cTn id="55" dur="500"/>
                                        <p:tgtEl>
                                          <p:spTgt spid="16400"/>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P spid="16392" grpId="0" animBg="1"/>
      <p:bldP spid="16393" grpId="0" animBg="1"/>
      <p:bldP spid="16394" grpId="0" animBg="1"/>
      <p:bldP spid="16396" grpId="0" animBg="1"/>
      <p:bldP spid="16399" grpId="0" animBg="1"/>
      <p:bldP spid="16400" grpId="0" animBg="1"/>
      <p:bldP spid="16401" grpId="0" animBg="1"/>
      <p:bldP spid="16402" grpId="0" animBg="1"/>
      <p:bldP spid="16404" grpId="0"/>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7584" y="5714092"/>
            <a:ext cx="3456384" cy="648072"/>
          </a:xfrm>
        </p:spPr>
        <p:txBody>
          <a:bodyPr>
            <a:normAutofit/>
          </a:bodyPr>
          <a:lstStyle/>
          <a:p>
            <a:pPr algn="ctr">
              <a:spcBef>
                <a:spcPts val="0"/>
              </a:spcBef>
              <a:spcAft>
                <a:spcPts val="600"/>
              </a:spcAft>
              <a:buNone/>
            </a:pPr>
            <a:r>
              <a:rPr lang="zh-CN" altLang="en-US" sz="2400" dirty="0" smtClean="0">
                <a:solidFill>
                  <a:schemeClr val="bg1"/>
                </a:solidFill>
                <a:latin typeface="楷体" pitchFamily="49" charset="-122"/>
                <a:ea typeface="楷体" pitchFamily="49" charset="-122"/>
              </a:rPr>
              <a:t>飞秒化学</a:t>
            </a:r>
            <a:endParaRPr lang="en-US" altLang="zh-CN" sz="2400" dirty="0" smtClean="0">
              <a:solidFill>
                <a:schemeClr val="bg1"/>
              </a:solidFill>
              <a:latin typeface="楷体" pitchFamily="49" charset="-122"/>
              <a:ea typeface="楷体" pitchFamily="49" charset="-122"/>
            </a:endParaRPr>
          </a:p>
        </p:txBody>
      </p:sp>
      <p:grpSp>
        <p:nvGrpSpPr>
          <p:cNvPr id="8" name="组合 8"/>
          <p:cNvGrpSpPr/>
          <p:nvPr/>
        </p:nvGrpSpPr>
        <p:grpSpPr>
          <a:xfrm>
            <a:off x="1259632" y="1763524"/>
            <a:ext cx="2620963" cy="4039120"/>
            <a:chOff x="5651500" y="1916832"/>
            <a:chExt cx="2620963" cy="4039120"/>
          </a:xfrm>
        </p:grpSpPr>
        <p:pic>
          <p:nvPicPr>
            <p:cNvPr id="5" name="Picture 3" descr="Ahmed Zewail"/>
            <p:cNvPicPr>
              <a:picLocks noChangeAspect="1" noChangeArrowheads="1"/>
            </p:cNvPicPr>
            <p:nvPr/>
          </p:nvPicPr>
          <p:blipFill>
            <a:blip r:embed="rId2" cstate="print"/>
            <a:srcRect/>
            <a:stretch>
              <a:fillRect/>
            </a:stretch>
          </p:blipFill>
          <p:spPr bwMode="auto">
            <a:xfrm>
              <a:off x="5651500" y="1916832"/>
              <a:ext cx="2620963" cy="3671887"/>
            </a:xfrm>
            <a:prstGeom prst="rect">
              <a:avLst/>
            </a:prstGeom>
            <a:noFill/>
            <a:ln w="9525">
              <a:noFill/>
              <a:miter lim="800000"/>
              <a:headEnd/>
              <a:tailEnd/>
            </a:ln>
          </p:spPr>
        </p:pic>
        <p:sp>
          <p:nvSpPr>
            <p:cNvPr id="6" name="Text Box 5"/>
            <p:cNvSpPr txBox="1">
              <a:spLocks noChangeArrowheads="1"/>
            </p:cNvSpPr>
            <p:nvPr/>
          </p:nvSpPr>
          <p:spPr bwMode="auto">
            <a:xfrm>
              <a:off x="5867400" y="5589240"/>
              <a:ext cx="2232025" cy="366712"/>
            </a:xfrm>
            <a:prstGeom prst="rect">
              <a:avLst/>
            </a:prstGeom>
            <a:noFill/>
            <a:ln w="9525">
              <a:noFill/>
              <a:miter lim="800000"/>
              <a:headEnd/>
              <a:tailEnd/>
            </a:ln>
          </p:spPr>
          <p:txBody>
            <a:bodyPr>
              <a:spAutoFit/>
            </a:bodyPr>
            <a:lstStyle/>
            <a:p>
              <a:pPr algn="ctr">
                <a:spcBef>
                  <a:spcPct val="50000"/>
                </a:spcBef>
              </a:pPr>
              <a:r>
                <a:rPr lang="en-US" altLang="zh-CN" dirty="0">
                  <a:solidFill>
                    <a:schemeClr val="bg1"/>
                  </a:solidFill>
                  <a:effectLst>
                    <a:outerShdw blurRad="38100" dist="38100" dir="2700000" algn="tl">
                      <a:srgbClr val="000000"/>
                    </a:outerShdw>
                  </a:effectLst>
                  <a:latin typeface="Times New Roman" pitchFamily="18" charset="0"/>
                  <a:ea typeface="宋体" pitchFamily="2" charset="-122"/>
                  <a:cs typeface="Times New Roman" pitchFamily="18" charset="0"/>
                </a:rPr>
                <a:t>Ahmed Zewail</a:t>
              </a:r>
            </a:p>
          </p:txBody>
        </p:sp>
      </p:grpSp>
      <p:grpSp>
        <p:nvGrpSpPr>
          <p:cNvPr id="9" name="组合 7"/>
          <p:cNvGrpSpPr/>
          <p:nvPr/>
        </p:nvGrpSpPr>
        <p:grpSpPr>
          <a:xfrm>
            <a:off x="5148064" y="1763524"/>
            <a:ext cx="2620963" cy="4041740"/>
            <a:chOff x="1187450" y="1916832"/>
            <a:chExt cx="2620963" cy="4041740"/>
          </a:xfrm>
        </p:grpSpPr>
        <p:pic>
          <p:nvPicPr>
            <p:cNvPr id="4" name="Picture 2" descr="Gerhard Ertl"/>
            <p:cNvPicPr>
              <a:picLocks noChangeAspect="1" noChangeArrowheads="1"/>
            </p:cNvPicPr>
            <p:nvPr/>
          </p:nvPicPr>
          <p:blipFill>
            <a:blip r:embed="rId3" cstate="print"/>
            <a:srcRect/>
            <a:stretch>
              <a:fillRect/>
            </a:stretch>
          </p:blipFill>
          <p:spPr bwMode="auto">
            <a:xfrm>
              <a:off x="1187450" y="1916832"/>
              <a:ext cx="2620963" cy="3673475"/>
            </a:xfrm>
            <a:prstGeom prst="rect">
              <a:avLst/>
            </a:prstGeom>
            <a:noFill/>
            <a:ln w="9525">
              <a:noFill/>
              <a:miter lim="800000"/>
              <a:headEnd/>
              <a:tailEnd/>
            </a:ln>
          </p:spPr>
        </p:pic>
        <p:sp>
          <p:nvSpPr>
            <p:cNvPr id="7" name="Rectangle 6"/>
            <p:cNvSpPr>
              <a:spLocks noChangeArrowheads="1"/>
            </p:cNvSpPr>
            <p:nvPr/>
          </p:nvSpPr>
          <p:spPr bwMode="auto">
            <a:xfrm>
              <a:off x="1727351" y="5589240"/>
              <a:ext cx="1332481" cy="369332"/>
            </a:xfrm>
            <a:prstGeom prst="rect">
              <a:avLst/>
            </a:prstGeom>
            <a:noFill/>
            <a:ln w="9525">
              <a:noFill/>
              <a:miter lim="800000"/>
              <a:headEnd/>
              <a:tailEnd/>
            </a:ln>
            <a:effectLst/>
          </p:spPr>
          <p:txBody>
            <a:bodyPr wrap="none">
              <a:spAutoFit/>
            </a:bodyPr>
            <a:lstStyle/>
            <a:p>
              <a:pPr>
                <a:defRPr/>
              </a:pPr>
              <a:r>
                <a:rPr lang="en-US" altLang="zh-CN" dirty="0">
                  <a:solidFill>
                    <a:schemeClr val="bg1"/>
                  </a:solidFill>
                  <a:effectLst>
                    <a:outerShdw blurRad="38100" dist="38100" dir="2700000" algn="tl">
                      <a:srgbClr val="000000"/>
                    </a:outerShdw>
                  </a:effectLst>
                  <a:latin typeface="Times New Roman" pitchFamily="18" charset="0"/>
                  <a:ea typeface="宋体" pitchFamily="2" charset="-122"/>
                  <a:cs typeface="Times New Roman" pitchFamily="18" charset="0"/>
                </a:rPr>
                <a:t>Gerhard </a:t>
              </a:r>
              <a:r>
                <a:rPr lang="en-US" altLang="zh-CN" dirty="0" err="1">
                  <a:solidFill>
                    <a:schemeClr val="bg1"/>
                  </a:solidFill>
                  <a:effectLst>
                    <a:outerShdw blurRad="38100" dist="38100" dir="2700000" algn="tl">
                      <a:srgbClr val="000000"/>
                    </a:outerShdw>
                  </a:effectLst>
                  <a:latin typeface="Times New Roman" pitchFamily="18" charset="0"/>
                  <a:ea typeface="宋体" pitchFamily="2" charset="-122"/>
                  <a:cs typeface="Times New Roman" pitchFamily="18" charset="0"/>
                </a:rPr>
                <a:t>Ertl</a:t>
              </a:r>
              <a:endParaRPr lang="en-US" altLang="zh-CN" dirty="0">
                <a:solidFill>
                  <a:schemeClr val="bg1"/>
                </a:solidFill>
                <a:effectLst>
                  <a:outerShdw blurRad="38100" dist="38100" dir="2700000" algn="tl">
                    <a:srgbClr val="000000"/>
                  </a:outerShdw>
                </a:effectLst>
                <a:latin typeface="Times New Roman" pitchFamily="18" charset="0"/>
                <a:ea typeface="宋体" pitchFamily="2" charset="-122"/>
                <a:cs typeface="Times New Roman" pitchFamily="18" charset="0"/>
              </a:endParaRPr>
            </a:p>
          </p:txBody>
        </p:sp>
      </p:grpSp>
      <p:sp>
        <p:nvSpPr>
          <p:cNvPr id="10" name="矩形 9"/>
          <p:cNvSpPr/>
          <p:nvPr/>
        </p:nvSpPr>
        <p:spPr>
          <a:xfrm>
            <a:off x="5133550" y="5714092"/>
            <a:ext cx="2664296" cy="461665"/>
          </a:xfrm>
          <a:prstGeom prst="rect">
            <a:avLst/>
          </a:prstGeom>
        </p:spPr>
        <p:txBody>
          <a:bodyPr wrap="square">
            <a:spAutoFit/>
          </a:bodyPr>
          <a:lstStyle/>
          <a:p>
            <a:pPr algn="ctr">
              <a:spcAft>
                <a:spcPts val="600"/>
              </a:spcAft>
            </a:pPr>
            <a:r>
              <a:rPr lang="zh-CN" altLang="en-US" sz="2400" dirty="0" smtClean="0">
                <a:solidFill>
                  <a:schemeClr val="bg1"/>
                </a:solidFill>
                <a:latin typeface="楷体" pitchFamily="49" charset="-122"/>
                <a:ea typeface="楷体" pitchFamily="49" charset="-122"/>
              </a:rPr>
              <a:t>表面化学</a:t>
            </a:r>
            <a:endParaRPr lang="en-US" altLang="zh-CN" sz="2400" dirty="0" smtClean="0">
              <a:solidFill>
                <a:schemeClr val="bg1"/>
              </a:solidFill>
              <a:latin typeface="楷体" pitchFamily="49" charset="-122"/>
              <a:ea typeface="楷体" pitchFamily="49" charset="-122"/>
            </a:endParaRPr>
          </a:p>
        </p:txBody>
      </p:sp>
      <p:sp>
        <p:nvSpPr>
          <p:cNvPr id="11" name="矩形 10"/>
          <p:cNvSpPr/>
          <p:nvPr/>
        </p:nvSpPr>
        <p:spPr>
          <a:xfrm>
            <a:off x="1528047" y="6218148"/>
            <a:ext cx="2040943" cy="461665"/>
          </a:xfrm>
          <a:prstGeom prst="rect">
            <a:avLst/>
          </a:prstGeom>
        </p:spPr>
        <p:txBody>
          <a:bodyPr wrap="none">
            <a:spAutoFit/>
          </a:bodyPr>
          <a:lstStyle/>
          <a:p>
            <a:pPr algn="ctr">
              <a:spcBef>
                <a:spcPts val="0"/>
              </a:spcBef>
              <a:spcAft>
                <a:spcPts val="600"/>
              </a:spcAft>
              <a:buNone/>
            </a:pPr>
            <a:r>
              <a:rPr lang="zh-CN" altLang="en-US" sz="2400" b="1" dirty="0" smtClean="0">
                <a:solidFill>
                  <a:schemeClr val="bg1"/>
                </a:solidFill>
                <a:latin typeface="楷体" pitchFamily="49" charset="-122"/>
                <a:ea typeface="楷体" pitchFamily="49" charset="-122"/>
              </a:rPr>
              <a:t>飞秒时间尺度</a:t>
            </a:r>
            <a:endParaRPr lang="zh-CN" altLang="en-US" sz="2400" b="1" dirty="0">
              <a:solidFill>
                <a:schemeClr val="bg1"/>
              </a:solidFill>
              <a:latin typeface="楷体" pitchFamily="49" charset="-122"/>
              <a:ea typeface="楷体" pitchFamily="49" charset="-122"/>
            </a:endParaRPr>
          </a:p>
        </p:txBody>
      </p:sp>
      <p:sp>
        <p:nvSpPr>
          <p:cNvPr id="12" name="矩形 11"/>
          <p:cNvSpPr/>
          <p:nvPr/>
        </p:nvSpPr>
        <p:spPr>
          <a:xfrm>
            <a:off x="5488487" y="6218148"/>
            <a:ext cx="2040943" cy="461665"/>
          </a:xfrm>
          <a:prstGeom prst="rect">
            <a:avLst/>
          </a:prstGeom>
        </p:spPr>
        <p:txBody>
          <a:bodyPr wrap="none">
            <a:spAutoFit/>
          </a:bodyPr>
          <a:lstStyle/>
          <a:p>
            <a:pPr algn="ctr">
              <a:spcAft>
                <a:spcPts val="600"/>
              </a:spcAft>
            </a:pPr>
            <a:r>
              <a:rPr lang="zh-CN" altLang="en-US" sz="2400" b="1" dirty="0" smtClean="0">
                <a:solidFill>
                  <a:schemeClr val="bg1"/>
                </a:solidFill>
                <a:latin typeface="楷体" pitchFamily="49" charset="-122"/>
                <a:ea typeface="楷体" pitchFamily="49" charset="-122"/>
              </a:rPr>
              <a:t>原子分子尺度</a:t>
            </a:r>
            <a:endParaRPr lang="zh-CN" altLang="en-US" sz="2400" b="1" dirty="0">
              <a:solidFill>
                <a:schemeClr val="bg1"/>
              </a:solidFill>
            </a:endParaRPr>
          </a:p>
        </p:txBody>
      </p:sp>
      <p:sp>
        <p:nvSpPr>
          <p:cNvPr id="15" name="Rectangle 8"/>
          <p:cNvSpPr>
            <a:spLocks noGrp="1" noChangeArrowheads="1"/>
          </p:cNvSpPr>
          <p:nvPr>
            <p:ph type="title"/>
          </p:nvPr>
        </p:nvSpPr>
        <p:spPr bwMode="auto">
          <a:xfrm>
            <a:off x="457200" y="122863"/>
            <a:ext cx="8229600" cy="1446550"/>
          </a:xfrm>
          <a:prstGeom prst="rect">
            <a:avLst/>
          </a:prstGeom>
          <a:noFill/>
          <a:ln w="9525">
            <a:noFill/>
            <a:miter lim="800000"/>
            <a:headEnd/>
            <a:tailEnd/>
          </a:ln>
          <a:effectLst/>
        </p:spPr>
        <p:txBody>
          <a:bodyPr>
            <a:spAutoFit/>
          </a:bodyPr>
          <a:lstStyle/>
          <a:p>
            <a:pPr algn="ctr"/>
            <a:r>
              <a:rPr lang="en-US" altLang="zh-CN" sz="3200" b="1" dirty="0">
                <a:solidFill>
                  <a:schemeClr val="bg1"/>
                </a:solidFill>
                <a:effectLst>
                  <a:outerShdw blurRad="38100" dist="38100" dir="2700000" algn="tl">
                    <a:srgbClr val="000000"/>
                  </a:outerShdw>
                </a:effectLst>
                <a:latin typeface="Garamond" pitchFamily="18" charset="0"/>
              </a:rPr>
              <a:t>Marriage Between Surface Science </a:t>
            </a:r>
          </a:p>
          <a:p>
            <a:pPr algn="ctr"/>
            <a:r>
              <a:rPr lang="en-US" altLang="zh-CN" sz="3200" b="1" dirty="0">
                <a:solidFill>
                  <a:schemeClr val="bg1"/>
                </a:solidFill>
                <a:effectLst>
                  <a:outerShdw blurRad="38100" dist="38100" dir="2700000" algn="tl">
                    <a:srgbClr val="000000"/>
                  </a:outerShdw>
                </a:effectLst>
                <a:latin typeface="Garamond" pitchFamily="18" charset="0"/>
              </a:rPr>
              <a:t>&amp; Femtosecond Laser</a:t>
            </a:r>
          </a:p>
          <a:p>
            <a:pPr algn="ctr"/>
            <a:r>
              <a:rPr lang="en-US" altLang="zh-CN" sz="2400" b="1" dirty="0">
                <a:solidFill>
                  <a:schemeClr val="bg1"/>
                </a:solidFill>
                <a:effectLst>
                  <a:outerShdw blurRad="38100" dist="38100" dir="2700000" algn="tl">
                    <a:srgbClr val="000000"/>
                  </a:outerShdw>
                </a:effectLst>
                <a:latin typeface="Garamond" pitchFamily="18" charset="0"/>
              </a:rPr>
              <a:t>——  to investigate the surface dynamics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dirty="0" smtClean="0">
                <a:solidFill>
                  <a:schemeClr val="bg1"/>
                </a:solidFill>
                <a:latin typeface="Comic Sans MS" pitchFamily="66" charset="0"/>
              </a:rPr>
              <a:t>Outline</a:t>
            </a:r>
            <a:endParaRPr lang="zh-CN" altLang="en-US" sz="5400" dirty="0">
              <a:solidFill>
                <a:schemeClr val="bg1"/>
              </a:solidFill>
              <a:latin typeface="Comic Sans MS" pitchFamily="66" charset="0"/>
            </a:endParaRPr>
          </a:p>
        </p:txBody>
      </p:sp>
      <p:sp>
        <p:nvSpPr>
          <p:cNvPr id="3" name="内容占位符 2"/>
          <p:cNvSpPr>
            <a:spLocks noGrp="1"/>
          </p:cNvSpPr>
          <p:nvPr>
            <p:ph idx="1"/>
          </p:nvPr>
        </p:nvSpPr>
        <p:spPr>
          <a:xfrm>
            <a:off x="395536" y="1600200"/>
            <a:ext cx="8496944" cy="4925144"/>
          </a:xfrm>
        </p:spPr>
        <p:txBody>
          <a:bodyPr>
            <a:normAutofit fontScale="92500"/>
          </a:bodyPr>
          <a:lstStyle/>
          <a:p>
            <a:pPr>
              <a:spcAft>
                <a:spcPts val="1200"/>
              </a:spcAft>
              <a:buClr>
                <a:srgbClr val="00FF00"/>
              </a:buClr>
              <a:buFont typeface="Wingdings" pitchFamily="2" charset="2"/>
              <a:buChar char="Ø"/>
            </a:pPr>
            <a:r>
              <a:rPr lang="en-US" altLang="zh-CN" sz="3000" dirty="0" smtClean="0">
                <a:solidFill>
                  <a:schemeClr val="tx1">
                    <a:lumMod val="65000"/>
                  </a:schemeClr>
                </a:solidFill>
                <a:latin typeface="Comic Sans MS" pitchFamily="66" charset="0"/>
              </a:rPr>
              <a:t>Introduction: </a:t>
            </a:r>
          </a:p>
          <a:p>
            <a:pPr>
              <a:spcAft>
                <a:spcPts val="2400"/>
              </a:spcAft>
              <a:buClr>
                <a:srgbClr val="FFC000"/>
              </a:buClr>
              <a:buSzPct val="130000"/>
            </a:pPr>
            <a:r>
              <a:rPr lang="en-US" altLang="zh-CN" sz="2600" dirty="0" smtClean="0">
                <a:solidFill>
                  <a:schemeClr val="tx1">
                    <a:lumMod val="65000"/>
                  </a:schemeClr>
                </a:solidFill>
                <a:latin typeface="Comic Sans MS" pitchFamily="66" charset="0"/>
              </a:rPr>
              <a:t>What is dynamics? Why ultrafast? </a:t>
            </a:r>
          </a:p>
          <a:p>
            <a:pPr>
              <a:spcAft>
                <a:spcPts val="600"/>
              </a:spcAft>
              <a:buClr>
                <a:srgbClr val="00FF00"/>
              </a:buClr>
              <a:buFont typeface="Wingdings" pitchFamily="2" charset="2"/>
              <a:buChar char="Ø"/>
            </a:pPr>
            <a:r>
              <a:rPr lang="en-US" altLang="zh-CN" sz="3000" dirty="0" smtClean="0">
                <a:solidFill>
                  <a:schemeClr val="bg1"/>
                </a:solidFill>
                <a:latin typeface="Comic Sans MS" pitchFamily="66" charset="0"/>
              </a:rPr>
              <a:t>Surface Dynamics</a:t>
            </a:r>
            <a:r>
              <a:rPr lang="zh-CN" altLang="en-US" sz="3000" dirty="0" smtClean="0">
                <a:solidFill>
                  <a:schemeClr val="bg1"/>
                </a:solidFill>
                <a:latin typeface="Comic Sans MS" pitchFamily="66" charset="0"/>
              </a:rPr>
              <a:t> </a:t>
            </a:r>
            <a:r>
              <a:rPr lang="en-US" altLang="zh-CN" sz="3000" dirty="0" smtClean="0">
                <a:solidFill>
                  <a:schemeClr val="bg1"/>
                </a:solidFill>
                <a:latin typeface="Comic Sans MS" pitchFamily="66" charset="0"/>
              </a:rPr>
              <a:t>Methods:</a:t>
            </a: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Optical Excitation on surfaces: 2PC for example</a:t>
            </a:r>
            <a:endParaRPr lang="en-US" altLang="zh-CN" sz="2600" dirty="0" smtClean="0">
              <a:solidFill>
                <a:schemeClr val="bg1"/>
              </a:solidFill>
              <a:latin typeface="Comic Sans MS" pitchFamily="66" charset="0"/>
            </a:endParaRP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Time-resolved Two-Photon Photoemission Spectroscopy</a:t>
            </a: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Time-resolved Surface Nonlinear Spectroscopy</a:t>
            </a:r>
          </a:p>
          <a:p>
            <a:pPr>
              <a:spcBef>
                <a:spcPts val="600"/>
              </a:spcBef>
              <a:spcAft>
                <a:spcPts val="1800"/>
              </a:spcAft>
              <a:buClr>
                <a:srgbClr val="FFC000"/>
              </a:buClr>
              <a:buSzPct val="130000"/>
            </a:pPr>
            <a:r>
              <a:rPr lang="en-US" altLang="zh-CN" sz="2400" dirty="0" smtClean="0">
                <a:solidFill>
                  <a:schemeClr val="bg1"/>
                </a:solidFill>
                <a:latin typeface="Comic Sans MS" pitchFamily="66" charset="0"/>
              </a:rPr>
              <a:t>Time-resolved Ultrafast Electron Diffraction/Microscopy</a:t>
            </a:r>
          </a:p>
          <a:p>
            <a:pPr>
              <a:spcAft>
                <a:spcPts val="1200"/>
              </a:spcAft>
              <a:buClr>
                <a:srgbClr val="00FF00"/>
              </a:buClr>
              <a:buFont typeface="Wingdings" pitchFamily="2" charset="2"/>
              <a:buChar char="Ø"/>
            </a:pPr>
            <a:r>
              <a:rPr lang="en-US" altLang="zh-CN" sz="3000" dirty="0" smtClean="0">
                <a:solidFill>
                  <a:schemeClr val="bg1"/>
                </a:solidFill>
                <a:latin typeface="Comic Sans MS" pitchFamily="66" charset="0"/>
              </a:rPr>
              <a:t>Perspective</a:t>
            </a:r>
            <a:endParaRPr lang="en-US" altLang="zh-CN" sz="3000" dirty="0" smtClean="0">
              <a:solidFill>
                <a:schemeClr val="bg1"/>
              </a:solidFill>
              <a:latin typeface="Comic Sans MS" pitchFamily="66" charset="0"/>
            </a:endParaRPr>
          </a:p>
          <a:p>
            <a:pPr>
              <a:spcAft>
                <a:spcPts val="1200"/>
              </a:spcAft>
            </a:pP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a:xfrm>
            <a:off x="457200" y="142528"/>
            <a:ext cx="8229600" cy="838200"/>
          </a:xfrm>
        </p:spPr>
        <p:txBody>
          <a:bodyPr/>
          <a:lstStyle/>
          <a:p>
            <a:pPr eaLnBrk="1" hangingPunct="1">
              <a:defRPr/>
            </a:pPr>
            <a:r>
              <a:rPr lang="en-US" altLang="zh-CN" sz="3600" dirty="0" smtClean="0">
                <a:solidFill>
                  <a:schemeClr val="bg1"/>
                </a:solidFill>
                <a:latin typeface="Comic Sans MS" pitchFamily="66" charset="0"/>
              </a:rPr>
              <a:t>Optical Excitation on surfaces</a:t>
            </a:r>
          </a:p>
        </p:txBody>
      </p:sp>
      <p:sp>
        <p:nvSpPr>
          <p:cNvPr id="1028" name="Rectangle 5"/>
          <p:cNvSpPr>
            <a:spLocks noChangeArrowheads="1"/>
          </p:cNvSpPr>
          <p:nvPr/>
        </p:nvSpPr>
        <p:spPr bwMode="auto">
          <a:xfrm>
            <a:off x="2927350" y="1800225"/>
            <a:ext cx="1588" cy="20638"/>
          </a:xfrm>
          <a:prstGeom prst="rect">
            <a:avLst/>
          </a:prstGeom>
          <a:solidFill>
            <a:srgbClr val="959493"/>
          </a:solidFill>
          <a:ln w="9525">
            <a:noFill/>
            <a:miter lim="800000"/>
            <a:headEnd/>
            <a:tailEnd/>
          </a:ln>
        </p:spPr>
        <p:txBody>
          <a:bodyPr/>
          <a:lstStyle/>
          <a:p>
            <a:endParaRPr lang="zh-CN" altLang="en-US">
              <a:solidFill>
                <a:schemeClr val="bg1"/>
              </a:solidFill>
            </a:endParaRPr>
          </a:p>
        </p:txBody>
      </p:sp>
      <p:sp>
        <p:nvSpPr>
          <p:cNvPr id="1029" name="Rectangle 6"/>
          <p:cNvSpPr>
            <a:spLocks noChangeArrowheads="1"/>
          </p:cNvSpPr>
          <p:nvPr/>
        </p:nvSpPr>
        <p:spPr bwMode="auto">
          <a:xfrm>
            <a:off x="1814513" y="4087813"/>
            <a:ext cx="549189" cy="276999"/>
          </a:xfrm>
          <a:prstGeom prst="rect">
            <a:avLst/>
          </a:prstGeom>
          <a:noFill/>
          <a:ln w="9525">
            <a:noFill/>
            <a:miter lim="800000"/>
            <a:headEnd/>
            <a:tailEnd/>
          </a:ln>
        </p:spPr>
        <p:txBody>
          <a:bodyPr wrap="none" lIns="0" tIns="0" rIns="0" bIns="0">
            <a:spAutoFit/>
          </a:bodyPr>
          <a:lstStyle/>
          <a:p>
            <a:r>
              <a:rPr lang="de-DE" altLang="zh-CN" b="1">
                <a:solidFill>
                  <a:schemeClr val="bg1"/>
                </a:solidFill>
              </a:rPr>
              <a:t>metal</a:t>
            </a:r>
            <a:endParaRPr lang="de-DE" altLang="zh-CN" sz="1600" u="sng">
              <a:solidFill>
                <a:schemeClr val="bg1"/>
              </a:solidFill>
            </a:endParaRPr>
          </a:p>
        </p:txBody>
      </p:sp>
      <p:grpSp>
        <p:nvGrpSpPr>
          <p:cNvPr id="2" name="Group 13"/>
          <p:cNvGrpSpPr>
            <a:grpSpLocks noChangeAspect="1"/>
          </p:cNvGrpSpPr>
          <p:nvPr/>
        </p:nvGrpSpPr>
        <p:grpSpPr bwMode="auto">
          <a:xfrm>
            <a:off x="467544" y="1143000"/>
            <a:ext cx="8428038" cy="307975"/>
            <a:chOff x="2506" y="2083"/>
            <a:chExt cx="5309" cy="194"/>
          </a:xfrm>
        </p:grpSpPr>
        <p:sp>
          <p:nvSpPr>
            <p:cNvPr id="1035" name="AutoShape 14"/>
            <p:cNvSpPr>
              <a:spLocks noChangeAspect="1" noChangeArrowheads="1" noTextEdit="1"/>
            </p:cNvSpPr>
            <p:nvPr/>
          </p:nvSpPr>
          <p:spPr bwMode="auto">
            <a:xfrm>
              <a:off x="2506" y="2104"/>
              <a:ext cx="748" cy="113"/>
            </a:xfrm>
            <a:prstGeom prst="rect">
              <a:avLst/>
            </a:prstGeom>
            <a:noFill/>
            <a:ln w="9525">
              <a:noFill/>
              <a:miter lim="800000"/>
              <a:headEnd/>
              <a:tailEnd/>
            </a:ln>
          </p:spPr>
          <p:txBody>
            <a:bodyPr/>
            <a:lstStyle/>
            <a:p>
              <a:endParaRPr lang="zh-CN" altLang="en-US">
                <a:solidFill>
                  <a:schemeClr val="bg1"/>
                </a:solidFill>
              </a:endParaRPr>
            </a:p>
          </p:txBody>
        </p:sp>
        <p:sp>
          <p:nvSpPr>
            <p:cNvPr id="1036" name="Rectangle 15"/>
            <p:cNvSpPr>
              <a:spLocks noChangeArrowheads="1"/>
            </p:cNvSpPr>
            <p:nvPr/>
          </p:nvSpPr>
          <p:spPr bwMode="auto">
            <a:xfrm>
              <a:off x="2513" y="2083"/>
              <a:ext cx="5302" cy="194"/>
            </a:xfrm>
            <a:prstGeom prst="rect">
              <a:avLst/>
            </a:prstGeom>
            <a:noFill/>
            <a:ln w="9525">
              <a:noFill/>
              <a:miter lim="800000"/>
              <a:headEnd/>
              <a:tailEnd/>
            </a:ln>
          </p:spPr>
          <p:txBody>
            <a:bodyPr wrap="none" lIns="0" tIns="0" rIns="0" bIns="0">
              <a:spAutoFit/>
            </a:bodyPr>
            <a:lstStyle/>
            <a:p>
              <a:r>
                <a:rPr lang="de-DE" altLang="zh-CN" sz="2000" dirty="0">
                  <a:solidFill>
                    <a:schemeClr val="bg1"/>
                  </a:solidFill>
                  <a:latin typeface="Comic Sans MS" pitchFamily="66" charset="0"/>
                </a:rPr>
                <a:t>Mechanism and timescales of energy transfer after optical excitation.</a:t>
              </a:r>
              <a:endParaRPr lang="de-DE" altLang="zh-CN" sz="2000" u="sng" dirty="0">
                <a:solidFill>
                  <a:schemeClr val="bg1"/>
                </a:solidFill>
                <a:latin typeface="Comic Sans MS" pitchFamily="66" charset="0"/>
              </a:endParaRPr>
            </a:p>
          </p:txBody>
        </p:sp>
      </p:grpSp>
      <p:graphicFrame>
        <p:nvGraphicFramePr>
          <p:cNvPr id="1026" name="Object 26"/>
          <p:cNvGraphicFramePr>
            <a:graphicFrameLocks noChangeAspect="1"/>
          </p:cNvGraphicFramePr>
          <p:nvPr/>
        </p:nvGraphicFramePr>
        <p:xfrm>
          <a:off x="838200" y="1752600"/>
          <a:ext cx="7467600" cy="3081338"/>
        </p:xfrm>
        <a:graphic>
          <a:graphicData uri="http://schemas.openxmlformats.org/presentationml/2006/ole">
            <p:oleObj spid="_x0000_s277506" name="CorelDRAW" r:id="rId3" imgW="7018560" imgH="2895120" progId="">
              <p:embed/>
            </p:oleObj>
          </a:graphicData>
        </a:graphic>
      </p:graphicFrame>
      <p:grpSp>
        <p:nvGrpSpPr>
          <p:cNvPr id="10" name="Group 5"/>
          <p:cNvGrpSpPr>
            <a:grpSpLocks/>
          </p:cNvGrpSpPr>
          <p:nvPr/>
        </p:nvGrpSpPr>
        <p:grpSpPr bwMode="auto">
          <a:xfrm>
            <a:off x="612474" y="5732752"/>
            <a:ext cx="8427999" cy="307974"/>
            <a:chOff x="732" y="3553"/>
            <a:chExt cx="4728" cy="194"/>
          </a:xfrm>
        </p:grpSpPr>
        <p:graphicFrame>
          <p:nvGraphicFramePr>
            <p:cNvPr id="11" name="Object 6"/>
            <p:cNvGraphicFramePr>
              <a:graphicFrameLocks noChangeAspect="1"/>
            </p:cNvGraphicFramePr>
            <p:nvPr/>
          </p:nvGraphicFramePr>
          <p:xfrm>
            <a:off x="732" y="3568"/>
            <a:ext cx="306" cy="128"/>
          </p:xfrm>
          <a:graphic>
            <a:graphicData uri="http://schemas.openxmlformats.org/presentationml/2006/ole">
              <p:oleObj spid="_x0000_s277507" name="CorelDRAW" r:id="rId4" imgW="324307" imgH="135636" progId="CorelDRAW.Graphic.10">
                <p:embed/>
              </p:oleObj>
            </a:graphicData>
          </a:graphic>
        </p:graphicFrame>
        <p:grpSp>
          <p:nvGrpSpPr>
            <p:cNvPr id="12" name="Group 7"/>
            <p:cNvGrpSpPr>
              <a:grpSpLocks noChangeAspect="1"/>
            </p:cNvGrpSpPr>
            <p:nvPr/>
          </p:nvGrpSpPr>
          <p:grpSpPr bwMode="auto">
            <a:xfrm>
              <a:off x="1088" y="3553"/>
              <a:ext cx="4372" cy="194"/>
              <a:chOff x="2506" y="2083"/>
              <a:chExt cx="4372" cy="194"/>
            </a:xfrm>
          </p:grpSpPr>
          <p:sp>
            <p:nvSpPr>
              <p:cNvPr id="13" name="AutoShape 8"/>
              <p:cNvSpPr>
                <a:spLocks noChangeAspect="1" noChangeArrowheads="1" noTextEdit="1"/>
              </p:cNvSpPr>
              <p:nvPr/>
            </p:nvSpPr>
            <p:spPr bwMode="auto">
              <a:xfrm>
                <a:off x="2506" y="2104"/>
                <a:ext cx="748" cy="113"/>
              </a:xfrm>
              <a:prstGeom prst="rect">
                <a:avLst/>
              </a:prstGeom>
              <a:noFill/>
              <a:ln w="9525">
                <a:noFill/>
                <a:miter lim="800000"/>
                <a:headEnd/>
                <a:tailEnd/>
              </a:ln>
            </p:spPr>
            <p:txBody>
              <a:bodyPr/>
              <a:lstStyle/>
              <a:p>
                <a:endParaRPr lang="zh-CN" altLang="en-US">
                  <a:solidFill>
                    <a:schemeClr val="bg1"/>
                  </a:solidFill>
                </a:endParaRPr>
              </a:p>
            </p:txBody>
          </p:sp>
          <p:sp>
            <p:nvSpPr>
              <p:cNvPr id="14" name="Rectangle 9"/>
              <p:cNvSpPr>
                <a:spLocks noChangeArrowheads="1"/>
              </p:cNvSpPr>
              <p:nvPr/>
            </p:nvSpPr>
            <p:spPr bwMode="auto">
              <a:xfrm>
                <a:off x="2513" y="2083"/>
                <a:ext cx="4365" cy="194"/>
              </a:xfrm>
              <a:prstGeom prst="rect">
                <a:avLst/>
              </a:prstGeom>
              <a:noFill/>
              <a:ln w="9525">
                <a:noFill/>
                <a:miter lim="800000"/>
                <a:headEnd/>
                <a:tailEnd/>
              </a:ln>
            </p:spPr>
            <p:txBody>
              <a:bodyPr wrap="none" lIns="0" tIns="0" rIns="0" bIns="0">
                <a:spAutoFit/>
              </a:bodyPr>
              <a:lstStyle/>
              <a:p>
                <a:pPr eaLnBrk="1" hangingPunct="1"/>
                <a:r>
                  <a:rPr lang="de-DE" altLang="zh-CN" sz="2000" dirty="0">
                    <a:solidFill>
                      <a:schemeClr val="bg1"/>
                    </a:solidFill>
                    <a:latin typeface="Comic Sans MS" pitchFamily="66" charset="0"/>
                    <a:ea typeface="宋体" charset="-122"/>
                  </a:rPr>
                  <a:t>Energy transfer to phonons and adsorbate vibrational excitation </a:t>
                </a:r>
                <a:endParaRPr lang="de-DE" altLang="zh-CN" sz="2000" u="sng" dirty="0">
                  <a:solidFill>
                    <a:schemeClr val="bg1"/>
                  </a:solidFill>
                  <a:latin typeface="Comic Sans MS" pitchFamily="66" charset="0"/>
                  <a:ea typeface="宋体" charset="-122"/>
                </a:endParaRPr>
              </a:p>
            </p:txBody>
          </p:sp>
        </p:grpSp>
      </p:grpSp>
      <p:grpSp>
        <p:nvGrpSpPr>
          <p:cNvPr id="15" name="Group 13"/>
          <p:cNvGrpSpPr>
            <a:grpSpLocks/>
          </p:cNvGrpSpPr>
          <p:nvPr/>
        </p:nvGrpSpPr>
        <p:grpSpPr bwMode="auto">
          <a:xfrm>
            <a:off x="612474" y="4973290"/>
            <a:ext cx="8208743" cy="615950"/>
            <a:chOff x="589" y="2974"/>
            <a:chExt cx="4605" cy="388"/>
          </a:xfrm>
        </p:grpSpPr>
        <p:grpSp>
          <p:nvGrpSpPr>
            <p:cNvPr id="16" name="Group 14"/>
            <p:cNvGrpSpPr>
              <a:grpSpLocks noChangeAspect="1"/>
            </p:cNvGrpSpPr>
            <p:nvPr/>
          </p:nvGrpSpPr>
          <p:grpSpPr bwMode="auto">
            <a:xfrm>
              <a:off x="945" y="2974"/>
              <a:ext cx="4249" cy="388"/>
              <a:chOff x="2506" y="2082"/>
              <a:chExt cx="4249" cy="277"/>
            </a:xfrm>
          </p:grpSpPr>
          <p:sp>
            <p:nvSpPr>
              <p:cNvPr id="18" name="AutoShape 15"/>
              <p:cNvSpPr>
                <a:spLocks noChangeAspect="1" noChangeArrowheads="1" noTextEdit="1"/>
              </p:cNvSpPr>
              <p:nvPr/>
            </p:nvSpPr>
            <p:spPr bwMode="auto">
              <a:xfrm>
                <a:off x="2506" y="2104"/>
                <a:ext cx="748" cy="113"/>
              </a:xfrm>
              <a:prstGeom prst="rect">
                <a:avLst/>
              </a:prstGeom>
              <a:noFill/>
              <a:ln w="9525">
                <a:noFill/>
                <a:miter lim="800000"/>
                <a:headEnd/>
                <a:tailEnd/>
              </a:ln>
            </p:spPr>
            <p:txBody>
              <a:bodyPr/>
              <a:lstStyle/>
              <a:p>
                <a:endParaRPr lang="zh-CN" altLang="en-US">
                  <a:solidFill>
                    <a:schemeClr val="bg1"/>
                  </a:solidFill>
                </a:endParaRPr>
              </a:p>
            </p:txBody>
          </p:sp>
          <p:sp>
            <p:nvSpPr>
              <p:cNvPr id="19" name="Rectangle 16"/>
              <p:cNvSpPr>
                <a:spLocks noChangeArrowheads="1"/>
              </p:cNvSpPr>
              <p:nvPr/>
            </p:nvSpPr>
            <p:spPr bwMode="auto">
              <a:xfrm>
                <a:off x="2513" y="2082"/>
                <a:ext cx="4242" cy="277"/>
              </a:xfrm>
              <a:prstGeom prst="rect">
                <a:avLst/>
              </a:prstGeom>
              <a:noFill/>
              <a:ln w="9525">
                <a:noFill/>
                <a:miter lim="800000"/>
                <a:headEnd/>
                <a:tailEnd/>
              </a:ln>
            </p:spPr>
            <p:txBody>
              <a:bodyPr wrap="square" lIns="0" tIns="0" rIns="0" bIns="0">
                <a:spAutoFit/>
              </a:bodyPr>
              <a:lstStyle/>
              <a:p>
                <a:pPr eaLnBrk="1" hangingPunct="1"/>
                <a:r>
                  <a:rPr lang="de-DE" altLang="zh-CN" sz="2000" dirty="0">
                    <a:solidFill>
                      <a:schemeClr val="bg1"/>
                    </a:solidFill>
                    <a:latin typeface="Comic Sans MS" pitchFamily="66" charset="0"/>
                    <a:ea typeface="宋体" charset="-122"/>
                  </a:rPr>
                  <a:t>Photoabsorption in a metal substrate creates a </a:t>
                </a:r>
                <a:r>
                  <a:rPr lang="de-DE" altLang="zh-CN" sz="2000" dirty="0" smtClean="0">
                    <a:solidFill>
                      <a:schemeClr val="bg1"/>
                    </a:solidFill>
                    <a:latin typeface="Comic Sans MS" pitchFamily="66" charset="0"/>
                    <a:ea typeface="宋体" charset="-122"/>
                  </a:rPr>
                  <a:t>transient non-equilibrium </a:t>
                </a:r>
                <a:r>
                  <a:rPr lang="de-DE" altLang="zh-CN" sz="2000" dirty="0">
                    <a:solidFill>
                      <a:schemeClr val="bg1"/>
                    </a:solidFill>
                    <a:latin typeface="Comic Sans MS" pitchFamily="66" charset="0"/>
                    <a:ea typeface="宋体" charset="-122"/>
                  </a:rPr>
                  <a:t>electron distribution</a:t>
                </a:r>
                <a:endParaRPr lang="de-DE" altLang="zh-CN" sz="2000" u="sng" dirty="0">
                  <a:solidFill>
                    <a:schemeClr val="bg1"/>
                  </a:solidFill>
                  <a:latin typeface="Comic Sans MS" pitchFamily="66" charset="0"/>
                  <a:ea typeface="宋体" charset="-122"/>
                </a:endParaRPr>
              </a:p>
            </p:txBody>
          </p:sp>
        </p:grpSp>
        <p:graphicFrame>
          <p:nvGraphicFramePr>
            <p:cNvPr id="17" name="Object 17"/>
            <p:cNvGraphicFramePr>
              <a:graphicFrameLocks noChangeAspect="1"/>
            </p:cNvGraphicFramePr>
            <p:nvPr/>
          </p:nvGraphicFramePr>
          <p:xfrm>
            <a:off x="589" y="2992"/>
            <a:ext cx="306" cy="128"/>
          </p:xfrm>
          <a:graphic>
            <a:graphicData uri="http://schemas.openxmlformats.org/presentationml/2006/ole">
              <p:oleObj spid="_x0000_s277508" name="CorelDRAW" r:id="rId5" imgW="324307" imgH="135636" progId="CorelDRAW.Graphic.10">
                <p:embed/>
              </p:oleObj>
            </a:graphicData>
          </a:graphic>
        </p:graphicFrame>
      </p:grpSp>
      <p:grpSp>
        <p:nvGrpSpPr>
          <p:cNvPr id="20" name="Group 18"/>
          <p:cNvGrpSpPr>
            <a:grpSpLocks/>
          </p:cNvGrpSpPr>
          <p:nvPr/>
        </p:nvGrpSpPr>
        <p:grpSpPr bwMode="auto">
          <a:xfrm>
            <a:off x="612474" y="6237312"/>
            <a:ext cx="6607994" cy="307976"/>
            <a:chOff x="732" y="3553"/>
            <a:chExt cx="3707" cy="194"/>
          </a:xfrm>
        </p:grpSpPr>
        <p:graphicFrame>
          <p:nvGraphicFramePr>
            <p:cNvPr id="21" name="Object 19"/>
            <p:cNvGraphicFramePr>
              <a:graphicFrameLocks noChangeAspect="1"/>
            </p:cNvGraphicFramePr>
            <p:nvPr/>
          </p:nvGraphicFramePr>
          <p:xfrm>
            <a:off x="732" y="3568"/>
            <a:ext cx="306" cy="128"/>
          </p:xfrm>
          <a:graphic>
            <a:graphicData uri="http://schemas.openxmlformats.org/presentationml/2006/ole">
              <p:oleObj spid="_x0000_s277509" name="CorelDRAW" r:id="rId6" imgW="324307" imgH="135636" progId="CorelDRAW.Graphic.10">
                <p:embed/>
              </p:oleObj>
            </a:graphicData>
          </a:graphic>
        </p:graphicFrame>
        <p:grpSp>
          <p:nvGrpSpPr>
            <p:cNvPr id="22" name="Group 20"/>
            <p:cNvGrpSpPr>
              <a:grpSpLocks noChangeAspect="1"/>
            </p:cNvGrpSpPr>
            <p:nvPr/>
          </p:nvGrpSpPr>
          <p:grpSpPr bwMode="auto">
            <a:xfrm>
              <a:off x="1088" y="3553"/>
              <a:ext cx="3351" cy="194"/>
              <a:chOff x="2506" y="2083"/>
              <a:chExt cx="3351" cy="194"/>
            </a:xfrm>
          </p:grpSpPr>
          <p:sp>
            <p:nvSpPr>
              <p:cNvPr id="23" name="AutoShape 21"/>
              <p:cNvSpPr>
                <a:spLocks noChangeAspect="1" noChangeArrowheads="1" noTextEdit="1"/>
              </p:cNvSpPr>
              <p:nvPr/>
            </p:nvSpPr>
            <p:spPr bwMode="auto">
              <a:xfrm>
                <a:off x="2506" y="2104"/>
                <a:ext cx="748" cy="113"/>
              </a:xfrm>
              <a:prstGeom prst="rect">
                <a:avLst/>
              </a:prstGeom>
              <a:noFill/>
              <a:ln w="9525">
                <a:noFill/>
                <a:miter lim="800000"/>
                <a:headEnd/>
                <a:tailEnd/>
              </a:ln>
            </p:spPr>
            <p:txBody>
              <a:bodyPr/>
              <a:lstStyle/>
              <a:p>
                <a:endParaRPr lang="zh-CN" altLang="en-US">
                  <a:solidFill>
                    <a:schemeClr val="bg1"/>
                  </a:solidFill>
                </a:endParaRPr>
              </a:p>
            </p:txBody>
          </p:sp>
          <p:sp>
            <p:nvSpPr>
              <p:cNvPr id="24" name="Rectangle 22"/>
              <p:cNvSpPr>
                <a:spLocks noChangeArrowheads="1"/>
              </p:cNvSpPr>
              <p:nvPr/>
            </p:nvSpPr>
            <p:spPr bwMode="auto">
              <a:xfrm>
                <a:off x="2513" y="2083"/>
                <a:ext cx="3344" cy="194"/>
              </a:xfrm>
              <a:prstGeom prst="rect">
                <a:avLst/>
              </a:prstGeom>
              <a:noFill/>
              <a:ln w="9525">
                <a:noFill/>
                <a:miter lim="800000"/>
                <a:headEnd/>
                <a:tailEnd/>
              </a:ln>
            </p:spPr>
            <p:txBody>
              <a:bodyPr wrap="none" lIns="0" tIns="0" rIns="0" bIns="0">
                <a:spAutoFit/>
              </a:bodyPr>
              <a:lstStyle/>
              <a:p>
                <a:pPr eaLnBrk="1" hangingPunct="1"/>
                <a:r>
                  <a:rPr lang="de-DE" altLang="zh-CN" sz="2000" dirty="0">
                    <a:solidFill>
                      <a:schemeClr val="bg1"/>
                    </a:solidFill>
                    <a:latin typeface="Comic Sans MS" pitchFamily="66" charset="0"/>
                    <a:ea typeface="宋体" charset="-122"/>
                  </a:rPr>
                  <a:t>Primary step: Electron thermalization and cooling </a:t>
                </a:r>
                <a:endParaRPr lang="de-DE" altLang="zh-CN" sz="2000" u="sng" dirty="0">
                  <a:solidFill>
                    <a:schemeClr val="bg1"/>
                  </a:solidFill>
                  <a:latin typeface="Comic Sans MS" pitchFamily="66" charset="0"/>
                  <a:ea typeface="宋体"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solidFill>
                  <a:srgbClr val="0070C0"/>
                </a:solidFill>
                <a:latin typeface="Comic Sans MS" pitchFamily="66" charset="0"/>
              </a:rPr>
              <a:t>Electron </a:t>
            </a:r>
            <a:r>
              <a:rPr lang="en-US" altLang="zh-CN" dirty="0" err="1" smtClean="0">
                <a:solidFill>
                  <a:srgbClr val="0070C0"/>
                </a:solidFill>
                <a:latin typeface="Comic Sans MS" pitchFamily="66" charset="0"/>
              </a:rPr>
              <a:t>thermalization</a:t>
            </a:r>
            <a:r>
              <a:rPr lang="en-US" altLang="zh-CN" dirty="0" smtClean="0">
                <a:solidFill>
                  <a:srgbClr val="0070C0"/>
                </a:solidFill>
                <a:latin typeface="Comic Sans MS" pitchFamily="66" charset="0"/>
              </a:rPr>
              <a:t> dynamics in metals </a:t>
            </a:r>
            <a:endParaRPr lang="zh-CN" altLang="en-US" dirty="0">
              <a:solidFill>
                <a:srgbClr val="0070C0"/>
              </a:solidFill>
              <a:latin typeface="Comic Sans MS" pitchFamily="66" charset="0"/>
            </a:endParaRPr>
          </a:p>
        </p:txBody>
      </p:sp>
      <p:pic>
        <p:nvPicPr>
          <p:cNvPr id="3" name="Picture 15" descr="e-Thermalisation"/>
          <p:cNvPicPr>
            <a:picLocks noChangeAspect="1" noChangeArrowheads="1"/>
          </p:cNvPicPr>
          <p:nvPr/>
        </p:nvPicPr>
        <p:blipFill>
          <a:blip r:embed="rId2" cstate="print"/>
          <a:srcRect/>
          <a:stretch>
            <a:fillRect/>
          </a:stretch>
        </p:blipFill>
        <p:spPr bwMode="auto">
          <a:xfrm>
            <a:off x="1547813" y="2060575"/>
            <a:ext cx="6480175" cy="43148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srcRect/>
          <a:stretch>
            <a:fillRect/>
          </a:stretch>
        </p:blipFill>
        <p:spPr bwMode="auto">
          <a:xfrm>
            <a:off x="76200" y="1060350"/>
            <a:ext cx="8951913" cy="4960938"/>
          </a:xfrm>
          <a:prstGeom prst="rect">
            <a:avLst/>
          </a:prstGeom>
          <a:noFill/>
          <a:ln w="9525">
            <a:noFill/>
            <a:miter lim="800000"/>
            <a:headEnd/>
            <a:tailEnd/>
          </a:ln>
        </p:spPr>
      </p:pic>
      <p:sp>
        <p:nvSpPr>
          <p:cNvPr id="27653" name="Rectangle 5"/>
          <p:cNvSpPr>
            <a:spLocks noGrp="1" noChangeArrowheads="1"/>
          </p:cNvSpPr>
          <p:nvPr>
            <p:ph type="title"/>
          </p:nvPr>
        </p:nvSpPr>
        <p:spPr>
          <a:xfrm>
            <a:off x="457200" y="222920"/>
            <a:ext cx="8229600" cy="685800"/>
          </a:xfrm>
        </p:spPr>
        <p:txBody>
          <a:bodyPr/>
          <a:lstStyle/>
          <a:p>
            <a:pPr eaLnBrk="1" hangingPunct="1">
              <a:defRPr/>
            </a:pPr>
            <a:r>
              <a:rPr lang="en-US" altLang="zh-CN" sz="3600" dirty="0" smtClean="0">
                <a:solidFill>
                  <a:srgbClr val="FFC000"/>
                </a:solidFill>
                <a:latin typeface="Comic Sans MS" pitchFamily="66" charset="0"/>
              </a:rPr>
              <a:t>Reaction Mechanism</a:t>
            </a:r>
          </a:p>
        </p:txBody>
      </p:sp>
      <p:sp>
        <p:nvSpPr>
          <p:cNvPr id="27654" name="Text Box 6"/>
          <p:cNvSpPr txBox="1">
            <a:spLocks noChangeArrowheads="1"/>
          </p:cNvSpPr>
          <p:nvPr/>
        </p:nvSpPr>
        <p:spPr bwMode="auto">
          <a:xfrm>
            <a:off x="1524000" y="6161931"/>
            <a:ext cx="5638800" cy="579437"/>
          </a:xfrm>
          <a:prstGeom prst="rect">
            <a:avLst/>
          </a:prstGeom>
          <a:noFill/>
          <a:ln w="9525">
            <a:noFill/>
            <a:miter lim="800000"/>
            <a:headEnd/>
            <a:tailEnd/>
          </a:ln>
        </p:spPr>
        <p:txBody>
          <a:bodyPr>
            <a:spAutoFit/>
          </a:bodyPr>
          <a:lstStyle/>
          <a:p>
            <a:pPr algn="ctr">
              <a:spcBef>
                <a:spcPct val="50000"/>
              </a:spcBef>
            </a:pPr>
            <a:r>
              <a:rPr lang="en-US" altLang="zh-CN" sz="3200" dirty="0">
                <a:solidFill>
                  <a:srgbClr val="00FF00"/>
                </a:solidFill>
                <a:latin typeface="Comic Sans MS" pitchFamily="66" charset="0"/>
              </a:rPr>
              <a:t>How to distinguish?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wipe(left)">
                                      <p:cBhvr>
                                        <p:cTn id="7" dur="1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chemeClr val="bg1"/>
                </a:solidFill>
              </a:rPr>
              <a:t>个人简介</a:t>
            </a:r>
            <a:endParaRPr lang="zh-CN" altLang="en-US" dirty="0">
              <a:solidFill>
                <a:schemeClr val="bg1"/>
              </a:solidFill>
            </a:endParaRPr>
          </a:p>
        </p:txBody>
      </p:sp>
      <p:sp>
        <p:nvSpPr>
          <p:cNvPr id="4" name="内容占位符 2"/>
          <p:cNvSpPr>
            <a:spLocks noGrp="1"/>
          </p:cNvSpPr>
          <p:nvPr>
            <p:ph idx="1"/>
          </p:nvPr>
        </p:nvSpPr>
        <p:spPr>
          <a:xfrm>
            <a:off x="457200" y="1600200"/>
            <a:ext cx="8507288" cy="4997152"/>
          </a:xfrm>
        </p:spPr>
        <p:txBody>
          <a:bodyPr>
            <a:noAutofit/>
          </a:bodyPr>
          <a:lstStyle/>
          <a:p>
            <a:pPr algn="just">
              <a:buNone/>
            </a:pPr>
            <a:r>
              <a:rPr lang="zh-CN" altLang="zh-CN" sz="2300" dirty="0" smtClean="0">
                <a:solidFill>
                  <a:schemeClr val="bg1"/>
                </a:solidFill>
                <a:latin typeface="Times New Roman" pitchFamily="18" charset="0"/>
                <a:ea typeface="楷体" pitchFamily="49" charset="-122"/>
                <a:cs typeface="Times New Roman" pitchFamily="18" charset="0"/>
              </a:rPr>
              <a:t>北京大学国际量子材料科学中心研究员</a:t>
            </a:r>
            <a:r>
              <a:rPr lang="zh-CN" altLang="en-US" sz="2300" dirty="0" smtClean="0">
                <a:solidFill>
                  <a:schemeClr val="bg1"/>
                </a:solidFill>
                <a:latin typeface="Times New Roman" pitchFamily="18" charset="0"/>
                <a:ea typeface="楷体" pitchFamily="49" charset="-122"/>
                <a:cs typeface="Times New Roman" pitchFamily="18" charset="0"/>
              </a:rPr>
              <a:t>，副教授，博士生导师</a:t>
            </a:r>
            <a:endParaRPr lang="zh-CN" altLang="zh-CN" sz="2300" dirty="0" smtClean="0">
              <a:solidFill>
                <a:schemeClr val="bg1"/>
              </a:solidFill>
              <a:latin typeface="Times New Roman" pitchFamily="18" charset="0"/>
              <a:ea typeface="楷体" pitchFamily="49" charset="-122"/>
              <a:cs typeface="Times New Roman" pitchFamily="18" charset="0"/>
            </a:endParaRPr>
          </a:p>
          <a:p>
            <a:pPr algn="just">
              <a:buNone/>
            </a:pPr>
            <a:endParaRPr lang="en-US" altLang="zh-CN" sz="2300" dirty="0" smtClean="0">
              <a:solidFill>
                <a:schemeClr val="bg1"/>
              </a:solidFill>
              <a:latin typeface="Times New Roman" pitchFamily="18" charset="0"/>
              <a:ea typeface="楷体" pitchFamily="49" charset="-122"/>
              <a:cs typeface="Times New Roman" pitchFamily="18" charset="0"/>
            </a:endParaRPr>
          </a:p>
          <a:p>
            <a:pPr algn="just">
              <a:buNone/>
            </a:pPr>
            <a:r>
              <a:rPr lang="en-US" altLang="zh-CN" sz="2300" dirty="0" smtClean="0">
                <a:solidFill>
                  <a:schemeClr val="bg1"/>
                </a:solidFill>
                <a:latin typeface="Times New Roman" pitchFamily="18" charset="0"/>
                <a:ea typeface="楷体" pitchFamily="49" charset="-122"/>
                <a:cs typeface="Times New Roman" pitchFamily="18" charset="0"/>
              </a:rPr>
              <a:t>2000.9—2004.7 </a:t>
            </a:r>
            <a:r>
              <a:rPr lang="zh-CN" altLang="en-US" sz="2300" dirty="0" smtClean="0">
                <a:solidFill>
                  <a:schemeClr val="bg1"/>
                </a:solidFill>
                <a:latin typeface="Times New Roman" pitchFamily="18" charset="0"/>
                <a:ea typeface="楷体" pitchFamily="49" charset="-122"/>
                <a:cs typeface="Times New Roman" pitchFamily="18" charset="0"/>
              </a:rPr>
              <a:t> </a:t>
            </a:r>
            <a:r>
              <a:rPr lang="zh-CN" altLang="zh-CN" sz="2300" dirty="0" smtClean="0">
                <a:solidFill>
                  <a:schemeClr val="bg1"/>
                </a:solidFill>
                <a:latin typeface="Times New Roman" pitchFamily="18" charset="0"/>
                <a:ea typeface="楷体" pitchFamily="49" charset="-122"/>
                <a:cs typeface="Times New Roman" pitchFamily="18" charset="0"/>
              </a:rPr>
              <a:t>中国科技大学化学物理系</a:t>
            </a:r>
            <a:r>
              <a:rPr lang="zh-CN" altLang="en-US" sz="2300" dirty="0" smtClean="0">
                <a:solidFill>
                  <a:schemeClr val="bg1"/>
                </a:solidFill>
                <a:latin typeface="Times New Roman" pitchFamily="18" charset="0"/>
                <a:ea typeface="楷体" pitchFamily="49" charset="-122"/>
                <a:cs typeface="Times New Roman" pitchFamily="18" charset="0"/>
              </a:rPr>
              <a:t> 学士</a:t>
            </a:r>
            <a:endParaRPr lang="en-US" altLang="zh-CN" sz="2300" dirty="0" smtClean="0">
              <a:solidFill>
                <a:schemeClr val="bg1"/>
              </a:solidFill>
              <a:latin typeface="Times New Roman" pitchFamily="18" charset="0"/>
              <a:ea typeface="楷体" pitchFamily="49" charset="-122"/>
              <a:cs typeface="Times New Roman" pitchFamily="18" charset="0"/>
            </a:endParaRPr>
          </a:p>
          <a:p>
            <a:pPr algn="just">
              <a:buNone/>
            </a:pPr>
            <a:r>
              <a:rPr lang="en-US" altLang="zh-CN" sz="2300" dirty="0" smtClean="0">
                <a:solidFill>
                  <a:schemeClr val="bg1"/>
                </a:solidFill>
                <a:latin typeface="Times New Roman" pitchFamily="18" charset="0"/>
                <a:ea typeface="楷体" pitchFamily="49" charset="-122"/>
                <a:cs typeface="Times New Roman" pitchFamily="18" charset="0"/>
              </a:rPr>
              <a:t>2004.9—2009.8</a:t>
            </a:r>
            <a:r>
              <a:rPr lang="zh-CN" altLang="en-US" sz="2300" dirty="0" smtClean="0">
                <a:solidFill>
                  <a:schemeClr val="bg1"/>
                </a:solidFill>
                <a:latin typeface="Times New Roman" pitchFamily="18" charset="0"/>
                <a:ea typeface="楷体" pitchFamily="49" charset="-122"/>
                <a:cs typeface="Times New Roman" pitchFamily="18" charset="0"/>
              </a:rPr>
              <a:t>  </a:t>
            </a:r>
            <a:r>
              <a:rPr lang="zh-CN" altLang="zh-CN" sz="2300" dirty="0" smtClean="0">
                <a:solidFill>
                  <a:schemeClr val="bg1"/>
                </a:solidFill>
                <a:latin typeface="Times New Roman" pitchFamily="18" charset="0"/>
                <a:ea typeface="楷体" pitchFamily="49" charset="-122"/>
                <a:cs typeface="Times New Roman" pitchFamily="18" charset="0"/>
              </a:rPr>
              <a:t>中科院大连化学物理研究所</a:t>
            </a:r>
            <a:r>
              <a:rPr lang="zh-CN" altLang="en-US" sz="2300" dirty="0" smtClean="0">
                <a:solidFill>
                  <a:schemeClr val="bg1"/>
                </a:solidFill>
                <a:latin typeface="Times New Roman" pitchFamily="18" charset="0"/>
                <a:ea typeface="楷体" pitchFamily="49" charset="-122"/>
                <a:cs typeface="Times New Roman" pitchFamily="18" charset="0"/>
              </a:rPr>
              <a:t> </a:t>
            </a:r>
            <a:r>
              <a:rPr lang="zh-CN" altLang="zh-CN" sz="2300" dirty="0" smtClean="0">
                <a:solidFill>
                  <a:schemeClr val="bg1"/>
                </a:solidFill>
                <a:latin typeface="Times New Roman" pitchFamily="18" charset="0"/>
                <a:ea typeface="楷体" pitchFamily="49" charset="-122"/>
                <a:cs typeface="Times New Roman" pitchFamily="18" charset="0"/>
              </a:rPr>
              <a:t>博士</a:t>
            </a:r>
            <a:endParaRPr lang="en-US" altLang="zh-CN" sz="2300" dirty="0" smtClean="0">
              <a:solidFill>
                <a:schemeClr val="bg1"/>
              </a:solidFill>
              <a:latin typeface="Times New Roman" pitchFamily="18" charset="0"/>
              <a:ea typeface="楷体" pitchFamily="49" charset="-122"/>
              <a:cs typeface="Times New Roman" pitchFamily="18" charset="0"/>
            </a:endParaRPr>
          </a:p>
          <a:p>
            <a:pPr algn="just">
              <a:buNone/>
            </a:pPr>
            <a:r>
              <a:rPr lang="en-US" altLang="zh-CN" sz="2300" dirty="0" smtClean="0">
                <a:solidFill>
                  <a:schemeClr val="bg1"/>
                </a:solidFill>
                <a:latin typeface="Times New Roman" pitchFamily="18" charset="0"/>
                <a:ea typeface="楷体" pitchFamily="49" charset="-122"/>
                <a:cs typeface="Times New Roman" pitchFamily="18" charset="0"/>
              </a:rPr>
              <a:t>2009.9—2011.2 </a:t>
            </a:r>
            <a:r>
              <a:rPr lang="zh-CN" altLang="en-US" sz="2300" dirty="0" smtClean="0">
                <a:solidFill>
                  <a:schemeClr val="bg1"/>
                </a:solidFill>
                <a:latin typeface="Times New Roman" pitchFamily="18" charset="0"/>
                <a:ea typeface="楷体" pitchFamily="49" charset="-122"/>
                <a:cs typeface="Times New Roman" pitchFamily="18" charset="0"/>
              </a:rPr>
              <a:t> </a:t>
            </a:r>
            <a:r>
              <a:rPr lang="zh-CN" altLang="zh-CN" sz="2300" dirty="0" smtClean="0">
                <a:solidFill>
                  <a:schemeClr val="bg1"/>
                </a:solidFill>
                <a:latin typeface="Times New Roman" pitchFamily="18" charset="0"/>
                <a:ea typeface="楷体" pitchFamily="49" charset="-122"/>
                <a:cs typeface="Times New Roman" pitchFamily="18" charset="0"/>
              </a:rPr>
              <a:t>德国马普学会</a:t>
            </a:r>
            <a:r>
              <a:rPr lang="en-US" altLang="zh-CN" sz="2300" dirty="0" smtClean="0">
                <a:solidFill>
                  <a:schemeClr val="bg1"/>
                </a:solidFill>
                <a:latin typeface="Times New Roman" pitchFamily="18" charset="0"/>
                <a:ea typeface="楷体" pitchFamily="49" charset="-122"/>
                <a:cs typeface="Times New Roman" pitchFamily="18" charset="0"/>
              </a:rPr>
              <a:t>Fritz-Haber</a:t>
            </a:r>
            <a:r>
              <a:rPr lang="zh-CN" altLang="zh-CN" sz="2300" dirty="0" smtClean="0">
                <a:solidFill>
                  <a:schemeClr val="bg1"/>
                </a:solidFill>
                <a:latin typeface="Times New Roman" pitchFamily="18" charset="0"/>
                <a:ea typeface="楷体" pitchFamily="49" charset="-122"/>
                <a:cs typeface="Times New Roman" pitchFamily="18" charset="0"/>
              </a:rPr>
              <a:t>研究所</a:t>
            </a:r>
            <a:r>
              <a:rPr lang="zh-CN" altLang="en-US" sz="2300" dirty="0" smtClean="0">
                <a:solidFill>
                  <a:schemeClr val="bg1"/>
                </a:solidFill>
                <a:latin typeface="Times New Roman" pitchFamily="18" charset="0"/>
                <a:ea typeface="楷体" pitchFamily="49" charset="-122"/>
                <a:cs typeface="Times New Roman" pitchFamily="18" charset="0"/>
              </a:rPr>
              <a:t>  洪堡学者</a:t>
            </a:r>
            <a:r>
              <a:rPr lang="zh-CN" altLang="zh-CN" sz="2300" dirty="0" smtClean="0">
                <a:solidFill>
                  <a:schemeClr val="bg1"/>
                </a:solidFill>
                <a:latin typeface="Times New Roman" pitchFamily="18" charset="0"/>
                <a:ea typeface="楷体" pitchFamily="49" charset="-122"/>
                <a:cs typeface="Times New Roman" pitchFamily="18" charset="0"/>
              </a:rPr>
              <a:t>博士后</a:t>
            </a:r>
            <a:r>
              <a:rPr lang="zh-CN" altLang="en-US" sz="2300" dirty="0" smtClean="0">
                <a:solidFill>
                  <a:schemeClr val="bg1"/>
                </a:solidFill>
                <a:latin typeface="Times New Roman" pitchFamily="18" charset="0"/>
                <a:ea typeface="楷体" pitchFamily="49" charset="-122"/>
                <a:cs typeface="Times New Roman" pitchFamily="18" charset="0"/>
              </a:rPr>
              <a:t> </a:t>
            </a:r>
            <a:endParaRPr lang="en-US" altLang="zh-CN" sz="2300" dirty="0" smtClean="0">
              <a:solidFill>
                <a:schemeClr val="bg1"/>
              </a:solidFill>
              <a:latin typeface="Times New Roman" pitchFamily="18" charset="0"/>
              <a:ea typeface="楷体" pitchFamily="49" charset="-122"/>
              <a:cs typeface="Times New Roman" pitchFamily="18" charset="0"/>
            </a:endParaRPr>
          </a:p>
          <a:p>
            <a:pPr algn="just">
              <a:buNone/>
            </a:pPr>
            <a:r>
              <a:rPr lang="en-US" altLang="zh-CN" sz="2300" dirty="0" smtClean="0">
                <a:solidFill>
                  <a:schemeClr val="bg1"/>
                </a:solidFill>
                <a:latin typeface="Times New Roman" pitchFamily="18" charset="0"/>
                <a:ea typeface="楷体" pitchFamily="49" charset="-122"/>
                <a:cs typeface="Times New Roman" pitchFamily="18" charset="0"/>
              </a:rPr>
              <a:t>2011</a:t>
            </a:r>
            <a:r>
              <a:rPr lang="zh-CN" altLang="zh-CN" sz="2300" dirty="0" smtClean="0">
                <a:solidFill>
                  <a:schemeClr val="bg1"/>
                </a:solidFill>
                <a:latin typeface="Times New Roman" pitchFamily="18" charset="0"/>
                <a:ea typeface="楷体" pitchFamily="49" charset="-122"/>
                <a:cs typeface="Times New Roman" pitchFamily="18" charset="0"/>
              </a:rPr>
              <a:t>年</a:t>
            </a:r>
            <a:r>
              <a:rPr lang="en-US" altLang="zh-CN" sz="2300" dirty="0" smtClean="0">
                <a:solidFill>
                  <a:schemeClr val="bg1"/>
                </a:solidFill>
                <a:latin typeface="Times New Roman" pitchFamily="18" charset="0"/>
                <a:ea typeface="楷体" pitchFamily="49" charset="-122"/>
                <a:cs typeface="Times New Roman" pitchFamily="18" charset="0"/>
              </a:rPr>
              <a:t>2</a:t>
            </a:r>
            <a:r>
              <a:rPr lang="zh-CN" altLang="zh-CN" sz="2300" dirty="0" smtClean="0">
                <a:solidFill>
                  <a:schemeClr val="bg1"/>
                </a:solidFill>
                <a:latin typeface="Times New Roman" pitchFamily="18" charset="0"/>
                <a:ea typeface="楷体" pitchFamily="49" charset="-122"/>
                <a:cs typeface="Times New Roman" pitchFamily="18" charset="0"/>
              </a:rPr>
              <a:t>月</a:t>
            </a:r>
            <a:r>
              <a:rPr lang="zh-CN" altLang="en-US" sz="2300" dirty="0" smtClean="0">
                <a:solidFill>
                  <a:schemeClr val="bg1"/>
                </a:solidFill>
                <a:latin typeface="Times New Roman" pitchFamily="18" charset="0"/>
                <a:ea typeface="楷体" pitchFamily="49" charset="-122"/>
                <a:cs typeface="Times New Roman" pitchFamily="18" charset="0"/>
              </a:rPr>
              <a:t>          </a:t>
            </a:r>
            <a:r>
              <a:rPr lang="zh-CN" altLang="zh-CN" sz="2300" dirty="0" smtClean="0">
                <a:solidFill>
                  <a:schemeClr val="bg1"/>
                </a:solidFill>
                <a:latin typeface="Times New Roman" pitchFamily="18" charset="0"/>
                <a:ea typeface="楷体" pitchFamily="49" charset="-122"/>
                <a:cs typeface="Times New Roman" pitchFamily="18" charset="0"/>
              </a:rPr>
              <a:t>北京大学量子材料科学中心</a:t>
            </a:r>
            <a:r>
              <a:rPr lang="zh-CN" altLang="en-US" sz="2300" dirty="0" smtClean="0">
                <a:solidFill>
                  <a:schemeClr val="bg1"/>
                </a:solidFill>
                <a:latin typeface="Times New Roman" pitchFamily="18" charset="0"/>
                <a:ea typeface="楷体" pitchFamily="49" charset="-122"/>
                <a:cs typeface="Times New Roman" pitchFamily="18" charset="0"/>
              </a:rPr>
              <a:t> </a:t>
            </a:r>
            <a:r>
              <a:rPr lang="zh-CN" altLang="zh-CN" sz="2300" dirty="0" smtClean="0">
                <a:solidFill>
                  <a:schemeClr val="bg1"/>
                </a:solidFill>
                <a:latin typeface="Times New Roman" pitchFamily="18" charset="0"/>
                <a:ea typeface="楷体" pitchFamily="49" charset="-122"/>
                <a:cs typeface="Times New Roman" pitchFamily="18" charset="0"/>
              </a:rPr>
              <a:t>研究员</a:t>
            </a:r>
            <a:r>
              <a:rPr lang="zh-CN" altLang="en-US" sz="2300" dirty="0" smtClean="0">
                <a:solidFill>
                  <a:schemeClr val="bg1"/>
                </a:solidFill>
                <a:latin typeface="Times New Roman" pitchFamily="18" charset="0"/>
                <a:ea typeface="楷体" pitchFamily="49" charset="-122"/>
                <a:cs typeface="Times New Roman" pitchFamily="18" charset="0"/>
              </a:rPr>
              <a:t>，副教授</a:t>
            </a:r>
            <a:endParaRPr lang="en-US" altLang="zh-CN" sz="2300" dirty="0" smtClean="0">
              <a:solidFill>
                <a:schemeClr val="bg1"/>
              </a:solidFill>
              <a:latin typeface="Times New Roman" pitchFamily="18" charset="0"/>
              <a:ea typeface="楷体" pitchFamily="49" charset="-122"/>
              <a:cs typeface="Times New Roman" pitchFamily="18" charset="0"/>
            </a:endParaRPr>
          </a:p>
          <a:p>
            <a:pPr algn="just">
              <a:buNone/>
            </a:pPr>
            <a:endParaRPr lang="en-US" altLang="zh-CN" sz="2300" dirty="0" smtClean="0">
              <a:solidFill>
                <a:schemeClr val="bg1"/>
              </a:solidFill>
              <a:latin typeface="Times New Roman" pitchFamily="18" charset="0"/>
              <a:ea typeface="楷体" pitchFamily="49" charset="-122"/>
              <a:cs typeface="Times New Roman" pitchFamily="18" charset="0"/>
            </a:endParaRPr>
          </a:p>
          <a:p>
            <a:pPr marL="0" indent="0" algn="just">
              <a:buClr>
                <a:srgbClr val="00FF00"/>
              </a:buClr>
              <a:buFont typeface="Wingdings" pitchFamily="2" charset="2"/>
              <a:buChar char="Ø"/>
            </a:pPr>
            <a:r>
              <a:rPr lang="zh-CN" altLang="zh-CN" sz="2300" dirty="0" smtClean="0">
                <a:solidFill>
                  <a:schemeClr val="bg1"/>
                </a:solidFill>
                <a:latin typeface="Times New Roman" pitchFamily="18" charset="0"/>
                <a:ea typeface="楷体" pitchFamily="49" charset="-122"/>
                <a:cs typeface="Times New Roman" pitchFamily="18" charset="0"/>
              </a:rPr>
              <a:t>发表论文</a:t>
            </a:r>
            <a:r>
              <a:rPr lang="en-US" altLang="zh-CN" sz="2300" dirty="0" smtClean="0">
                <a:solidFill>
                  <a:schemeClr val="bg1"/>
                </a:solidFill>
                <a:latin typeface="Times New Roman" pitchFamily="18" charset="0"/>
                <a:ea typeface="楷体" pitchFamily="49" charset="-122"/>
                <a:cs typeface="Times New Roman" pitchFamily="18" charset="0"/>
              </a:rPr>
              <a:t>10</a:t>
            </a:r>
            <a:r>
              <a:rPr lang="zh-CN" altLang="zh-CN" sz="2300" dirty="0" smtClean="0">
                <a:solidFill>
                  <a:schemeClr val="bg1"/>
                </a:solidFill>
                <a:latin typeface="Times New Roman" pitchFamily="18" charset="0"/>
                <a:ea typeface="楷体" pitchFamily="49" charset="-122"/>
                <a:cs typeface="Times New Roman" pitchFamily="18" charset="0"/>
              </a:rPr>
              <a:t>余篇，其中</a:t>
            </a:r>
            <a:r>
              <a:rPr lang="en-US" altLang="zh-CN" sz="2300" dirty="0" smtClean="0">
                <a:solidFill>
                  <a:schemeClr val="bg1"/>
                </a:solidFill>
                <a:latin typeface="Times New Roman" pitchFamily="18" charset="0"/>
                <a:ea typeface="楷体" pitchFamily="49" charset="-122"/>
                <a:cs typeface="Times New Roman" pitchFamily="18" charset="0"/>
              </a:rPr>
              <a:t>2</a:t>
            </a:r>
            <a:r>
              <a:rPr lang="zh-CN" altLang="zh-CN" sz="2300" dirty="0" smtClean="0">
                <a:solidFill>
                  <a:schemeClr val="bg1"/>
                </a:solidFill>
                <a:latin typeface="Times New Roman" pitchFamily="18" charset="0"/>
                <a:ea typeface="楷体" pitchFamily="49" charset="-122"/>
                <a:cs typeface="Times New Roman" pitchFamily="18" charset="0"/>
              </a:rPr>
              <a:t>篇</a:t>
            </a:r>
            <a:r>
              <a:rPr lang="en-US" altLang="zh-CN" sz="2300" dirty="0" smtClean="0">
                <a:solidFill>
                  <a:schemeClr val="bg1"/>
                </a:solidFill>
                <a:latin typeface="Times New Roman" pitchFamily="18" charset="0"/>
                <a:ea typeface="楷体" pitchFamily="49" charset="-122"/>
                <a:cs typeface="Times New Roman" pitchFamily="18" charset="0"/>
              </a:rPr>
              <a:t>Science, 1</a:t>
            </a:r>
            <a:r>
              <a:rPr lang="zh-CN" altLang="zh-CN" sz="2300" dirty="0" smtClean="0">
                <a:solidFill>
                  <a:schemeClr val="bg1"/>
                </a:solidFill>
                <a:latin typeface="Times New Roman" pitchFamily="18" charset="0"/>
                <a:ea typeface="楷体" pitchFamily="49" charset="-122"/>
                <a:cs typeface="Times New Roman" pitchFamily="18" charset="0"/>
              </a:rPr>
              <a:t>篇</a:t>
            </a:r>
            <a:r>
              <a:rPr lang="en-US" altLang="zh-CN" sz="2300" dirty="0" smtClean="0">
                <a:solidFill>
                  <a:schemeClr val="bg1"/>
                </a:solidFill>
                <a:latin typeface="Times New Roman" pitchFamily="18" charset="0"/>
                <a:ea typeface="楷体" pitchFamily="49" charset="-122"/>
                <a:cs typeface="Times New Roman" pitchFamily="18" charset="0"/>
              </a:rPr>
              <a:t>PNAS, 2</a:t>
            </a:r>
            <a:r>
              <a:rPr lang="zh-CN" altLang="en-US" sz="2300" dirty="0" smtClean="0">
                <a:solidFill>
                  <a:schemeClr val="bg1"/>
                </a:solidFill>
                <a:latin typeface="Times New Roman" pitchFamily="18" charset="0"/>
                <a:ea typeface="楷体" pitchFamily="49" charset="-122"/>
                <a:cs typeface="Times New Roman" pitchFamily="18" charset="0"/>
              </a:rPr>
              <a:t>篇</a:t>
            </a:r>
            <a:r>
              <a:rPr lang="en-US" altLang="zh-CN" sz="2300" dirty="0" smtClean="0">
                <a:solidFill>
                  <a:schemeClr val="bg1"/>
                </a:solidFill>
                <a:latin typeface="Times New Roman" pitchFamily="18" charset="0"/>
                <a:ea typeface="楷体" pitchFamily="49" charset="-122"/>
                <a:cs typeface="Times New Roman" pitchFamily="18" charset="0"/>
              </a:rPr>
              <a:t>Chem. Sci., 1</a:t>
            </a:r>
            <a:r>
              <a:rPr lang="zh-CN" altLang="en-US" sz="2300" dirty="0" smtClean="0">
                <a:solidFill>
                  <a:schemeClr val="bg1"/>
                </a:solidFill>
                <a:latin typeface="Times New Roman" pitchFamily="18" charset="0"/>
                <a:ea typeface="楷体" pitchFamily="49" charset="-122"/>
                <a:cs typeface="Times New Roman" pitchFamily="18" charset="0"/>
              </a:rPr>
              <a:t>篇</a:t>
            </a:r>
            <a:r>
              <a:rPr lang="en-US" altLang="zh-CN" sz="2300" dirty="0" smtClean="0">
                <a:solidFill>
                  <a:schemeClr val="bg1"/>
                </a:solidFill>
                <a:latin typeface="Times New Roman" pitchFamily="18" charset="0"/>
                <a:ea typeface="楷体" pitchFamily="49" charset="-122"/>
                <a:cs typeface="Times New Roman" pitchFamily="18" charset="0"/>
              </a:rPr>
              <a:t>JACS</a:t>
            </a:r>
            <a:r>
              <a:rPr lang="zh-CN" altLang="zh-CN" sz="2300" dirty="0" smtClean="0">
                <a:solidFill>
                  <a:schemeClr val="bg1"/>
                </a:solidFill>
                <a:latin typeface="Times New Roman" pitchFamily="18" charset="0"/>
                <a:ea typeface="楷体" pitchFamily="49" charset="-122"/>
                <a:cs typeface="Times New Roman" pitchFamily="18" charset="0"/>
              </a:rPr>
              <a:t>。获中科院院长特别奖（</a:t>
            </a:r>
            <a:r>
              <a:rPr lang="en-US" altLang="zh-CN" sz="2300" dirty="0" smtClean="0">
                <a:solidFill>
                  <a:schemeClr val="bg1"/>
                </a:solidFill>
                <a:latin typeface="Times New Roman" pitchFamily="18" charset="0"/>
                <a:ea typeface="楷体" pitchFamily="49" charset="-122"/>
                <a:cs typeface="Times New Roman" pitchFamily="18" charset="0"/>
              </a:rPr>
              <a:t>2009</a:t>
            </a:r>
            <a:r>
              <a:rPr lang="zh-CN" altLang="zh-CN" sz="2300" dirty="0" smtClean="0">
                <a:solidFill>
                  <a:schemeClr val="bg1"/>
                </a:solidFill>
                <a:latin typeface="Times New Roman" pitchFamily="18" charset="0"/>
                <a:ea typeface="楷体" pitchFamily="49" charset="-122"/>
                <a:cs typeface="Times New Roman" pitchFamily="18" charset="0"/>
              </a:rPr>
              <a:t>年）和优秀奖（</a:t>
            </a:r>
            <a:r>
              <a:rPr lang="en-US" altLang="zh-CN" sz="2300" dirty="0" smtClean="0">
                <a:solidFill>
                  <a:schemeClr val="bg1"/>
                </a:solidFill>
                <a:latin typeface="Times New Roman" pitchFamily="18" charset="0"/>
                <a:ea typeface="楷体" pitchFamily="49" charset="-122"/>
                <a:cs typeface="Times New Roman" pitchFamily="18" charset="0"/>
              </a:rPr>
              <a:t>2007</a:t>
            </a:r>
            <a:r>
              <a:rPr lang="zh-CN" altLang="zh-CN" sz="2300" dirty="0" smtClean="0">
                <a:solidFill>
                  <a:schemeClr val="bg1"/>
                </a:solidFill>
                <a:latin typeface="Times New Roman" pitchFamily="18" charset="0"/>
                <a:ea typeface="楷体" pitchFamily="49" charset="-122"/>
                <a:cs typeface="Times New Roman" pitchFamily="18" charset="0"/>
              </a:rPr>
              <a:t>年），国家自然科学奖二等奖（</a:t>
            </a:r>
            <a:r>
              <a:rPr lang="en-US" altLang="zh-CN" sz="2300" dirty="0" smtClean="0">
                <a:solidFill>
                  <a:schemeClr val="bg1"/>
                </a:solidFill>
                <a:latin typeface="Times New Roman" pitchFamily="18" charset="0"/>
                <a:ea typeface="楷体" pitchFamily="49" charset="-122"/>
                <a:cs typeface="Times New Roman" pitchFamily="18" charset="0"/>
              </a:rPr>
              <a:t>2008</a:t>
            </a:r>
            <a:r>
              <a:rPr lang="zh-CN" altLang="zh-CN" sz="2300" dirty="0" smtClean="0">
                <a:solidFill>
                  <a:schemeClr val="bg1"/>
                </a:solidFill>
                <a:latin typeface="Times New Roman" pitchFamily="18" charset="0"/>
                <a:ea typeface="楷体" pitchFamily="49" charset="-122"/>
                <a:cs typeface="Times New Roman" pitchFamily="18" charset="0"/>
              </a:rPr>
              <a:t>年），辽宁省自然科学一等奖（</a:t>
            </a:r>
            <a:r>
              <a:rPr lang="en-US" altLang="zh-CN" sz="2300" dirty="0" smtClean="0">
                <a:solidFill>
                  <a:schemeClr val="bg1"/>
                </a:solidFill>
                <a:latin typeface="Times New Roman" pitchFamily="18" charset="0"/>
                <a:ea typeface="楷体" pitchFamily="49" charset="-122"/>
                <a:cs typeface="Times New Roman" pitchFamily="18" charset="0"/>
              </a:rPr>
              <a:t>2007</a:t>
            </a:r>
            <a:r>
              <a:rPr lang="zh-CN" altLang="zh-CN" sz="2300" dirty="0" smtClean="0">
                <a:solidFill>
                  <a:schemeClr val="bg1"/>
                </a:solidFill>
                <a:latin typeface="Times New Roman" pitchFamily="18" charset="0"/>
                <a:ea typeface="楷体" pitchFamily="49" charset="-122"/>
                <a:cs typeface="Times New Roman" pitchFamily="18" charset="0"/>
              </a:rPr>
              <a:t>）等。研究工作曾在</a:t>
            </a:r>
            <a:r>
              <a:rPr lang="en-US" altLang="zh-CN" sz="2300" dirty="0" smtClean="0">
                <a:solidFill>
                  <a:schemeClr val="bg1"/>
                </a:solidFill>
                <a:latin typeface="Times New Roman" pitchFamily="18" charset="0"/>
                <a:ea typeface="楷体" pitchFamily="49" charset="-122"/>
                <a:cs typeface="Times New Roman" pitchFamily="18" charset="0"/>
              </a:rPr>
              <a:t>2006</a:t>
            </a:r>
            <a:r>
              <a:rPr lang="zh-CN" altLang="zh-CN" sz="2300" dirty="0" smtClean="0">
                <a:solidFill>
                  <a:schemeClr val="bg1"/>
                </a:solidFill>
                <a:latin typeface="Times New Roman" pitchFamily="18" charset="0"/>
                <a:ea typeface="楷体" pitchFamily="49" charset="-122"/>
                <a:cs typeface="Times New Roman" pitchFamily="18" charset="0"/>
              </a:rPr>
              <a:t>年，</a:t>
            </a:r>
            <a:r>
              <a:rPr lang="en-US" altLang="zh-CN" sz="2300" dirty="0" smtClean="0">
                <a:solidFill>
                  <a:schemeClr val="bg1"/>
                </a:solidFill>
                <a:latin typeface="Times New Roman" pitchFamily="18" charset="0"/>
                <a:ea typeface="楷体" pitchFamily="49" charset="-122"/>
                <a:cs typeface="Times New Roman" pitchFamily="18" charset="0"/>
              </a:rPr>
              <a:t>2007</a:t>
            </a:r>
            <a:r>
              <a:rPr lang="zh-CN" altLang="zh-CN" sz="2300" dirty="0" smtClean="0">
                <a:solidFill>
                  <a:schemeClr val="bg1"/>
                </a:solidFill>
                <a:latin typeface="Times New Roman" pitchFamily="18" charset="0"/>
                <a:ea typeface="楷体" pitchFamily="49" charset="-122"/>
                <a:cs typeface="Times New Roman" pitchFamily="18" charset="0"/>
              </a:rPr>
              <a:t>年两次被评为中国十大科技进展之一。</a:t>
            </a:r>
            <a:r>
              <a:rPr lang="zh-CN" altLang="en-US" sz="2300" dirty="0" smtClean="0">
                <a:solidFill>
                  <a:schemeClr val="bg1"/>
                </a:solidFill>
                <a:latin typeface="Times New Roman" pitchFamily="18" charset="0"/>
                <a:ea typeface="楷体" pitchFamily="49" charset="-122"/>
                <a:cs typeface="Times New Roman" pitchFamily="18" charset="0"/>
              </a:rPr>
              <a:t>兴趣</a:t>
            </a:r>
            <a:r>
              <a:rPr lang="en-US" altLang="zh-CN" sz="2300" dirty="0" smtClean="0">
                <a:solidFill>
                  <a:schemeClr val="bg1"/>
                </a:solidFill>
                <a:latin typeface="Times New Roman" pitchFamily="18" charset="0"/>
                <a:ea typeface="楷体" pitchFamily="49" charset="-122"/>
                <a:cs typeface="Times New Roman" pitchFamily="18" charset="0"/>
              </a:rPr>
              <a:t>:</a:t>
            </a:r>
            <a:r>
              <a:rPr lang="zh-CN" altLang="en-US" sz="2300" dirty="0" smtClean="0">
                <a:solidFill>
                  <a:schemeClr val="bg1"/>
                </a:solidFill>
                <a:latin typeface="Times New Roman" pitchFamily="18" charset="0"/>
                <a:ea typeface="楷体" pitchFamily="49" charset="-122"/>
                <a:cs typeface="Times New Roman" pitchFamily="18" charset="0"/>
              </a:rPr>
              <a:t> 利用超快光谱和电子谱技术研究表面光催化</a:t>
            </a:r>
            <a:r>
              <a:rPr lang="en-US" altLang="zh-CN" sz="2300" dirty="0" smtClean="0">
                <a:solidFill>
                  <a:schemeClr val="bg1"/>
                </a:solidFill>
                <a:latin typeface="Times New Roman" pitchFamily="18" charset="0"/>
                <a:ea typeface="楷体" pitchFamily="49" charset="-122"/>
                <a:cs typeface="Times New Roman" pitchFamily="18" charset="0"/>
              </a:rPr>
              <a:t>,</a:t>
            </a:r>
            <a:r>
              <a:rPr lang="zh-CN" altLang="en-US" sz="2300" dirty="0" smtClean="0">
                <a:solidFill>
                  <a:schemeClr val="bg1"/>
                </a:solidFill>
                <a:latin typeface="Times New Roman" pitchFamily="18" charset="0"/>
                <a:ea typeface="楷体" pitchFamily="49" charset="-122"/>
                <a:cs typeface="Times New Roman" pitchFamily="18" charset="0"/>
              </a:rPr>
              <a:t> 表面电子等动力学过程</a:t>
            </a:r>
            <a:r>
              <a:rPr lang="en-US" altLang="zh-CN" sz="2300" dirty="0" smtClean="0">
                <a:solidFill>
                  <a:schemeClr val="bg1"/>
                </a:solidFill>
                <a:latin typeface="Times New Roman" pitchFamily="18" charset="0"/>
                <a:ea typeface="楷体" pitchFamily="49" charset="-122"/>
                <a:cs typeface="Times New Roman" pitchFamily="18" charset="0"/>
              </a:rPr>
              <a:t>, </a:t>
            </a:r>
            <a:r>
              <a:rPr lang="zh-CN" altLang="en-US" sz="2300" dirty="0" smtClean="0">
                <a:solidFill>
                  <a:schemeClr val="bg1"/>
                </a:solidFill>
                <a:latin typeface="Times New Roman" pitchFamily="18" charset="0"/>
                <a:ea typeface="楷体" pitchFamily="49" charset="-122"/>
                <a:cs typeface="Times New Roman" pitchFamily="18" charset="0"/>
              </a:rPr>
              <a:t>发展其他超快的研究手段</a:t>
            </a:r>
            <a:r>
              <a:rPr lang="en-US" altLang="zh-CN" sz="2300" dirty="0" smtClean="0">
                <a:solidFill>
                  <a:schemeClr val="bg1"/>
                </a:solidFill>
                <a:latin typeface="Times New Roman" pitchFamily="18" charset="0"/>
                <a:ea typeface="楷体" pitchFamily="49" charset="-122"/>
                <a:cs typeface="Times New Roman" pitchFamily="18" charset="0"/>
              </a:rPr>
              <a:t>.</a:t>
            </a:r>
            <a:endParaRPr lang="zh-CN" altLang="zh-CN" sz="2300" dirty="0" smtClean="0">
              <a:solidFill>
                <a:schemeClr val="bg1"/>
              </a:solidFill>
              <a:latin typeface="Times New Roman" pitchFamily="18" charset="0"/>
              <a:ea typeface="楷体" pitchFamily="49" charset="-122"/>
              <a:cs typeface="Times New Roman" pitchFamily="18" charset="0"/>
            </a:endParaRPr>
          </a:p>
          <a:p>
            <a:pPr algn="just"/>
            <a:endParaRPr lang="zh-CN" altLang="en-US" sz="2300" dirty="0">
              <a:solidFill>
                <a:schemeClr val="bg1"/>
              </a:solidFill>
              <a:latin typeface="Times New Roman" pitchFamily="18" charset="0"/>
              <a:ea typeface="楷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10242" name="Rectangle 1479"/>
          <p:cNvSpPr>
            <a:spLocks noChangeArrowheads="1"/>
          </p:cNvSpPr>
          <p:nvPr/>
        </p:nvSpPr>
        <p:spPr bwMode="auto">
          <a:xfrm>
            <a:off x="0" y="914400"/>
            <a:ext cx="4800600" cy="4267200"/>
          </a:xfrm>
          <a:prstGeom prst="rect">
            <a:avLst/>
          </a:prstGeom>
          <a:solidFill>
            <a:schemeClr val="tx1"/>
          </a:solidFill>
          <a:ln w="9525">
            <a:solidFill>
              <a:schemeClr val="tx1"/>
            </a:solidFill>
            <a:miter lim="800000"/>
            <a:headEnd/>
            <a:tailEnd/>
          </a:ln>
        </p:spPr>
        <p:txBody>
          <a:bodyPr wrap="none" anchor="ctr"/>
          <a:lstStyle/>
          <a:p>
            <a:endParaRPr lang="zh-CN" altLang="en-US"/>
          </a:p>
        </p:txBody>
      </p:sp>
      <p:sp>
        <p:nvSpPr>
          <p:cNvPr id="24578" name="Rectangle 2"/>
          <p:cNvSpPr>
            <a:spLocks noGrp="1" noChangeArrowheads="1"/>
          </p:cNvSpPr>
          <p:nvPr>
            <p:ph type="title"/>
          </p:nvPr>
        </p:nvSpPr>
        <p:spPr>
          <a:xfrm>
            <a:off x="457200" y="228600"/>
            <a:ext cx="8229600" cy="533400"/>
          </a:xfrm>
        </p:spPr>
        <p:txBody>
          <a:bodyPr/>
          <a:lstStyle/>
          <a:p>
            <a:pPr eaLnBrk="1" hangingPunct="1">
              <a:defRPr/>
            </a:pPr>
            <a:r>
              <a:rPr lang="en-US" altLang="zh-CN" sz="2800" dirty="0" smtClean="0">
                <a:solidFill>
                  <a:srgbClr val="00FF00"/>
                </a:solidFill>
                <a:latin typeface="Comic Sans MS" pitchFamily="66" charset="0"/>
              </a:rPr>
              <a:t>Example: Oxidation of CO on </a:t>
            </a:r>
            <a:r>
              <a:rPr lang="en-US" altLang="zh-CN" sz="2800" dirty="0" err="1" smtClean="0">
                <a:solidFill>
                  <a:srgbClr val="00FF00"/>
                </a:solidFill>
                <a:latin typeface="Comic Sans MS" pitchFamily="66" charset="0"/>
              </a:rPr>
              <a:t>Ru</a:t>
            </a:r>
            <a:r>
              <a:rPr lang="en-US" altLang="zh-CN" sz="2800" dirty="0" smtClean="0">
                <a:solidFill>
                  <a:srgbClr val="00FF00"/>
                </a:solidFill>
                <a:latin typeface="Comic Sans MS" pitchFamily="66" charset="0"/>
              </a:rPr>
              <a:t>(0001)</a:t>
            </a:r>
          </a:p>
        </p:txBody>
      </p:sp>
      <p:pic>
        <p:nvPicPr>
          <p:cNvPr id="10244" name="Picture 5" descr="Grafik3"/>
          <p:cNvPicPr>
            <a:picLocks noChangeAspect="1" noChangeArrowheads="1"/>
          </p:cNvPicPr>
          <p:nvPr/>
        </p:nvPicPr>
        <p:blipFill>
          <a:blip r:embed="rId2" cstate="print"/>
          <a:srcRect/>
          <a:stretch>
            <a:fillRect/>
          </a:stretch>
        </p:blipFill>
        <p:spPr bwMode="auto">
          <a:xfrm>
            <a:off x="295275" y="1304925"/>
            <a:ext cx="4495800" cy="3876675"/>
          </a:xfrm>
          <a:prstGeom prst="rect">
            <a:avLst/>
          </a:prstGeom>
          <a:noFill/>
          <a:ln w="9525">
            <a:noFill/>
            <a:miter lim="800000"/>
            <a:headEnd/>
            <a:tailEnd/>
          </a:ln>
        </p:spPr>
      </p:pic>
      <p:pic>
        <p:nvPicPr>
          <p:cNvPr id="24596" name="Picture 20" descr="Grafik2"/>
          <p:cNvPicPr>
            <a:picLocks noChangeAspect="1" noChangeArrowheads="1"/>
          </p:cNvPicPr>
          <p:nvPr/>
        </p:nvPicPr>
        <p:blipFill>
          <a:blip r:embed="rId3" cstate="print"/>
          <a:srcRect/>
          <a:stretch>
            <a:fillRect/>
          </a:stretch>
        </p:blipFill>
        <p:spPr bwMode="auto">
          <a:xfrm>
            <a:off x="0" y="942975"/>
            <a:ext cx="2667000" cy="2336800"/>
          </a:xfrm>
          <a:prstGeom prst="rect">
            <a:avLst/>
          </a:prstGeom>
          <a:noFill/>
          <a:ln w="9525">
            <a:noFill/>
            <a:miter lim="800000"/>
            <a:headEnd/>
            <a:tailEnd/>
          </a:ln>
        </p:spPr>
      </p:pic>
      <p:grpSp>
        <p:nvGrpSpPr>
          <p:cNvPr id="2" name="Group 1485"/>
          <p:cNvGrpSpPr>
            <a:grpSpLocks/>
          </p:cNvGrpSpPr>
          <p:nvPr/>
        </p:nvGrpSpPr>
        <p:grpSpPr bwMode="auto">
          <a:xfrm>
            <a:off x="5181600" y="914400"/>
            <a:ext cx="3657600" cy="4222750"/>
            <a:chOff x="3264" y="576"/>
            <a:chExt cx="2304" cy="2660"/>
          </a:xfrm>
        </p:grpSpPr>
        <p:sp>
          <p:nvSpPr>
            <p:cNvPr id="10253" name="Text Box 1469"/>
            <p:cNvSpPr txBox="1">
              <a:spLocks noChangeArrowheads="1"/>
            </p:cNvSpPr>
            <p:nvPr/>
          </p:nvSpPr>
          <p:spPr bwMode="auto">
            <a:xfrm>
              <a:off x="4459" y="912"/>
              <a:ext cx="1044" cy="231"/>
            </a:xfrm>
            <a:prstGeom prst="rect">
              <a:avLst/>
            </a:prstGeom>
            <a:noFill/>
            <a:ln w="9525" algn="ctr">
              <a:noFill/>
              <a:miter lim="800000"/>
              <a:headEnd/>
              <a:tailEnd/>
            </a:ln>
          </p:spPr>
          <p:txBody>
            <a:bodyPr>
              <a:spAutoFit/>
            </a:bodyPr>
            <a:lstStyle/>
            <a:p>
              <a:r>
                <a:rPr lang="de-DE" altLang="zh-CN">
                  <a:solidFill>
                    <a:srgbClr val="FF9933"/>
                  </a:solidFill>
                </a:rPr>
                <a:t>CO</a:t>
              </a:r>
              <a:r>
                <a:rPr lang="de-DE" altLang="zh-CN" baseline="-25000">
                  <a:solidFill>
                    <a:srgbClr val="FF9933"/>
                  </a:solidFill>
                </a:rPr>
                <a:t>2</a:t>
              </a:r>
              <a:r>
                <a:rPr lang="de-DE" altLang="zh-CN">
                  <a:solidFill>
                    <a:srgbClr val="FF9933"/>
                  </a:solidFill>
                </a:rPr>
                <a:t> formation</a:t>
              </a:r>
            </a:p>
          </p:txBody>
        </p:sp>
        <p:sp>
          <p:nvSpPr>
            <p:cNvPr id="10254" name="Text Box 1470"/>
            <p:cNvSpPr txBox="1">
              <a:spLocks noChangeArrowheads="1"/>
            </p:cNvSpPr>
            <p:nvPr/>
          </p:nvSpPr>
          <p:spPr bwMode="auto">
            <a:xfrm>
              <a:off x="4411" y="2016"/>
              <a:ext cx="1157" cy="231"/>
            </a:xfrm>
            <a:prstGeom prst="rect">
              <a:avLst/>
            </a:prstGeom>
            <a:noFill/>
            <a:ln w="9525" algn="ctr">
              <a:noFill/>
              <a:miter lim="800000"/>
              <a:headEnd/>
              <a:tailEnd/>
            </a:ln>
          </p:spPr>
          <p:txBody>
            <a:bodyPr>
              <a:spAutoFit/>
            </a:bodyPr>
            <a:lstStyle/>
            <a:p>
              <a:r>
                <a:rPr lang="de-DE" altLang="zh-CN">
                  <a:solidFill>
                    <a:srgbClr val="FF9933"/>
                  </a:solidFill>
                </a:rPr>
                <a:t>CO desorption</a:t>
              </a:r>
            </a:p>
          </p:txBody>
        </p:sp>
        <p:sp>
          <p:nvSpPr>
            <p:cNvPr id="10255" name="Rectangle 748"/>
            <p:cNvSpPr>
              <a:spLocks noChangeArrowheads="1"/>
            </p:cNvSpPr>
            <p:nvPr/>
          </p:nvSpPr>
          <p:spPr bwMode="auto">
            <a:xfrm>
              <a:off x="5225" y="2941"/>
              <a:ext cx="1" cy="134"/>
            </a:xfrm>
            <a:prstGeom prst="rect">
              <a:avLst/>
            </a:prstGeom>
            <a:noFill/>
            <a:ln w="9525">
              <a:noFill/>
              <a:miter lim="800000"/>
              <a:headEnd/>
              <a:tailEnd/>
            </a:ln>
          </p:spPr>
          <p:txBody>
            <a:bodyPr wrap="none" lIns="0" tIns="0" rIns="0" bIns="0">
              <a:spAutoFit/>
            </a:bodyPr>
            <a:lstStyle/>
            <a:p>
              <a:endParaRPr lang="de-DE" altLang="zh-CN" sz="1400" u="sng"/>
            </a:p>
          </p:txBody>
        </p:sp>
        <p:sp>
          <p:nvSpPr>
            <p:cNvPr id="10256" name="Rectangle 749"/>
            <p:cNvSpPr>
              <a:spLocks noChangeArrowheads="1"/>
            </p:cNvSpPr>
            <p:nvPr/>
          </p:nvSpPr>
          <p:spPr bwMode="auto">
            <a:xfrm>
              <a:off x="5305" y="2941"/>
              <a:ext cx="62" cy="134"/>
            </a:xfrm>
            <a:prstGeom prst="rect">
              <a:avLst/>
            </a:prstGeom>
            <a:noFill/>
            <a:ln w="9525">
              <a:noFill/>
              <a:miter lim="800000"/>
              <a:headEnd/>
              <a:tailEnd/>
            </a:ln>
          </p:spPr>
          <p:txBody>
            <a:bodyPr wrap="none" lIns="0" tIns="0" rIns="0" bIns="0">
              <a:spAutoFit/>
            </a:bodyPr>
            <a:lstStyle/>
            <a:p>
              <a:r>
                <a:rPr lang="de-DE" altLang="zh-CN" sz="1400"/>
                <a:t>0</a:t>
              </a:r>
              <a:endParaRPr lang="de-DE" altLang="zh-CN" sz="1400" u="sng"/>
            </a:p>
          </p:txBody>
        </p:sp>
        <p:sp>
          <p:nvSpPr>
            <p:cNvPr id="10257" name="Rectangle 750"/>
            <p:cNvSpPr>
              <a:spLocks noChangeArrowheads="1"/>
            </p:cNvSpPr>
            <p:nvPr/>
          </p:nvSpPr>
          <p:spPr bwMode="auto">
            <a:xfrm>
              <a:off x="5385" y="2941"/>
              <a:ext cx="62" cy="134"/>
            </a:xfrm>
            <a:prstGeom prst="rect">
              <a:avLst/>
            </a:prstGeom>
            <a:noFill/>
            <a:ln w="9525">
              <a:noFill/>
              <a:miter lim="800000"/>
              <a:headEnd/>
              <a:tailEnd/>
            </a:ln>
          </p:spPr>
          <p:txBody>
            <a:bodyPr wrap="none" lIns="0" tIns="0" rIns="0" bIns="0">
              <a:spAutoFit/>
            </a:bodyPr>
            <a:lstStyle/>
            <a:p>
              <a:r>
                <a:rPr lang="de-DE" altLang="zh-CN" sz="1400"/>
                <a:t>0</a:t>
              </a:r>
              <a:endParaRPr lang="de-DE" altLang="zh-CN" sz="1400" u="sng"/>
            </a:p>
          </p:txBody>
        </p:sp>
        <p:sp>
          <p:nvSpPr>
            <p:cNvPr id="10258" name="Rectangle 751"/>
            <p:cNvSpPr>
              <a:spLocks noChangeArrowheads="1"/>
            </p:cNvSpPr>
            <p:nvPr/>
          </p:nvSpPr>
          <p:spPr bwMode="auto">
            <a:xfrm>
              <a:off x="4798" y="2941"/>
              <a:ext cx="62" cy="134"/>
            </a:xfrm>
            <a:prstGeom prst="rect">
              <a:avLst/>
            </a:prstGeom>
            <a:noFill/>
            <a:ln w="9525">
              <a:noFill/>
              <a:miter lim="800000"/>
              <a:headEnd/>
              <a:tailEnd/>
            </a:ln>
          </p:spPr>
          <p:txBody>
            <a:bodyPr wrap="none" lIns="0" tIns="0" rIns="0" bIns="0">
              <a:spAutoFit/>
            </a:bodyPr>
            <a:lstStyle/>
            <a:p>
              <a:r>
                <a:rPr lang="de-DE" altLang="zh-CN" sz="1400"/>
                <a:t>1</a:t>
              </a:r>
              <a:endParaRPr lang="de-DE" altLang="zh-CN" sz="1400" u="sng"/>
            </a:p>
          </p:txBody>
        </p:sp>
        <p:sp>
          <p:nvSpPr>
            <p:cNvPr id="10259" name="Rectangle 752"/>
            <p:cNvSpPr>
              <a:spLocks noChangeArrowheads="1"/>
            </p:cNvSpPr>
            <p:nvPr/>
          </p:nvSpPr>
          <p:spPr bwMode="auto">
            <a:xfrm>
              <a:off x="4877" y="2941"/>
              <a:ext cx="62" cy="134"/>
            </a:xfrm>
            <a:prstGeom prst="rect">
              <a:avLst/>
            </a:prstGeom>
            <a:noFill/>
            <a:ln w="9525">
              <a:noFill/>
              <a:miter lim="800000"/>
              <a:headEnd/>
              <a:tailEnd/>
            </a:ln>
          </p:spPr>
          <p:txBody>
            <a:bodyPr wrap="none" lIns="0" tIns="0" rIns="0" bIns="0">
              <a:spAutoFit/>
            </a:bodyPr>
            <a:lstStyle/>
            <a:p>
              <a:r>
                <a:rPr lang="de-DE" altLang="zh-CN" sz="1400"/>
                <a:t>5</a:t>
              </a:r>
              <a:endParaRPr lang="de-DE" altLang="zh-CN" sz="1400" u="sng"/>
            </a:p>
          </p:txBody>
        </p:sp>
        <p:sp>
          <p:nvSpPr>
            <p:cNvPr id="10260" name="Rectangle 753"/>
            <p:cNvSpPr>
              <a:spLocks noChangeArrowheads="1"/>
            </p:cNvSpPr>
            <p:nvPr/>
          </p:nvSpPr>
          <p:spPr bwMode="auto">
            <a:xfrm>
              <a:off x="4958" y="2941"/>
              <a:ext cx="62" cy="134"/>
            </a:xfrm>
            <a:prstGeom prst="rect">
              <a:avLst/>
            </a:prstGeom>
            <a:noFill/>
            <a:ln w="9525">
              <a:noFill/>
              <a:miter lim="800000"/>
              <a:headEnd/>
              <a:tailEnd/>
            </a:ln>
          </p:spPr>
          <p:txBody>
            <a:bodyPr wrap="none" lIns="0" tIns="0" rIns="0" bIns="0">
              <a:spAutoFit/>
            </a:bodyPr>
            <a:lstStyle/>
            <a:p>
              <a:r>
                <a:rPr lang="de-DE" altLang="zh-CN" sz="1400"/>
                <a:t>0</a:t>
              </a:r>
              <a:endParaRPr lang="de-DE" altLang="zh-CN" sz="1400" u="sng"/>
            </a:p>
          </p:txBody>
        </p:sp>
        <p:sp>
          <p:nvSpPr>
            <p:cNvPr id="10261" name="Rectangle 754"/>
            <p:cNvSpPr>
              <a:spLocks noChangeArrowheads="1"/>
            </p:cNvSpPr>
            <p:nvPr/>
          </p:nvSpPr>
          <p:spPr bwMode="auto">
            <a:xfrm>
              <a:off x="4368" y="2941"/>
              <a:ext cx="62" cy="134"/>
            </a:xfrm>
            <a:prstGeom prst="rect">
              <a:avLst/>
            </a:prstGeom>
            <a:noFill/>
            <a:ln w="9525">
              <a:noFill/>
              <a:miter lim="800000"/>
              <a:headEnd/>
              <a:tailEnd/>
            </a:ln>
          </p:spPr>
          <p:txBody>
            <a:bodyPr wrap="none" lIns="0" tIns="0" rIns="0" bIns="0">
              <a:spAutoFit/>
            </a:bodyPr>
            <a:lstStyle/>
            <a:p>
              <a:r>
                <a:rPr lang="de-DE" altLang="zh-CN" sz="1400"/>
                <a:t>1</a:t>
              </a:r>
              <a:endParaRPr lang="de-DE" altLang="zh-CN" sz="1400" u="sng"/>
            </a:p>
          </p:txBody>
        </p:sp>
        <p:sp>
          <p:nvSpPr>
            <p:cNvPr id="10262" name="Rectangle 755"/>
            <p:cNvSpPr>
              <a:spLocks noChangeArrowheads="1"/>
            </p:cNvSpPr>
            <p:nvPr/>
          </p:nvSpPr>
          <p:spPr bwMode="auto">
            <a:xfrm>
              <a:off x="4448" y="2941"/>
              <a:ext cx="62" cy="134"/>
            </a:xfrm>
            <a:prstGeom prst="rect">
              <a:avLst/>
            </a:prstGeom>
            <a:noFill/>
            <a:ln w="9525">
              <a:noFill/>
              <a:miter lim="800000"/>
              <a:headEnd/>
              <a:tailEnd/>
            </a:ln>
          </p:spPr>
          <p:txBody>
            <a:bodyPr wrap="none" lIns="0" tIns="0" rIns="0" bIns="0">
              <a:spAutoFit/>
            </a:bodyPr>
            <a:lstStyle/>
            <a:p>
              <a:r>
                <a:rPr lang="de-DE" altLang="zh-CN" sz="1400"/>
                <a:t>0</a:t>
              </a:r>
              <a:endParaRPr lang="de-DE" altLang="zh-CN" sz="1400" u="sng"/>
            </a:p>
          </p:txBody>
        </p:sp>
        <p:sp>
          <p:nvSpPr>
            <p:cNvPr id="10263" name="Rectangle 756"/>
            <p:cNvSpPr>
              <a:spLocks noChangeArrowheads="1"/>
            </p:cNvSpPr>
            <p:nvPr/>
          </p:nvSpPr>
          <p:spPr bwMode="auto">
            <a:xfrm>
              <a:off x="4528" y="2941"/>
              <a:ext cx="62" cy="134"/>
            </a:xfrm>
            <a:prstGeom prst="rect">
              <a:avLst/>
            </a:prstGeom>
            <a:noFill/>
            <a:ln w="9525">
              <a:noFill/>
              <a:miter lim="800000"/>
              <a:headEnd/>
              <a:tailEnd/>
            </a:ln>
          </p:spPr>
          <p:txBody>
            <a:bodyPr wrap="none" lIns="0" tIns="0" rIns="0" bIns="0">
              <a:spAutoFit/>
            </a:bodyPr>
            <a:lstStyle/>
            <a:p>
              <a:r>
                <a:rPr lang="de-DE" altLang="zh-CN" sz="1400"/>
                <a:t>0</a:t>
              </a:r>
              <a:endParaRPr lang="de-DE" altLang="zh-CN" sz="1400" u="sng"/>
            </a:p>
          </p:txBody>
        </p:sp>
        <p:sp>
          <p:nvSpPr>
            <p:cNvPr id="10264" name="Rectangle 757"/>
            <p:cNvSpPr>
              <a:spLocks noChangeArrowheads="1"/>
            </p:cNvSpPr>
            <p:nvPr/>
          </p:nvSpPr>
          <p:spPr bwMode="auto">
            <a:xfrm>
              <a:off x="3970" y="2941"/>
              <a:ext cx="62" cy="134"/>
            </a:xfrm>
            <a:prstGeom prst="rect">
              <a:avLst/>
            </a:prstGeom>
            <a:noFill/>
            <a:ln w="9525">
              <a:noFill/>
              <a:miter lim="800000"/>
              <a:headEnd/>
              <a:tailEnd/>
            </a:ln>
          </p:spPr>
          <p:txBody>
            <a:bodyPr wrap="none" lIns="0" tIns="0" rIns="0" bIns="0">
              <a:spAutoFit/>
            </a:bodyPr>
            <a:lstStyle/>
            <a:p>
              <a:r>
                <a:rPr lang="de-DE" altLang="zh-CN" sz="1400"/>
                <a:t>5</a:t>
              </a:r>
              <a:endParaRPr lang="de-DE" altLang="zh-CN" sz="1400" u="sng"/>
            </a:p>
          </p:txBody>
        </p:sp>
        <p:sp>
          <p:nvSpPr>
            <p:cNvPr id="10265" name="Rectangle 758"/>
            <p:cNvSpPr>
              <a:spLocks noChangeArrowheads="1"/>
            </p:cNvSpPr>
            <p:nvPr/>
          </p:nvSpPr>
          <p:spPr bwMode="auto">
            <a:xfrm>
              <a:off x="4050" y="2941"/>
              <a:ext cx="62" cy="134"/>
            </a:xfrm>
            <a:prstGeom prst="rect">
              <a:avLst/>
            </a:prstGeom>
            <a:noFill/>
            <a:ln w="9525">
              <a:noFill/>
              <a:miter lim="800000"/>
              <a:headEnd/>
              <a:tailEnd/>
            </a:ln>
          </p:spPr>
          <p:txBody>
            <a:bodyPr wrap="none" lIns="0" tIns="0" rIns="0" bIns="0">
              <a:spAutoFit/>
            </a:bodyPr>
            <a:lstStyle/>
            <a:p>
              <a:r>
                <a:rPr lang="de-DE" altLang="zh-CN" sz="1400"/>
                <a:t>0</a:t>
              </a:r>
              <a:endParaRPr lang="de-DE" altLang="zh-CN" sz="1400" u="sng"/>
            </a:p>
          </p:txBody>
        </p:sp>
        <p:sp>
          <p:nvSpPr>
            <p:cNvPr id="10266" name="Rectangle 759"/>
            <p:cNvSpPr>
              <a:spLocks noChangeArrowheads="1"/>
            </p:cNvSpPr>
            <p:nvPr/>
          </p:nvSpPr>
          <p:spPr bwMode="auto">
            <a:xfrm>
              <a:off x="3581" y="2941"/>
              <a:ext cx="62" cy="134"/>
            </a:xfrm>
            <a:prstGeom prst="rect">
              <a:avLst/>
            </a:prstGeom>
            <a:noFill/>
            <a:ln w="9525">
              <a:noFill/>
              <a:miter lim="800000"/>
              <a:headEnd/>
              <a:tailEnd/>
            </a:ln>
          </p:spPr>
          <p:txBody>
            <a:bodyPr wrap="none" lIns="0" tIns="0" rIns="0" bIns="0">
              <a:spAutoFit/>
            </a:bodyPr>
            <a:lstStyle/>
            <a:p>
              <a:r>
                <a:rPr lang="de-DE" altLang="zh-CN" sz="1400"/>
                <a:t>0</a:t>
              </a:r>
              <a:endParaRPr lang="de-DE" altLang="zh-CN" sz="1400" u="sng"/>
            </a:p>
          </p:txBody>
        </p:sp>
        <p:sp>
          <p:nvSpPr>
            <p:cNvPr id="10267" name="Rectangle 778"/>
            <p:cNvSpPr>
              <a:spLocks noChangeArrowheads="1"/>
            </p:cNvSpPr>
            <p:nvPr/>
          </p:nvSpPr>
          <p:spPr bwMode="auto">
            <a:xfrm>
              <a:off x="3569" y="946"/>
              <a:ext cx="6" cy="1976"/>
            </a:xfrm>
            <a:prstGeom prst="rect">
              <a:avLst/>
            </a:prstGeom>
            <a:solidFill>
              <a:schemeClr val="tx1"/>
            </a:solidFill>
            <a:ln w="9525">
              <a:noFill/>
              <a:miter lim="800000"/>
              <a:headEnd/>
              <a:tailEnd/>
            </a:ln>
          </p:spPr>
          <p:txBody>
            <a:bodyPr/>
            <a:lstStyle/>
            <a:p>
              <a:endParaRPr lang="zh-CN" altLang="en-US"/>
            </a:p>
          </p:txBody>
        </p:sp>
        <p:sp>
          <p:nvSpPr>
            <p:cNvPr id="10268" name="Rectangle 779"/>
            <p:cNvSpPr>
              <a:spLocks noChangeArrowheads="1"/>
            </p:cNvSpPr>
            <p:nvPr/>
          </p:nvSpPr>
          <p:spPr bwMode="auto">
            <a:xfrm>
              <a:off x="3569" y="965"/>
              <a:ext cx="34" cy="13"/>
            </a:xfrm>
            <a:prstGeom prst="rect">
              <a:avLst/>
            </a:prstGeom>
            <a:solidFill>
              <a:schemeClr val="tx1"/>
            </a:solidFill>
            <a:ln w="9525">
              <a:noFill/>
              <a:miter lim="800000"/>
              <a:headEnd/>
              <a:tailEnd/>
            </a:ln>
          </p:spPr>
          <p:txBody>
            <a:bodyPr/>
            <a:lstStyle/>
            <a:p>
              <a:endParaRPr lang="zh-CN" altLang="en-US"/>
            </a:p>
          </p:txBody>
        </p:sp>
        <p:sp>
          <p:nvSpPr>
            <p:cNvPr id="10269" name="Rectangle 780"/>
            <p:cNvSpPr>
              <a:spLocks noChangeArrowheads="1"/>
            </p:cNvSpPr>
            <p:nvPr/>
          </p:nvSpPr>
          <p:spPr bwMode="auto">
            <a:xfrm>
              <a:off x="3569" y="1235"/>
              <a:ext cx="69" cy="13"/>
            </a:xfrm>
            <a:prstGeom prst="rect">
              <a:avLst/>
            </a:prstGeom>
            <a:solidFill>
              <a:schemeClr val="tx1"/>
            </a:solidFill>
            <a:ln w="9525">
              <a:noFill/>
              <a:miter lim="800000"/>
              <a:headEnd/>
              <a:tailEnd/>
            </a:ln>
          </p:spPr>
          <p:txBody>
            <a:bodyPr/>
            <a:lstStyle/>
            <a:p>
              <a:endParaRPr lang="zh-CN" altLang="en-US"/>
            </a:p>
          </p:txBody>
        </p:sp>
        <p:sp>
          <p:nvSpPr>
            <p:cNvPr id="10270" name="Rectangle 781"/>
            <p:cNvSpPr>
              <a:spLocks noChangeArrowheads="1"/>
            </p:cNvSpPr>
            <p:nvPr/>
          </p:nvSpPr>
          <p:spPr bwMode="auto">
            <a:xfrm>
              <a:off x="3569" y="1490"/>
              <a:ext cx="34" cy="14"/>
            </a:xfrm>
            <a:prstGeom prst="rect">
              <a:avLst/>
            </a:prstGeom>
            <a:solidFill>
              <a:schemeClr val="tx1"/>
            </a:solidFill>
            <a:ln w="9525">
              <a:noFill/>
              <a:miter lim="800000"/>
              <a:headEnd/>
              <a:tailEnd/>
            </a:ln>
          </p:spPr>
          <p:txBody>
            <a:bodyPr/>
            <a:lstStyle/>
            <a:p>
              <a:endParaRPr lang="zh-CN" altLang="en-US"/>
            </a:p>
          </p:txBody>
        </p:sp>
        <p:sp>
          <p:nvSpPr>
            <p:cNvPr id="10271" name="Rectangle 782"/>
            <p:cNvSpPr>
              <a:spLocks noChangeArrowheads="1"/>
            </p:cNvSpPr>
            <p:nvPr/>
          </p:nvSpPr>
          <p:spPr bwMode="auto">
            <a:xfrm>
              <a:off x="3569" y="1760"/>
              <a:ext cx="69" cy="6"/>
            </a:xfrm>
            <a:prstGeom prst="rect">
              <a:avLst/>
            </a:prstGeom>
            <a:solidFill>
              <a:schemeClr val="tx1"/>
            </a:solidFill>
            <a:ln w="9525">
              <a:noFill/>
              <a:miter lim="800000"/>
              <a:headEnd/>
              <a:tailEnd/>
            </a:ln>
          </p:spPr>
          <p:txBody>
            <a:bodyPr/>
            <a:lstStyle/>
            <a:p>
              <a:endParaRPr lang="zh-CN" altLang="en-US"/>
            </a:p>
          </p:txBody>
        </p:sp>
        <p:sp>
          <p:nvSpPr>
            <p:cNvPr id="10272" name="Rectangle 783"/>
            <p:cNvSpPr>
              <a:spLocks noChangeArrowheads="1"/>
            </p:cNvSpPr>
            <p:nvPr/>
          </p:nvSpPr>
          <p:spPr bwMode="auto">
            <a:xfrm>
              <a:off x="3569" y="2023"/>
              <a:ext cx="34" cy="13"/>
            </a:xfrm>
            <a:prstGeom prst="rect">
              <a:avLst/>
            </a:prstGeom>
            <a:solidFill>
              <a:schemeClr val="tx1"/>
            </a:solidFill>
            <a:ln w="9525">
              <a:noFill/>
              <a:miter lim="800000"/>
              <a:headEnd/>
              <a:tailEnd/>
            </a:ln>
          </p:spPr>
          <p:txBody>
            <a:bodyPr/>
            <a:lstStyle/>
            <a:p>
              <a:endParaRPr lang="zh-CN" altLang="en-US"/>
            </a:p>
          </p:txBody>
        </p:sp>
        <p:sp>
          <p:nvSpPr>
            <p:cNvPr id="10273" name="Rectangle 784"/>
            <p:cNvSpPr>
              <a:spLocks noChangeArrowheads="1"/>
            </p:cNvSpPr>
            <p:nvPr/>
          </p:nvSpPr>
          <p:spPr bwMode="auto">
            <a:xfrm>
              <a:off x="3569" y="2292"/>
              <a:ext cx="69" cy="12"/>
            </a:xfrm>
            <a:prstGeom prst="rect">
              <a:avLst/>
            </a:prstGeom>
            <a:solidFill>
              <a:schemeClr val="tx1"/>
            </a:solidFill>
            <a:ln w="9525">
              <a:noFill/>
              <a:miter lim="800000"/>
              <a:headEnd/>
              <a:tailEnd/>
            </a:ln>
          </p:spPr>
          <p:txBody>
            <a:bodyPr/>
            <a:lstStyle/>
            <a:p>
              <a:endParaRPr lang="zh-CN" altLang="en-US"/>
            </a:p>
          </p:txBody>
        </p:sp>
        <p:sp>
          <p:nvSpPr>
            <p:cNvPr id="10274" name="Rectangle 785"/>
            <p:cNvSpPr>
              <a:spLocks noChangeArrowheads="1"/>
            </p:cNvSpPr>
            <p:nvPr/>
          </p:nvSpPr>
          <p:spPr bwMode="auto">
            <a:xfrm>
              <a:off x="3569" y="2548"/>
              <a:ext cx="34" cy="12"/>
            </a:xfrm>
            <a:prstGeom prst="rect">
              <a:avLst/>
            </a:prstGeom>
            <a:solidFill>
              <a:schemeClr val="tx1"/>
            </a:solidFill>
            <a:ln w="9525">
              <a:noFill/>
              <a:miter lim="800000"/>
              <a:headEnd/>
              <a:tailEnd/>
            </a:ln>
          </p:spPr>
          <p:txBody>
            <a:bodyPr/>
            <a:lstStyle/>
            <a:p>
              <a:endParaRPr lang="zh-CN" altLang="en-US"/>
            </a:p>
          </p:txBody>
        </p:sp>
        <p:sp>
          <p:nvSpPr>
            <p:cNvPr id="10275" name="Rectangle 786"/>
            <p:cNvSpPr>
              <a:spLocks noChangeArrowheads="1"/>
            </p:cNvSpPr>
            <p:nvPr/>
          </p:nvSpPr>
          <p:spPr bwMode="auto">
            <a:xfrm>
              <a:off x="3569" y="2817"/>
              <a:ext cx="69" cy="6"/>
            </a:xfrm>
            <a:prstGeom prst="rect">
              <a:avLst/>
            </a:prstGeom>
            <a:solidFill>
              <a:schemeClr val="tx1"/>
            </a:solidFill>
            <a:ln w="9525">
              <a:noFill/>
              <a:miter lim="800000"/>
              <a:headEnd/>
              <a:tailEnd/>
            </a:ln>
          </p:spPr>
          <p:txBody>
            <a:bodyPr/>
            <a:lstStyle/>
            <a:p>
              <a:endParaRPr lang="zh-CN" altLang="en-US"/>
            </a:p>
          </p:txBody>
        </p:sp>
        <p:sp>
          <p:nvSpPr>
            <p:cNvPr id="10276" name="Rectangle 787"/>
            <p:cNvSpPr>
              <a:spLocks noChangeArrowheads="1"/>
            </p:cNvSpPr>
            <p:nvPr/>
          </p:nvSpPr>
          <p:spPr bwMode="auto">
            <a:xfrm>
              <a:off x="3569" y="2922"/>
              <a:ext cx="1886" cy="14"/>
            </a:xfrm>
            <a:prstGeom prst="rect">
              <a:avLst/>
            </a:prstGeom>
            <a:solidFill>
              <a:schemeClr val="tx1"/>
            </a:solidFill>
            <a:ln w="9525">
              <a:noFill/>
              <a:miter lim="800000"/>
              <a:headEnd/>
              <a:tailEnd/>
            </a:ln>
          </p:spPr>
          <p:txBody>
            <a:bodyPr/>
            <a:lstStyle/>
            <a:p>
              <a:endParaRPr lang="zh-CN" altLang="en-US"/>
            </a:p>
          </p:txBody>
        </p:sp>
        <p:sp>
          <p:nvSpPr>
            <p:cNvPr id="10277" name="Rectangle 788"/>
            <p:cNvSpPr>
              <a:spLocks noChangeArrowheads="1"/>
            </p:cNvSpPr>
            <p:nvPr/>
          </p:nvSpPr>
          <p:spPr bwMode="auto">
            <a:xfrm>
              <a:off x="3569" y="926"/>
              <a:ext cx="1886" cy="12"/>
            </a:xfrm>
            <a:prstGeom prst="rect">
              <a:avLst/>
            </a:prstGeom>
            <a:solidFill>
              <a:schemeClr val="tx1"/>
            </a:solidFill>
            <a:ln w="9525">
              <a:noFill/>
              <a:miter lim="800000"/>
              <a:headEnd/>
              <a:tailEnd/>
            </a:ln>
          </p:spPr>
          <p:txBody>
            <a:bodyPr/>
            <a:lstStyle/>
            <a:p>
              <a:endParaRPr lang="zh-CN" altLang="en-US"/>
            </a:p>
          </p:txBody>
        </p:sp>
        <p:sp>
          <p:nvSpPr>
            <p:cNvPr id="10278" name="Rectangle 789"/>
            <p:cNvSpPr>
              <a:spLocks noChangeArrowheads="1"/>
            </p:cNvSpPr>
            <p:nvPr/>
          </p:nvSpPr>
          <p:spPr bwMode="auto">
            <a:xfrm>
              <a:off x="5419" y="2902"/>
              <a:ext cx="14" cy="27"/>
            </a:xfrm>
            <a:prstGeom prst="rect">
              <a:avLst/>
            </a:prstGeom>
            <a:solidFill>
              <a:schemeClr val="tx1"/>
            </a:solidFill>
            <a:ln w="9525">
              <a:noFill/>
              <a:miter lim="800000"/>
              <a:headEnd/>
              <a:tailEnd/>
            </a:ln>
          </p:spPr>
          <p:txBody>
            <a:bodyPr/>
            <a:lstStyle/>
            <a:p>
              <a:endParaRPr lang="zh-CN" altLang="en-US"/>
            </a:p>
          </p:txBody>
        </p:sp>
        <p:sp>
          <p:nvSpPr>
            <p:cNvPr id="10279" name="Rectangle 790"/>
            <p:cNvSpPr>
              <a:spLocks noChangeArrowheads="1"/>
            </p:cNvSpPr>
            <p:nvPr/>
          </p:nvSpPr>
          <p:spPr bwMode="auto">
            <a:xfrm>
              <a:off x="5328" y="2863"/>
              <a:ext cx="13" cy="66"/>
            </a:xfrm>
            <a:prstGeom prst="rect">
              <a:avLst/>
            </a:prstGeom>
            <a:solidFill>
              <a:schemeClr val="tx1"/>
            </a:solidFill>
            <a:ln w="9525">
              <a:noFill/>
              <a:miter lim="800000"/>
              <a:headEnd/>
              <a:tailEnd/>
            </a:ln>
          </p:spPr>
          <p:txBody>
            <a:bodyPr/>
            <a:lstStyle/>
            <a:p>
              <a:endParaRPr lang="zh-CN" altLang="en-US"/>
            </a:p>
          </p:txBody>
        </p:sp>
        <p:sp>
          <p:nvSpPr>
            <p:cNvPr id="10280" name="Rectangle 791"/>
            <p:cNvSpPr>
              <a:spLocks noChangeArrowheads="1"/>
            </p:cNvSpPr>
            <p:nvPr/>
          </p:nvSpPr>
          <p:spPr bwMode="auto">
            <a:xfrm>
              <a:off x="5250" y="2902"/>
              <a:ext cx="13" cy="27"/>
            </a:xfrm>
            <a:prstGeom prst="rect">
              <a:avLst/>
            </a:prstGeom>
            <a:solidFill>
              <a:schemeClr val="tx1"/>
            </a:solidFill>
            <a:ln w="9525">
              <a:noFill/>
              <a:miter lim="800000"/>
              <a:headEnd/>
              <a:tailEnd/>
            </a:ln>
          </p:spPr>
          <p:txBody>
            <a:bodyPr/>
            <a:lstStyle/>
            <a:p>
              <a:endParaRPr lang="zh-CN" altLang="en-US"/>
            </a:p>
          </p:txBody>
        </p:sp>
        <p:sp>
          <p:nvSpPr>
            <p:cNvPr id="10281" name="Rectangle 792"/>
            <p:cNvSpPr>
              <a:spLocks noChangeArrowheads="1"/>
            </p:cNvSpPr>
            <p:nvPr/>
          </p:nvSpPr>
          <p:spPr bwMode="auto">
            <a:xfrm>
              <a:off x="5158" y="2902"/>
              <a:ext cx="14" cy="27"/>
            </a:xfrm>
            <a:prstGeom prst="rect">
              <a:avLst/>
            </a:prstGeom>
            <a:solidFill>
              <a:schemeClr val="tx1"/>
            </a:solidFill>
            <a:ln w="9525">
              <a:noFill/>
              <a:miter lim="800000"/>
              <a:headEnd/>
              <a:tailEnd/>
            </a:ln>
          </p:spPr>
          <p:txBody>
            <a:bodyPr/>
            <a:lstStyle/>
            <a:p>
              <a:endParaRPr lang="zh-CN" altLang="en-US"/>
            </a:p>
          </p:txBody>
        </p:sp>
        <p:sp>
          <p:nvSpPr>
            <p:cNvPr id="10282" name="Rectangle 793"/>
            <p:cNvSpPr>
              <a:spLocks noChangeArrowheads="1"/>
            </p:cNvSpPr>
            <p:nvPr/>
          </p:nvSpPr>
          <p:spPr bwMode="auto">
            <a:xfrm>
              <a:off x="5074" y="2902"/>
              <a:ext cx="6" cy="27"/>
            </a:xfrm>
            <a:prstGeom prst="rect">
              <a:avLst/>
            </a:prstGeom>
            <a:solidFill>
              <a:schemeClr val="tx1"/>
            </a:solidFill>
            <a:ln w="9525">
              <a:noFill/>
              <a:miter lim="800000"/>
              <a:headEnd/>
              <a:tailEnd/>
            </a:ln>
          </p:spPr>
          <p:txBody>
            <a:bodyPr/>
            <a:lstStyle/>
            <a:p>
              <a:endParaRPr lang="zh-CN" altLang="en-US"/>
            </a:p>
          </p:txBody>
        </p:sp>
        <p:sp>
          <p:nvSpPr>
            <p:cNvPr id="10283" name="Rectangle 794"/>
            <p:cNvSpPr>
              <a:spLocks noChangeArrowheads="1"/>
            </p:cNvSpPr>
            <p:nvPr/>
          </p:nvSpPr>
          <p:spPr bwMode="auto">
            <a:xfrm>
              <a:off x="4988" y="2902"/>
              <a:ext cx="14" cy="27"/>
            </a:xfrm>
            <a:prstGeom prst="rect">
              <a:avLst/>
            </a:prstGeom>
            <a:solidFill>
              <a:schemeClr val="tx1"/>
            </a:solidFill>
            <a:ln w="9525">
              <a:noFill/>
              <a:miter lim="800000"/>
              <a:headEnd/>
              <a:tailEnd/>
            </a:ln>
          </p:spPr>
          <p:txBody>
            <a:bodyPr/>
            <a:lstStyle/>
            <a:p>
              <a:endParaRPr lang="zh-CN" altLang="en-US"/>
            </a:p>
          </p:txBody>
        </p:sp>
        <p:sp>
          <p:nvSpPr>
            <p:cNvPr id="10284" name="Rectangle 795"/>
            <p:cNvSpPr>
              <a:spLocks noChangeArrowheads="1"/>
            </p:cNvSpPr>
            <p:nvPr/>
          </p:nvSpPr>
          <p:spPr bwMode="auto">
            <a:xfrm>
              <a:off x="4903" y="2863"/>
              <a:ext cx="7" cy="66"/>
            </a:xfrm>
            <a:prstGeom prst="rect">
              <a:avLst/>
            </a:prstGeom>
            <a:solidFill>
              <a:schemeClr val="tx1"/>
            </a:solidFill>
            <a:ln w="9525">
              <a:noFill/>
              <a:miter lim="800000"/>
              <a:headEnd/>
              <a:tailEnd/>
            </a:ln>
          </p:spPr>
          <p:txBody>
            <a:bodyPr/>
            <a:lstStyle/>
            <a:p>
              <a:endParaRPr lang="zh-CN" altLang="en-US"/>
            </a:p>
          </p:txBody>
        </p:sp>
        <p:sp>
          <p:nvSpPr>
            <p:cNvPr id="10285" name="Rectangle 796"/>
            <p:cNvSpPr>
              <a:spLocks noChangeArrowheads="1"/>
            </p:cNvSpPr>
            <p:nvPr/>
          </p:nvSpPr>
          <p:spPr bwMode="auto">
            <a:xfrm>
              <a:off x="4812" y="2902"/>
              <a:ext cx="6" cy="27"/>
            </a:xfrm>
            <a:prstGeom prst="rect">
              <a:avLst/>
            </a:prstGeom>
            <a:solidFill>
              <a:schemeClr val="tx1"/>
            </a:solidFill>
            <a:ln w="9525">
              <a:noFill/>
              <a:miter lim="800000"/>
              <a:headEnd/>
              <a:tailEnd/>
            </a:ln>
          </p:spPr>
          <p:txBody>
            <a:bodyPr/>
            <a:lstStyle/>
            <a:p>
              <a:endParaRPr lang="zh-CN" altLang="en-US"/>
            </a:p>
          </p:txBody>
        </p:sp>
        <p:sp>
          <p:nvSpPr>
            <p:cNvPr id="10286" name="Rectangle 797"/>
            <p:cNvSpPr>
              <a:spLocks noChangeArrowheads="1"/>
            </p:cNvSpPr>
            <p:nvPr/>
          </p:nvSpPr>
          <p:spPr bwMode="auto">
            <a:xfrm>
              <a:off x="4733" y="2902"/>
              <a:ext cx="7" cy="27"/>
            </a:xfrm>
            <a:prstGeom prst="rect">
              <a:avLst/>
            </a:prstGeom>
            <a:solidFill>
              <a:schemeClr val="tx1"/>
            </a:solidFill>
            <a:ln w="9525">
              <a:noFill/>
              <a:miter lim="800000"/>
              <a:headEnd/>
              <a:tailEnd/>
            </a:ln>
          </p:spPr>
          <p:txBody>
            <a:bodyPr/>
            <a:lstStyle/>
            <a:p>
              <a:endParaRPr lang="zh-CN" altLang="en-US"/>
            </a:p>
          </p:txBody>
        </p:sp>
        <p:sp>
          <p:nvSpPr>
            <p:cNvPr id="10287" name="Rectangle 798"/>
            <p:cNvSpPr>
              <a:spLocks noChangeArrowheads="1"/>
            </p:cNvSpPr>
            <p:nvPr/>
          </p:nvSpPr>
          <p:spPr bwMode="auto">
            <a:xfrm>
              <a:off x="4641" y="2902"/>
              <a:ext cx="9" cy="27"/>
            </a:xfrm>
            <a:prstGeom prst="rect">
              <a:avLst/>
            </a:prstGeom>
            <a:solidFill>
              <a:schemeClr val="tx1"/>
            </a:solidFill>
            <a:ln w="9525">
              <a:noFill/>
              <a:miter lim="800000"/>
              <a:headEnd/>
              <a:tailEnd/>
            </a:ln>
          </p:spPr>
          <p:txBody>
            <a:bodyPr/>
            <a:lstStyle/>
            <a:p>
              <a:endParaRPr lang="zh-CN" altLang="en-US"/>
            </a:p>
          </p:txBody>
        </p:sp>
        <p:sp>
          <p:nvSpPr>
            <p:cNvPr id="10288" name="Rectangle 799"/>
            <p:cNvSpPr>
              <a:spLocks noChangeArrowheads="1"/>
            </p:cNvSpPr>
            <p:nvPr/>
          </p:nvSpPr>
          <p:spPr bwMode="auto">
            <a:xfrm>
              <a:off x="4551" y="2902"/>
              <a:ext cx="13" cy="27"/>
            </a:xfrm>
            <a:prstGeom prst="rect">
              <a:avLst/>
            </a:prstGeom>
            <a:solidFill>
              <a:schemeClr val="tx1"/>
            </a:solidFill>
            <a:ln w="9525">
              <a:noFill/>
              <a:miter lim="800000"/>
              <a:headEnd/>
              <a:tailEnd/>
            </a:ln>
          </p:spPr>
          <p:txBody>
            <a:bodyPr/>
            <a:lstStyle/>
            <a:p>
              <a:endParaRPr lang="zh-CN" altLang="en-US"/>
            </a:p>
          </p:txBody>
        </p:sp>
        <p:sp>
          <p:nvSpPr>
            <p:cNvPr id="10289" name="Rectangle 800"/>
            <p:cNvSpPr>
              <a:spLocks noChangeArrowheads="1"/>
            </p:cNvSpPr>
            <p:nvPr/>
          </p:nvSpPr>
          <p:spPr bwMode="auto">
            <a:xfrm>
              <a:off x="4473" y="2863"/>
              <a:ext cx="13" cy="66"/>
            </a:xfrm>
            <a:prstGeom prst="rect">
              <a:avLst/>
            </a:prstGeom>
            <a:solidFill>
              <a:schemeClr val="tx1"/>
            </a:solidFill>
            <a:ln w="9525">
              <a:noFill/>
              <a:miter lim="800000"/>
              <a:headEnd/>
              <a:tailEnd/>
            </a:ln>
          </p:spPr>
          <p:txBody>
            <a:bodyPr/>
            <a:lstStyle/>
            <a:p>
              <a:endParaRPr lang="zh-CN" altLang="en-US"/>
            </a:p>
          </p:txBody>
        </p:sp>
        <p:sp>
          <p:nvSpPr>
            <p:cNvPr id="10290" name="Rectangle 801"/>
            <p:cNvSpPr>
              <a:spLocks noChangeArrowheads="1"/>
            </p:cNvSpPr>
            <p:nvPr/>
          </p:nvSpPr>
          <p:spPr bwMode="auto">
            <a:xfrm>
              <a:off x="4381" y="2902"/>
              <a:ext cx="12" cy="27"/>
            </a:xfrm>
            <a:prstGeom prst="rect">
              <a:avLst/>
            </a:prstGeom>
            <a:solidFill>
              <a:schemeClr val="tx1"/>
            </a:solidFill>
            <a:ln w="9525">
              <a:noFill/>
              <a:miter lim="800000"/>
              <a:headEnd/>
              <a:tailEnd/>
            </a:ln>
          </p:spPr>
          <p:txBody>
            <a:bodyPr/>
            <a:lstStyle/>
            <a:p>
              <a:endParaRPr lang="zh-CN" altLang="en-US"/>
            </a:p>
          </p:txBody>
        </p:sp>
        <p:sp>
          <p:nvSpPr>
            <p:cNvPr id="10291" name="Rectangle 802"/>
            <p:cNvSpPr>
              <a:spLocks noChangeArrowheads="1"/>
            </p:cNvSpPr>
            <p:nvPr/>
          </p:nvSpPr>
          <p:spPr bwMode="auto">
            <a:xfrm>
              <a:off x="4295" y="2902"/>
              <a:ext cx="8" cy="27"/>
            </a:xfrm>
            <a:prstGeom prst="rect">
              <a:avLst/>
            </a:prstGeom>
            <a:solidFill>
              <a:schemeClr val="tx1"/>
            </a:solidFill>
            <a:ln w="9525">
              <a:noFill/>
              <a:miter lim="800000"/>
              <a:headEnd/>
              <a:tailEnd/>
            </a:ln>
          </p:spPr>
          <p:txBody>
            <a:bodyPr/>
            <a:lstStyle/>
            <a:p>
              <a:endParaRPr lang="zh-CN" altLang="en-US"/>
            </a:p>
          </p:txBody>
        </p:sp>
        <p:sp>
          <p:nvSpPr>
            <p:cNvPr id="10292" name="Rectangle 803"/>
            <p:cNvSpPr>
              <a:spLocks noChangeArrowheads="1"/>
            </p:cNvSpPr>
            <p:nvPr/>
          </p:nvSpPr>
          <p:spPr bwMode="auto">
            <a:xfrm>
              <a:off x="4211" y="2902"/>
              <a:ext cx="15" cy="27"/>
            </a:xfrm>
            <a:prstGeom prst="rect">
              <a:avLst/>
            </a:prstGeom>
            <a:solidFill>
              <a:schemeClr val="tx1"/>
            </a:solidFill>
            <a:ln w="9525">
              <a:noFill/>
              <a:miter lim="800000"/>
              <a:headEnd/>
              <a:tailEnd/>
            </a:ln>
          </p:spPr>
          <p:txBody>
            <a:bodyPr/>
            <a:lstStyle/>
            <a:p>
              <a:endParaRPr lang="zh-CN" altLang="en-US"/>
            </a:p>
          </p:txBody>
        </p:sp>
        <p:sp>
          <p:nvSpPr>
            <p:cNvPr id="10293" name="Rectangle 804"/>
            <p:cNvSpPr>
              <a:spLocks noChangeArrowheads="1"/>
            </p:cNvSpPr>
            <p:nvPr/>
          </p:nvSpPr>
          <p:spPr bwMode="auto">
            <a:xfrm>
              <a:off x="4126" y="2902"/>
              <a:ext cx="7" cy="27"/>
            </a:xfrm>
            <a:prstGeom prst="rect">
              <a:avLst/>
            </a:prstGeom>
            <a:solidFill>
              <a:schemeClr val="tx1"/>
            </a:solidFill>
            <a:ln w="9525">
              <a:noFill/>
              <a:miter lim="800000"/>
              <a:headEnd/>
              <a:tailEnd/>
            </a:ln>
          </p:spPr>
          <p:txBody>
            <a:bodyPr/>
            <a:lstStyle/>
            <a:p>
              <a:endParaRPr lang="zh-CN" altLang="en-US"/>
            </a:p>
          </p:txBody>
        </p:sp>
        <p:sp>
          <p:nvSpPr>
            <p:cNvPr id="10294" name="Rectangle 805"/>
            <p:cNvSpPr>
              <a:spLocks noChangeArrowheads="1"/>
            </p:cNvSpPr>
            <p:nvPr/>
          </p:nvSpPr>
          <p:spPr bwMode="auto">
            <a:xfrm>
              <a:off x="4035" y="2863"/>
              <a:ext cx="7" cy="66"/>
            </a:xfrm>
            <a:prstGeom prst="rect">
              <a:avLst/>
            </a:prstGeom>
            <a:solidFill>
              <a:schemeClr val="tx1"/>
            </a:solidFill>
            <a:ln w="9525">
              <a:noFill/>
              <a:miter lim="800000"/>
              <a:headEnd/>
              <a:tailEnd/>
            </a:ln>
          </p:spPr>
          <p:txBody>
            <a:bodyPr/>
            <a:lstStyle/>
            <a:p>
              <a:endParaRPr lang="zh-CN" altLang="en-US"/>
            </a:p>
          </p:txBody>
        </p:sp>
        <p:sp>
          <p:nvSpPr>
            <p:cNvPr id="10295" name="Rectangle 806"/>
            <p:cNvSpPr>
              <a:spLocks noChangeArrowheads="1"/>
            </p:cNvSpPr>
            <p:nvPr/>
          </p:nvSpPr>
          <p:spPr bwMode="auto">
            <a:xfrm>
              <a:off x="3956" y="2902"/>
              <a:ext cx="7" cy="27"/>
            </a:xfrm>
            <a:prstGeom prst="rect">
              <a:avLst/>
            </a:prstGeom>
            <a:solidFill>
              <a:schemeClr val="tx1"/>
            </a:solidFill>
            <a:ln w="9525">
              <a:noFill/>
              <a:miter lim="800000"/>
              <a:headEnd/>
              <a:tailEnd/>
            </a:ln>
          </p:spPr>
          <p:txBody>
            <a:bodyPr/>
            <a:lstStyle/>
            <a:p>
              <a:endParaRPr lang="zh-CN" altLang="en-US"/>
            </a:p>
          </p:txBody>
        </p:sp>
        <p:sp>
          <p:nvSpPr>
            <p:cNvPr id="10296" name="Rectangle 807"/>
            <p:cNvSpPr>
              <a:spLocks noChangeArrowheads="1"/>
            </p:cNvSpPr>
            <p:nvPr/>
          </p:nvSpPr>
          <p:spPr bwMode="auto">
            <a:xfrm>
              <a:off x="3864" y="2902"/>
              <a:ext cx="9" cy="27"/>
            </a:xfrm>
            <a:prstGeom prst="rect">
              <a:avLst/>
            </a:prstGeom>
            <a:solidFill>
              <a:schemeClr val="tx1"/>
            </a:solidFill>
            <a:ln w="9525">
              <a:noFill/>
              <a:miter lim="800000"/>
              <a:headEnd/>
              <a:tailEnd/>
            </a:ln>
          </p:spPr>
          <p:txBody>
            <a:bodyPr/>
            <a:lstStyle/>
            <a:p>
              <a:endParaRPr lang="zh-CN" altLang="en-US"/>
            </a:p>
          </p:txBody>
        </p:sp>
        <p:sp>
          <p:nvSpPr>
            <p:cNvPr id="10297" name="Rectangle 808"/>
            <p:cNvSpPr>
              <a:spLocks noChangeArrowheads="1"/>
            </p:cNvSpPr>
            <p:nvPr/>
          </p:nvSpPr>
          <p:spPr bwMode="auto">
            <a:xfrm>
              <a:off x="3774" y="2902"/>
              <a:ext cx="15" cy="27"/>
            </a:xfrm>
            <a:prstGeom prst="rect">
              <a:avLst/>
            </a:prstGeom>
            <a:solidFill>
              <a:schemeClr val="tx1"/>
            </a:solidFill>
            <a:ln w="9525">
              <a:noFill/>
              <a:miter lim="800000"/>
              <a:headEnd/>
              <a:tailEnd/>
            </a:ln>
          </p:spPr>
          <p:txBody>
            <a:bodyPr/>
            <a:lstStyle/>
            <a:p>
              <a:endParaRPr lang="zh-CN" altLang="en-US"/>
            </a:p>
          </p:txBody>
        </p:sp>
        <p:sp>
          <p:nvSpPr>
            <p:cNvPr id="10298" name="Rectangle 809"/>
            <p:cNvSpPr>
              <a:spLocks noChangeArrowheads="1"/>
            </p:cNvSpPr>
            <p:nvPr/>
          </p:nvSpPr>
          <p:spPr bwMode="auto">
            <a:xfrm>
              <a:off x="3696" y="2902"/>
              <a:ext cx="6" cy="27"/>
            </a:xfrm>
            <a:prstGeom prst="rect">
              <a:avLst/>
            </a:prstGeom>
            <a:solidFill>
              <a:schemeClr val="tx1"/>
            </a:solidFill>
            <a:ln w="9525">
              <a:noFill/>
              <a:miter lim="800000"/>
              <a:headEnd/>
              <a:tailEnd/>
            </a:ln>
          </p:spPr>
          <p:txBody>
            <a:bodyPr/>
            <a:lstStyle/>
            <a:p>
              <a:endParaRPr lang="zh-CN" altLang="en-US"/>
            </a:p>
          </p:txBody>
        </p:sp>
        <p:sp>
          <p:nvSpPr>
            <p:cNvPr id="10299" name="Rectangle 810"/>
            <p:cNvSpPr>
              <a:spLocks noChangeArrowheads="1"/>
            </p:cNvSpPr>
            <p:nvPr/>
          </p:nvSpPr>
          <p:spPr bwMode="auto">
            <a:xfrm>
              <a:off x="3603" y="2863"/>
              <a:ext cx="15" cy="66"/>
            </a:xfrm>
            <a:prstGeom prst="rect">
              <a:avLst/>
            </a:prstGeom>
            <a:solidFill>
              <a:schemeClr val="tx1"/>
            </a:solidFill>
            <a:ln w="9525">
              <a:noFill/>
              <a:miter lim="800000"/>
              <a:headEnd/>
              <a:tailEnd/>
            </a:ln>
          </p:spPr>
          <p:txBody>
            <a:bodyPr/>
            <a:lstStyle/>
            <a:p>
              <a:endParaRPr lang="zh-CN" altLang="en-US"/>
            </a:p>
          </p:txBody>
        </p:sp>
        <p:sp>
          <p:nvSpPr>
            <p:cNvPr id="10300" name="Rectangle 811"/>
            <p:cNvSpPr>
              <a:spLocks noChangeArrowheads="1"/>
            </p:cNvSpPr>
            <p:nvPr/>
          </p:nvSpPr>
          <p:spPr bwMode="auto">
            <a:xfrm>
              <a:off x="5446" y="946"/>
              <a:ext cx="15" cy="1976"/>
            </a:xfrm>
            <a:prstGeom prst="rect">
              <a:avLst/>
            </a:prstGeom>
            <a:solidFill>
              <a:schemeClr val="tx1"/>
            </a:solidFill>
            <a:ln w="9525">
              <a:noFill/>
              <a:miter lim="800000"/>
              <a:headEnd/>
              <a:tailEnd/>
            </a:ln>
          </p:spPr>
          <p:txBody>
            <a:bodyPr/>
            <a:lstStyle/>
            <a:p>
              <a:endParaRPr lang="zh-CN" altLang="en-US"/>
            </a:p>
          </p:txBody>
        </p:sp>
        <p:sp>
          <p:nvSpPr>
            <p:cNvPr id="10301" name="Rectangle 812"/>
            <p:cNvSpPr>
              <a:spLocks noChangeArrowheads="1"/>
            </p:cNvSpPr>
            <p:nvPr/>
          </p:nvSpPr>
          <p:spPr bwMode="auto">
            <a:xfrm>
              <a:off x="3611" y="2810"/>
              <a:ext cx="15" cy="21"/>
            </a:xfrm>
            <a:prstGeom prst="rect">
              <a:avLst/>
            </a:prstGeom>
            <a:solidFill>
              <a:schemeClr val="tx1"/>
            </a:solidFill>
            <a:ln w="9525">
              <a:noFill/>
              <a:miter lim="800000"/>
              <a:headEnd/>
              <a:tailEnd/>
            </a:ln>
          </p:spPr>
          <p:txBody>
            <a:bodyPr/>
            <a:lstStyle/>
            <a:p>
              <a:endParaRPr lang="zh-CN" altLang="en-US"/>
            </a:p>
          </p:txBody>
        </p:sp>
        <p:sp>
          <p:nvSpPr>
            <p:cNvPr id="10302" name="Rectangle 813"/>
            <p:cNvSpPr>
              <a:spLocks noChangeArrowheads="1"/>
            </p:cNvSpPr>
            <p:nvPr/>
          </p:nvSpPr>
          <p:spPr bwMode="auto">
            <a:xfrm>
              <a:off x="3626" y="2810"/>
              <a:ext cx="5" cy="21"/>
            </a:xfrm>
            <a:prstGeom prst="rect">
              <a:avLst/>
            </a:prstGeom>
            <a:solidFill>
              <a:schemeClr val="tx1"/>
            </a:solidFill>
            <a:ln w="9525">
              <a:noFill/>
              <a:miter lim="800000"/>
              <a:headEnd/>
              <a:tailEnd/>
            </a:ln>
          </p:spPr>
          <p:txBody>
            <a:bodyPr/>
            <a:lstStyle/>
            <a:p>
              <a:endParaRPr lang="zh-CN" altLang="en-US"/>
            </a:p>
          </p:txBody>
        </p:sp>
        <p:sp>
          <p:nvSpPr>
            <p:cNvPr id="10303" name="Rectangle 814"/>
            <p:cNvSpPr>
              <a:spLocks noChangeArrowheads="1"/>
            </p:cNvSpPr>
            <p:nvPr/>
          </p:nvSpPr>
          <p:spPr bwMode="auto">
            <a:xfrm>
              <a:off x="3631" y="2810"/>
              <a:ext cx="7" cy="21"/>
            </a:xfrm>
            <a:prstGeom prst="rect">
              <a:avLst/>
            </a:prstGeom>
            <a:solidFill>
              <a:schemeClr val="tx1"/>
            </a:solidFill>
            <a:ln w="9525">
              <a:noFill/>
              <a:miter lim="800000"/>
              <a:headEnd/>
              <a:tailEnd/>
            </a:ln>
          </p:spPr>
          <p:txBody>
            <a:bodyPr/>
            <a:lstStyle/>
            <a:p>
              <a:endParaRPr lang="zh-CN" altLang="en-US"/>
            </a:p>
          </p:txBody>
        </p:sp>
        <p:sp>
          <p:nvSpPr>
            <p:cNvPr id="10304" name="Rectangle 815"/>
            <p:cNvSpPr>
              <a:spLocks noChangeArrowheads="1"/>
            </p:cNvSpPr>
            <p:nvPr/>
          </p:nvSpPr>
          <p:spPr bwMode="auto">
            <a:xfrm>
              <a:off x="3638" y="2810"/>
              <a:ext cx="15" cy="21"/>
            </a:xfrm>
            <a:prstGeom prst="rect">
              <a:avLst/>
            </a:prstGeom>
            <a:solidFill>
              <a:schemeClr val="tx1"/>
            </a:solidFill>
            <a:ln w="9525">
              <a:noFill/>
              <a:miter lim="800000"/>
              <a:headEnd/>
              <a:tailEnd/>
            </a:ln>
          </p:spPr>
          <p:txBody>
            <a:bodyPr/>
            <a:lstStyle/>
            <a:p>
              <a:endParaRPr lang="zh-CN" altLang="en-US"/>
            </a:p>
          </p:txBody>
        </p:sp>
        <p:sp>
          <p:nvSpPr>
            <p:cNvPr id="10305" name="Rectangle 816"/>
            <p:cNvSpPr>
              <a:spLocks noChangeArrowheads="1"/>
            </p:cNvSpPr>
            <p:nvPr/>
          </p:nvSpPr>
          <p:spPr bwMode="auto">
            <a:xfrm>
              <a:off x="3653" y="2810"/>
              <a:ext cx="22" cy="21"/>
            </a:xfrm>
            <a:prstGeom prst="rect">
              <a:avLst/>
            </a:prstGeom>
            <a:solidFill>
              <a:schemeClr val="tx1"/>
            </a:solidFill>
            <a:ln w="9525">
              <a:noFill/>
              <a:miter lim="800000"/>
              <a:headEnd/>
              <a:tailEnd/>
            </a:ln>
          </p:spPr>
          <p:txBody>
            <a:bodyPr/>
            <a:lstStyle/>
            <a:p>
              <a:endParaRPr lang="zh-CN" altLang="en-US"/>
            </a:p>
          </p:txBody>
        </p:sp>
        <p:sp>
          <p:nvSpPr>
            <p:cNvPr id="10306" name="Rectangle 817"/>
            <p:cNvSpPr>
              <a:spLocks noChangeArrowheads="1"/>
            </p:cNvSpPr>
            <p:nvPr/>
          </p:nvSpPr>
          <p:spPr bwMode="auto">
            <a:xfrm>
              <a:off x="3675" y="2810"/>
              <a:ext cx="7" cy="21"/>
            </a:xfrm>
            <a:prstGeom prst="rect">
              <a:avLst/>
            </a:prstGeom>
            <a:solidFill>
              <a:schemeClr val="tx1"/>
            </a:solidFill>
            <a:ln w="9525">
              <a:noFill/>
              <a:miter lim="800000"/>
              <a:headEnd/>
              <a:tailEnd/>
            </a:ln>
          </p:spPr>
          <p:txBody>
            <a:bodyPr/>
            <a:lstStyle/>
            <a:p>
              <a:endParaRPr lang="zh-CN" altLang="en-US"/>
            </a:p>
          </p:txBody>
        </p:sp>
        <p:sp>
          <p:nvSpPr>
            <p:cNvPr id="10307" name="Rectangle 818"/>
            <p:cNvSpPr>
              <a:spLocks noChangeArrowheads="1"/>
            </p:cNvSpPr>
            <p:nvPr/>
          </p:nvSpPr>
          <p:spPr bwMode="auto">
            <a:xfrm>
              <a:off x="3682" y="2810"/>
              <a:ext cx="7" cy="21"/>
            </a:xfrm>
            <a:prstGeom prst="rect">
              <a:avLst/>
            </a:prstGeom>
            <a:solidFill>
              <a:schemeClr val="tx1"/>
            </a:solidFill>
            <a:ln w="9525">
              <a:noFill/>
              <a:miter lim="800000"/>
              <a:headEnd/>
              <a:tailEnd/>
            </a:ln>
          </p:spPr>
          <p:txBody>
            <a:bodyPr/>
            <a:lstStyle/>
            <a:p>
              <a:endParaRPr lang="zh-CN" altLang="en-US"/>
            </a:p>
          </p:txBody>
        </p:sp>
        <p:sp>
          <p:nvSpPr>
            <p:cNvPr id="10308" name="Rectangle 819"/>
            <p:cNvSpPr>
              <a:spLocks noChangeArrowheads="1"/>
            </p:cNvSpPr>
            <p:nvPr/>
          </p:nvSpPr>
          <p:spPr bwMode="auto">
            <a:xfrm>
              <a:off x="3689" y="2810"/>
              <a:ext cx="13" cy="21"/>
            </a:xfrm>
            <a:prstGeom prst="rect">
              <a:avLst/>
            </a:prstGeom>
            <a:solidFill>
              <a:schemeClr val="tx1"/>
            </a:solidFill>
            <a:ln w="9525">
              <a:noFill/>
              <a:miter lim="800000"/>
              <a:headEnd/>
              <a:tailEnd/>
            </a:ln>
          </p:spPr>
          <p:txBody>
            <a:bodyPr/>
            <a:lstStyle/>
            <a:p>
              <a:endParaRPr lang="zh-CN" altLang="en-US"/>
            </a:p>
          </p:txBody>
        </p:sp>
        <p:sp>
          <p:nvSpPr>
            <p:cNvPr id="10309" name="Rectangle 820"/>
            <p:cNvSpPr>
              <a:spLocks noChangeArrowheads="1"/>
            </p:cNvSpPr>
            <p:nvPr/>
          </p:nvSpPr>
          <p:spPr bwMode="auto">
            <a:xfrm>
              <a:off x="3702" y="2810"/>
              <a:ext cx="7" cy="21"/>
            </a:xfrm>
            <a:prstGeom prst="rect">
              <a:avLst/>
            </a:prstGeom>
            <a:solidFill>
              <a:schemeClr val="tx1"/>
            </a:solidFill>
            <a:ln w="9525">
              <a:noFill/>
              <a:miter lim="800000"/>
              <a:headEnd/>
              <a:tailEnd/>
            </a:ln>
          </p:spPr>
          <p:txBody>
            <a:bodyPr/>
            <a:lstStyle/>
            <a:p>
              <a:endParaRPr lang="zh-CN" altLang="en-US"/>
            </a:p>
          </p:txBody>
        </p:sp>
        <p:sp>
          <p:nvSpPr>
            <p:cNvPr id="10310" name="Freeform 821"/>
            <p:cNvSpPr>
              <a:spLocks/>
            </p:cNvSpPr>
            <p:nvPr/>
          </p:nvSpPr>
          <p:spPr bwMode="auto">
            <a:xfrm>
              <a:off x="3702" y="2804"/>
              <a:ext cx="29" cy="27"/>
            </a:xfrm>
            <a:custGeom>
              <a:avLst/>
              <a:gdLst>
                <a:gd name="T0" fmla="*/ 0 w 4"/>
                <a:gd name="T1" fmla="*/ 1 h 4"/>
                <a:gd name="T2" fmla="*/ 2 w 4"/>
                <a:gd name="T3" fmla="*/ 0 h 4"/>
                <a:gd name="T4" fmla="*/ 4 w 4"/>
                <a:gd name="T5" fmla="*/ 2 h 4"/>
                <a:gd name="T6" fmla="*/ 2 w 4"/>
                <a:gd name="T7" fmla="*/ 4 h 4"/>
                <a:gd name="T8" fmla="*/ 0 w 4"/>
                <a:gd name="T9" fmla="*/ 1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lnTo>
                    <a:pt x="2" y="0"/>
                  </a:lnTo>
                  <a:lnTo>
                    <a:pt x="4" y="2"/>
                  </a:lnTo>
                  <a:lnTo>
                    <a:pt x="2" y="4"/>
                  </a:lnTo>
                  <a:lnTo>
                    <a:pt x="0" y="1"/>
                  </a:lnTo>
                  <a:close/>
                </a:path>
              </a:pathLst>
            </a:custGeom>
            <a:solidFill>
              <a:schemeClr val="tx1"/>
            </a:solidFill>
            <a:ln w="9525">
              <a:noFill/>
              <a:round/>
              <a:headEnd/>
              <a:tailEnd/>
            </a:ln>
          </p:spPr>
          <p:txBody>
            <a:bodyPr/>
            <a:lstStyle/>
            <a:p>
              <a:endParaRPr lang="zh-CN" altLang="en-US"/>
            </a:p>
          </p:txBody>
        </p:sp>
        <p:sp>
          <p:nvSpPr>
            <p:cNvPr id="10311" name="Freeform 822"/>
            <p:cNvSpPr>
              <a:spLocks/>
            </p:cNvSpPr>
            <p:nvPr/>
          </p:nvSpPr>
          <p:spPr bwMode="auto">
            <a:xfrm>
              <a:off x="3709" y="2777"/>
              <a:ext cx="30" cy="33"/>
            </a:xfrm>
            <a:custGeom>
              <a:avLst/>
              <a:gdLst>
                <a:gd name="T0" fmla="*/ 0 w 4"/>
                <a:gd name="T1" fmla="*/ 5 h 5"/>
                <a:gd name="T2" fmla="*/ 2 w 4"/>
                <a:gd name="T3" fmla="*/ 0 h 5"/>
                <a:gd name="T4" fmla="*/ 4 w 4"/>
                <a:gd name="T5" fmla="*/ 1 h 5"/>
                <a:gd name="T6" fmla="*/ 3 w 4"/>
                <a:gd name="T7" fmla="*/ 5 h 5"/>
                <a:gd name="T8" fmla="*/ 0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5"/>
                  </a:moveTo>
                  <a:lnTo>
                    <a:pt x="2" y="0"/>
                  </a:lnTo>
                  <a:lnTo>
                    <a:pt x="4" y="1"/>
                  </a:lnTo>
                  <a:lnTo>
                    <a:pt x="3" y="5"/>
                  </a:lnTo>
                  <a:lnTo>
                    <a:pt x="0" y="5"/>
                  </a:lnTo>
                  <a:close/>
                </a:path>
              </a:pathLst>
            </a:custGeom>
            <a:solidFill>
              <a:schemeClr val="tx1"/>
            </a:solidFill>
            <a:ln w="9525">
              <a:noFill/>
              <a:round/>
              <a:headEnd/>
              <a:tailEnd/>
            </a:ln>
          </p:spPr>
          <p:txBody>
            <a:bodyPr/>
            <a:lstStyle/>
            <a:p>
              <a:endParaRPr lang="zh-CN" altLang="en-US"/>
            </a:p>
          </p:txBody>
        </p:sp>
        <p:sp>
          <p:nvSpPr>
            <p:cNvPr id="10312" name="Freeform 823"/>
            <p:cNvSpPr>
              <a:spLocks/>
            </p:cNvSpPr>
            <p:nvPr/>
          </p:nvSpPr>
          <p:spPr bwMode="auto">
            <a:xfrm>
              <a:off x="3724" y="2718"/>
              <a:ext cx="27" cy="67"/>
            </a:xfrm>
            <a:custGeom>
              <a:avLst/>
              <a:gdLst>
                <a:gd name="T0" fmla="*/ 0 w 4"/>
                <a:gd name="T1" fmla="*/ 9 h 10"/>
                <a:gd name="T2" fmla="*/ 1 w 4"/>
                <a:gd name="T3" fmla="*/ 0 h 10"/>
                <a:gd name="T4" fmla="*/ 4 w 4"/>
                <a:gd name="T5" fmla="*/ 1 h 10"/>
                <a:gd name="T6" fmla="*/ 2 w 4"/>
                <a:gd name="T7" fmla="*/ 10 h 10"/>
                <a:gd name="T8" fmla="*/ 0 w 4"/>
                <a:gd name="T9" fmla="*/ 9 h 10"/>
                <a:gd name="T10" fmla="*/ 0 60000 65536"/>
                <a:gd name="T11" fmla="*/ 0 60000 65536"/>
                <a:gd name="T12" fmla="*/ 0 60000 65536"/>
                <a:gd name="T13" fmla="*/ 0 60000 65536"/>
                <a:gd name="T14" fmla="*/ 0 60000 65536"/>
                <a:gd name="T15" fmla="*/ 0 w 4"/>
                <a:gd name="T16" fmla="*/ 0 h 10"/>
                <a:gd name="T17" fmla="*/ 4 w 4"/>
                <a:gd name="T18" fmla="*/ 10 h 10"/>
              </a:gdLst>
              <a:ahLst/>
              <a:cxnLst>
                <a:cxn ang="T10">
                  <a:pos x="T0" y="T1"/>
                </a:cxn>
                <a:cxn ang="T11">
                  <a:pos x="T2" y="T3"/>
                </a:cxn>
                <a:cxn ang="T12">
                  <a:pos x="T4" y="T5"/>
                </a:cxn>
                <a:cxn ang="T13">
                  <a:pos x="T6" y="T7"/>
                </a:cxn>
                <a:cxn ang="T14">
                  <a:pos x="T8" y="T9"/>
                </a:cxn>
              </a:cxnLst>
              <a:rect l="T15" t="T16" r="T17" b="T18"/>
              <a:pathLst>
                <a:path w="4" h="10">
                  <a:moveTo>
                    <a:pt x="0" y="9"/>
                  </a:moveTo>
                  <a:lnTo>
                    <a:pt x="1" y="0"/>
                  </a:lnTo>
                  <a:lnTo>
                    <a:pt x="4" y="1"/>
                  </a:lnTo>
                  <a:lnTo>
                    <a:pt x="2" y="10"/>
                  </a:lnTo>
                  <a:lnTo>
                    <a:pt x="0" y="9"/>
                  </a:lnTo>
                  <a:close/>
                </a:path>
              </a:pathLst>
            </a:custGeom>
            <a:solidFill>
              <a:schemeClr val="tx1"/>
            </a:solidFill>
            <a:ln w="9525">
              <a:noFill/>
              <a:round/>
              <a:headEnd/>
              <a:tailEnd/>
            </a:ln>
          </p:spPr>
          <p:txBody>
            <a:bodyPr/>
            <a:lstStyle/>
            <a:p>
              <a:endParaRPr lang="zh-CN" altLang="en-US"/>
            </a:p>
          </p:txBody>
        </p:sp>
        <p:sp>
          <p:nvSpPr>
            <p:cNvPr id="10313" name="Freeform 824"/>
            <p:cNvSpPr>
              <a:spLocks/>
            </p:cNvSpPr>
            <p:nvPr/>
          </p:nvSpPr>
          <p:spPr bwMode="auto">
            <a:xfrm>
              <a:off x="3731" y="2653"/>
              <a:ext cx="28" cy="72"/>
            </a:xfrm>
            <a:custGeom>
              <a:avLst/>
              <a:gdLst>
                <a:gd name="T0" fmla="*/ 0 w 4"/>
                <a:gd name="T1" fmla="*/ 10 h 11"/>
                <a:gd name="T2" fmla="*/ 1 w 4"/>
                <a:gd name="T3" fmla="*/ 0 h 11"/>
                <a:gd name="T4" fmla="*/ 4 w 4"/>
                <a:gd name="T5" fmla="*/ 0 h 11"/>
                <a:gd name="T6" fmla="*/ 3 w 4"/>
                <a:gd name="T7" fmla="*/ 11 h 11"/>
                <a:gd name="T8" fmla="*/ 0 w 4"/>
                <a:gd name="T9" fmla="*/ 10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0" y="10"/>
                  </a:moveTo>
                  <a:lnTo>
                    <a:pt x="1" y="0"/>
                  </a:lnTo>
                  <a:lnTo>
                    <a:pt x="4" y="0"/>
                  </a:lnTo>
                  <a:lnTo>
                    <a:pt x="3" y="11"/>
                  </a:lnTo>
                  <a:lnTo>
                    <a:pt x="0" y="10"/>
                  </a:lnTo>
                  <a:close/>
                </a:path>
              </a:pathLst>
            </a:custGeom>
            <a:solidFill>
              <a:schemeClr val="tx1"/>
            </a:solidFill>
            <a:ln w="9525">
              <a:noFill/>
              <a:round/>
              <a:headEnd/>
              <a:tailEnd/>
            </a:ln>
          </p:spPr>
          <p:txBody>
            <a:bodyPr/>
            <a:lstStyle/>
            <a:p>
              <a:endParaRPr lang="zh-CN" altLang="en-US"/>
            </a:p>
          </p:txBody>
        </p:sp>
        <p:sp>
          <p:nvSpPr>
            <p:cNvPr id="10314" name="Freeform 825"/>
            <p:cNvSpPr>
              <a:spLocks/>
            </p:cNvSpPr>
            <p:nvPr/>
          </p:nvSpPr>
          <p:spPr bwMode="auto">
            <a:xfrm>
              <a:off x="3739" y="2555"/>
              <a:ext cx="41" cy="98"/>
            </a:xfrm>
            <a:custGeom>
              <a:avLst/>
              <a:gdLst>
                <a:gd name="T0" fmla="*/ 0 w 6"/>
                <a:gd name="T1" fmla="*/ 15 h 15"/>
                <a:gd name="T2" fmla="*/ 3 w 6"/>
                <a:gd name="T3" fmla="*/ 0 h 15"/>
                <a:gd name="T4" fmla="*/ 6 w 6"/>
                <a:gd name="T5" fmla="*/ 0 h 15"/>
                <a:gd name="T6" fmla="*/ 3 w 6"/>
                <a:gd name="T7" fmla="*/ 15 h 15"/>
                <a:gd name="T8" fmla="*/ 0 w 6"/>
                <a:gd name="T9" fmla="*/ 15 h 15"/>
                <a:gd name="T10" fmla="*/ 0 60000 65536"/>
                <a:gd name="T11" fmla="*/ 0 60000 65536"/>
                <a:gd name="T12" fmla="*/ 0 60000 65536"/>
                <a:gd name="T13" fmla="*/ 0 60000 65536"/>
                <a:gd name="T14" fmla="*/ 0 60000 65536"/>
                <a:gd name="T15" fmla="*/ 0 w 6"/>
                <a:gd name="T16" fmla="*/ 0 h 15"/>
                <a:gd name="T17" fmla="*/ 6 w 6"/>
                <a:gd name="T18" fmla="*/ 15 h 15"/>
              </a:gdLst>
              <a:ahLst/>
              <a:cxnLst>
                <a:cxn ang="T10">
                  <a:pos x="T0" y="T1"/>
                </a:cxn>
                <a:cxn ang="T11">
                  <a:pos x="T2" y="T3"/>
                </a:cxn>
                <a:cxn ang="T12">
                  <a:pos x="T4" y="T5"/>
                </a:cxn>
                <a:cxn ang="T13">
                  <a:pos x="T6" y="T7"/>
                </a:cxn>
                <a:cxn ang="T14">
                  <a:pos x="T8" y="T9"/>
                </a:cxn>
              </a:cxnLst>
              <a:rect l="T15" t="T16" r="T17" b="T18"/>
              <a:pathLst>
                <a:path w="6" h="15">
                  <a:moveTo>
                    <a:pt x="0" y="15"/>
                  </a:moveTo>
                  <a:lnTo>
                    <a:pt x="3" y="0"/>
                  </a:lnTo>
                  <a:lnTo>
                    <a:pt x="6" y="0"/>
                  </a:lnTo>
                  <a:lnTo>
                    <a:pt x="3" y="15"/>
                  </a:lnTo>
                  <a:lnTo>
                    <a:pt x="0" y="15"/>
                  </a:lnTo>
                  <a:close/>
                </a:path>
              </a:pathLst>
            </a:custGeom>
            <a:solidFill>
              <a:schemeClr val="tx1"/>
            </a:solidFill>
            <a:ln w="9525">
              <a:noFill/>
              <a:round/>
              <a:headEnd/>
              <a:tailEnd/>
            </a:ln>
          </p:spPr>
          <p:txBody>
            <a:bodyPr/>
            <a:lstStyle/>
            <a:p>
              <a:endParaRPr lang="zh-CN" altLang="en-US"/>
            </a:p>
          </p:txBody>
        </p:sp>
        <p:sp>
          <p:nvSpPr>
            <p:cNvPr id="10315" name="Freeform 826"/>
            <p:cNvSpPr>
              <a:spLocks/>
            </p:cNvSpPr>
            <p:nvPr/>
          </p:nvSpPr>
          <p:spPr bwMode="auto">
            <a:xfrm>
              <a:off x="3759" y="2462"/>
              <a:ext cx="30" cy="93"/>
            </a:xfrm>
            <a:custGeom>
              <a:avLst/>
              <a:gdLst>
                <a:gd name="T0" fmla="*/ 0 w 4"/>
                <a:gd name="T1" fmla="*/ 14 h 14"/>
                <a:gd name="T2" fmla="*/ 2 w 4"/>
                <a:gd name="T3" fmla="*/ 0 h 14"/>
                <a:gd name="T4" fmla="*/ 4 w 4"/>
                <a:gd name="T5" fmla="*/ 1 h 14"/>
                <a:gd name="T6" fmla="*/ 3 w 4"/>
                <a:gd name="T7" fmla="*/ 14 h 14"/>
                <a:gd name="T8" fmla="*/ 0 w 4"/>
                <a:gd name="T9" fmla="*/ 14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0" y="14"/>
                  </a:moveTo>
                  <a:lnTo>
                    <a:pt x="2" y="0"/>
                  </a:lnTo>
                  <a:lnTo>
                    <a:pt x="4" y="1"/>
                  </a:lnTo>
                  <a:lnTo>
                    <a:pt x="3" y="14"/>
                  </a:lnTo>
                  <a:lnTo>
                    <a:pt x="0" y="14"/>
                  </a:lnTo>
                  <a:close/>
                </a:path>
              </a:pathLst>
            </a:custGeom>
            <a:solidFill>
              <a:schemeClr val="tx1"/>
            </a:solidFill>
            <a:ln w="9525">
              <a:noFill/>
              <a:round/>
              <a:headEnd/>
              <a:tailEnd/>
            </a:ln>
          </p:spPr>
          <p:txBody>
            <a:bodyPr/>
            <a:lstStyle/>
            <a:p>
              <a:endParaRPr lang="zh-CN" altLang="en-US"/>
            </a:p>
          </p:txBody>
        </p:sp>
        <p:sp>
          <p:nvSpPr>
            <p:cNvPr id="10316" name="Freeform 827"/>
            <p:cNvSpPr>
              <a:spLocks/>
            </p:cNvSpPr>
            <p:nvPr/>
          </p:nvSpPr>
          <p:spPr bwMode="auto">
            <a:xfrm>
              <a:off x="3774" y="2363"/>
              <a:ext cx="27" cy="99"/>
            </a:xfrm>
            <a:custGeom>
              <a:avLst/>
              <a:gdLst>
                <a:gd name="T0" fmla="*/ 0 w 4"/>
                <a:gd name="T1" fmla="*/ 15 h 15"/>
                <a:gd name="T2" fmla="*/ 1 w 4"/>
                <a:gd name="T3" fmla="*/ 0 h 15"/>
                <a:gd name="T4" fmla="*/ 4 w 4"/>
                <a:gd name="T5" fmla="*/ 0 h 15"/>
                <a:gd name="T6" fmla="*/ 2 w 4"/>
                <a:gd name="T7" fmla="*/ 15 h 15"/>
                <a:gd name="T8" fmla="*/ 0 w 4"/>
                <a:gd name="T9" fmla="*/ 15 h 15"/>
                <a:gd name="T10" fmla="*/ 0 60000 65536"/>
                <a:gd name="T11" fmla="*/ 0 60000 65536"/>
                <a:gd name="T12" fmla="*/ 0 60000 65536"/>
                <a:gd name="T13" fmla="*/ 0 60000 65536"/>
                <a:gd name="T14" fmla="*/ 0 60000 65536"/>
                <a:gd name="T15" fmla="*/ 0 w 4"/>
                <a:gd name="T16" fmla="*/ 0 h 15"/>
                <a:gd name="T17" fmla="*/ 4 w 4"/>
                <a:gd name="T18" fmla="*/ 15 h 15"/>
              </a:gdLst>
              <a:ahLst/>
              <a:cxnLst>
                <a:cxn ang="T10">
                  <a:pos x="T0" y="T1"/>
                </a:cxn>
                <a:cxn ang="T11">
                  <a:pos x="T2" y="T3"/>
                </a:cxn>
                <a:cxn ang="T12">
                  <a:pos x="T4" y="T5"/>
                </a:cxn>
                <a:cxn ang="T13">
                  <a:pos x="T6" y="T7"/>
                </a:cxn>
                <a:cxn ang="T14">
                  <a:pos x="T8" y="T9"/>
                </a:cxn>
              </a:cxnLst>
              <a:rect l="T15" t="T16" r="T17" b="T18"/>
              <a:pathLst>
                <a:path w="4" h="15">
                  <a:moveTo>
                    <a:pt x="0" y="15"/>
                  </a:moveTo>
                  <a:lnTo>
                    <a:pt x="1" y="0"/>
                  </a:lnTo>
                  <a:lnTo>
                    <a:pt x="4" y="0"/>
                  </a:lnTo>
                  <a:lnTo>
                    <a:pt x="2" y="15"/>
                  </a:lnTo>
                  <a:lnTo>
                    <a:pt x="0" y="15"/>
                  </a:lnTo>
                  <a:close/>
                </a:path>
              </a:pathLst>
            </a:custGeom>
            <a:solidFill>
              <a:schemeClr val="tx1"/>
            </a:solidFill>
            <a:ln w="9525">
              <a:noFill/>
              <a:round/>
              <a:headEnd/>
              <a:tailEnd/>
            </a:ln>
          </p:spPr>
          <p:txBody>
            <a:bodyPr/>
            <a:lstStyle/>
            <a:p>
              <a:endParaRPr lang="zh-CN" altLang="en-US"/>
            </a:p>
          </p:txBody>
        </p:sp>
        <p:sp>
          <p:nvSpPr>
            <p:cNvPr id="10317" name="Freeform 828"/>
            <p:cNvSpPr>
              <a:spLocks/>
            </p:cNvSpPr>
            <p:nvPr/>
          </p:nvSpPr>
          <p:spPr bwMode="auto">
            <a:xfrm>
              <a:off x="3780" y="2278"/>
              <a:ext cx="28" cy="85"/>
            </a:xfrm>
            <a:custGeom>
              <a:avLst/>
              <a:gdLst>
                <a:gd name="T0" fmla="*/ 0 w 4"/>
                <a:gd name="T1" fmla="*/ 13 h 13"/>
                <a:gd name="T2" fmla="*/ 1 w 4"/>
                <a:gd name="T3" fmla="*/ 0 h 13"/>
                <a:gd name="T4" fmla="*/ 4 w 4"/>
                <a:gd name="T5" fmla="*/ 0 h 13"/>
                <a:gd name="T6" fmla="*/ 3 w 4"/>
                <a:gd name="T7" fmla="*/ 13 h 13"/>
                <a:gd name="T8" fmla="*/ 0 w 4"/>
                <a:gd name="T9" fmla="*/ 13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0" y="13"/>
                  </a:moveTo>
                  <a:lnTo>
                    <a:pt x="1" y="0"/>
                  </a:lnTo>
                  <a:lnTo>
                    <a:pt x="4" y="0"/>
                  </a:lnTo>
                  <a:lnTo>
                    <a:pt x="3" y="13"/>
                  </a:lnTo>
                  <a:lnTo>
                    <a:pt x="0" y="13"/>
                  </a:lnTo>
                  <a:close/>
                </a:path>
              </a:pathLst>
            </a:custGeom>
            <a:solidFill>
              <a:schemeClr val="tx1"/>
            </a:solidFill>
            <a:ln w="9525">
              <a:noFill/>
              <a:round/>
              <a:headEnd/>
              <a:tailEnd/>
            </a:ln>
          </p:spPr>
          <p:txBody>
            <a:bodyPr/>
            <a:lstStyle/>
            <a:p>
              <a:endParaRPr lang="zh-CN" altLang="en-US"/>
            </a:p>
          </p:txBody>
        </p:sp>
        <p:sp>
          <p:nvSpPr>
            <p:cNvPr id="10318" name="Freeform 829"/>
            <p:cNvSpPr>
              <a:spLocks/>
            </p:cNvSpPr>
            <p:nvPr/>
          </p:nvSpPr>
          <p:spPr bwMode="auto">
            <a:xfrm>
              <a:off x="3789" y="2206"/>
              <a:ext cx="34" cy="72"/>
            </a:xfrm>
            <a:custGeom>
              <a:avLst/>
              <a:gdLst>
                <a:gd name="T0" fmla="*/ 0 w 5"/>
                <a:gd name="T1" fmla="*/ 11 h 11"/>
                <a:gd name="T2" fmla="*/ 2 w 5"/>
                <a:gd name="T3" fmla="*/ 0 h 11"/>
                <a:gd name="T4" fmla="*/ 5 w 5"/>
                <a:gd name="T5" fmla="*/ 0 h 11"/>
                <a:gd name="T6" fmla="*/ 3 w 5"/>
                <a:gd name="T7" fmla="*/ 11 h 11"/>
                <a:gd name="T8" fmla="*/ 0 w 5"/>
                <a:gd name="T9" fmla="*/ 11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11"/>
                  </a:moveTo>
                  <a:lnTo>
                    <a:pt x="2" y="0"/>
                  </a:lnTo>
                  <a:lnTo>
                    <a:pt x="5" y="0"/>
                  </a:lnTo>
                  <a:lnTo>
                    <a:pt x="3" y="11"/>
                  </a:lnTo>
                  <a:lnTo>
                    <a:pt x="0" y="11"/>
                  </a:lnTo>
                  <a:close/>
                </a:path>
              </a:pathLst>
            </a:custGeom>
            <a:solidFill>
              <a:schemeClr val="tx1"/>
            </a:solidFill>
            <a:ln w="9525">
              <a:noFill/>
              <a:round/>
              <a:headEnd/>
              <a:tailEnd/>
            </a:ln>
          </p:spPr>
          <p:txBody>
            <a:bodyPr/>
            <a:lstStyle/>
            <a:p>
              <a:endParaRPr lang="zh-CN" altLang="en-US"/>
            </a:p>
          </p:txBody>
        </p:sp>
        <p:sp>
          <p:nvSpPr>
            <p:cNvPr id="10319" name="Freeform 830"/>
            <p:cNvSpPr>
              <a:spLocks/>
            </p:cNvSpPr>
            <p:nvPr/>
          </p:nvSpPr>
          <p:spPr bwMode="auto">
            <a:xfrm>
              <a:off x="3801" y="2147"/>
              <a:ext cx="29" cy="59"/>
            </a:xfrm>
            <a:custGeom>
              <a:avLst/>
              <a:gdLst>
                <a:gd name="T0" fmla="*/ 0 w 4"/>
                <a:gd name="T1" fmla="*/ 9 h 9"/>
                <a:gd name="T2" fmla="*/ 1 w 4"/>
                <a:gd name="T3" fmla="*/ 0 h 9"/>
                <a:gd name="T4" fmla="*/ 4 w 4"/>
                <a:gd name="T5" fmla="*/ 0 h 9"/>
                <a:gd name="T6" fmla="*/ 3 w 4"/>
                <a:gd name="T7" fmla="*/ 9 h 9"/>
                <a:gd name="T8" fmla="*/ 0 w 4"/>
                <a:gd name="T9" fmla="*/ 9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0" y="9"/>
                  </a:moveTo>
                  <a:lnTo>
                    <a:pt x="1" y="0"/>
                  </a:lnTo>
                  <a:lnTo>
                    <a:pt x="4" y="0"/>
                  </a:lnTo>
                  <a:lnTo>
                    <a:pt x="3" y="9"/>
                  </a:lnTo>
                  <a:lnTo>
                    <a:pt x="0" y="9"/>
                  </a:lnTo>
                  <a:close/>
                </a:path>
              </a:pathLst>
            </a:custGeom>
            <a:solidFill>
              <a:schemeClr val="tx1"/>
            </a:solidFill>
            <a:ln w="9525">
              <a:noFill/>
              <a:round/>
              <a:headEnd/>
              <a:tailEnd/>
            </a:ln>
          </p:spPr>
          <p:txBody>
            <a:bodyPr/>
            <a:lstStyle/>
            <a:p>
              <a:endParaRPr lang="zh-CN" altLang="en-US"/>
            </a:p>
          </p:txBody>
        </p:sp>
        <p:sp>
          <p:nvSpPr>
            <p:cNvPr id="10320" name="Freeform 831"/>
            <p:cNvSpPr>
              <a:spLocks/>
            </p:cNvSpPr>
            <p:nvPr/>
          </p:nvSpPr>
          <p:spPr bwMode="auto">
            <a:xfrm>
              <a:off x="3808" y="2108"/>
              <a:ext cx="29" cy="46"/>
            </a:xfrm>
            <a:custGeom>
              <a:avLst/>
              <a:gdLst>
                <a:gd name="T0" fmla="*/ 0 w 4"/>
                <a:gd name="T1" fmla="*/ 6 h 7"/>
                <a:gd name="T2" fmla="*/ 2 w 4"/>
                <a:gd name="T3" fmla="*/ 0 h 7"/>
                <a:gd name="T4" fmla="*/ 4 w 4"/>
                <a:gd name="T5" fmla="*/ 1 h 7"/>
                <a:gd name="T6" fmla="*/ 3 w 4"/>
                <a:gd name="T7" fmla="*/ 7 h 7"/>
                <a:gd name="T8" fmla="*/ 0 w 4"/>
                <a:gd name="T9" fmla="*/ 6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6"/>
                  </a:moveTo>
                  <a:lnTo>
                    <a:pt x="2" y="0"/>
                  </a:lnTo>
                  <a:lnTo>
                    <a:pt x="4" y="1"/>
                  </a:lnTo>
                  <a:lnTo>
                    <a:pt x="3" y="7"/>
                  </a:lnTo>
                  <a:lnTo>
                    <a:pt x="0" y="6"/>
                  </a:lnTo>
                  <a:close/>
                </a:path>
              </a:pathLst>
            </a:custGeom>
            <a:solidFill>
              <a:schemeClr val="tx1"/>
            </a:solidFill>
            <a:ln w="9525">
              <a:noFill/>
              <a:round/>
              <a:headEnd/>
              <a:tailEnd/>
            </a:ln>
          </p:spPr>
          <p:txBody>
            <a:bodyPr/>
            <a:lstStyle/>
            <a:p>
              <a:endParaRPr lang="zh-CN" altLang="en-US"/>
            </a:p>
          </p:txBody>
        </p:sp>
        <p:sp>
          <p:nvSpPr>
            <p:cNvPr id="10321" name="Freeform 832"/>
            <p:cNvSpPr>
              <a:spLocks/>
            </p:cNvSpPr>
            <p:nvPr/>
          </p:nvSpPr>
          <p:spPr bwMode="auto">
            <a:xfrm>
              <a:off x="3823" y="2075"/>
              <a:ext cx="27" cy="38"/>
            </a:xfrm>
            <a:custGeom>
              <a:avLst/>
              <a:gdLst>
                <a:gd name="T0" fmla="*/ 0 w 4"/>
                <a:gd name="T1" fmla="*/ 5 h 6"/>
                <a:gd name="T2" fmla="*/ 1 w 4"/>
                <a:gd name="T3" fmla="*/ 0 h 6"/>
                <a:gd name="T4" fmla="*/ 4 w 4"/>
                <a:gd name="T5" fmla="*/ 1 h 6"/>
                <a:gd name="T6" fmla="*/ 2 w 4"/>
                <a:gd name="T7" fmla="*/ 6 h 6"/>
                <a:gd name="T8" fmla="*/ 0 w 4"/>
                <a:gd name="T9" fmla="*/ 5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5"/>
                  </a:moveTo>
                  <a:lnTo>
                    <a:pt x="1" y="0"/>
                  </a:lnTo>
                  <a:lnTo>
                    <a:pt x="4" y="1"/>
                  </a:lnTo>
                  <a:lnTo>
                    <a:pt x="2" y="6"/>
                  </a:lnTo>
                  <a:lnTo>
                    <a:pt x="0" y="5"/>
                  </a:lnTo>
                  <a:close/>
                </a:path>
              </a:pathLst>
            </a:custGeom>
            <a:solidFill>
              <a:schemeClr val="tx1"/>
            </a:solidFill>
            <a:ln w="9525">
              <a:noFill/>
              <a:round/>
              <a:headEnd/>
              <a:tailEnd/>
            </a:ln>
          </p:spPr>
          <p:txBody>
            <a:bodyPr/>
            <a:lstStyle/>
            <a:p>
              <a:endParaRPr lang="zh-CN" altLang="en-US"/>
            </a:p>
          </p:txBody>
        </p:sp>
        <p:sp>
          <p:nvSpPr>
            <p:cNvPr id="10322" name="Freeform 833"/>
            <p:cNvSpPr>
              <a:spLocks/>
            </p:cNvSpPr>
            <p:nvPr/>
          </p:nvSpPr>
          <p:spPr bwMode="auto">
            <a:xfrm>
              <a:off x="3830" y="2055"/>
              <a:ext cx="28" cy="27"/>
            </a:xfrm>
            <a:custGeom>
              <a:avLst/>
              <a:gdLst>
                <a:gd name="T0" fmla="*/ 0 w 4"/>
                <a:gd name="T1" fmla="*/ 3 h 4"/>
                <a:gd name="T2" fmla="*/ 2 w 4"/>
                <a:gd name="T3" fmla="*/ 0 h 4"/>
                <a:gd name="T4" fmla="*/ 4 w 4"/>
                <a:gd name="T5" fmla="*/ 1 h 4"/>
                <a:gd name="T6" fmla="*/ 3 w 4"/>
                <a:gd name="T7" fmla="*/ 4 h 4"/>
                <a:gd name="T8" fmla="*/ 0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3"/>
                  </a:moveTo>
                  <a:lnTo>
                    <a:pt x="2" y="0"/>
                  </a:lnTo>
                  <a:lnTo>
                    <a:pt x="4" y="1"/>
                  </a:lnTo>
                  <a:lnTo>
                    <a:pt x="3" y="4"/>
                  </a:lnTo>
                  <a:lnTo>
                    <a:pt x="0" y="3"/>
                  </a:lnTo>
                  <a:close/>
                </a:path>
              </a:pathLst>
            </a:custGeom>
            <a:solidFill>
              <a:schemeClr val="tx1"/>
            </a:solidFill>
            <a:ln w="9525">
              <a:noFill/>
              <a:round/>
              <a:headEnd/>
              <a:tailEnd/>
            </a:ln>
          </p:spPr>
          <p:txBody>
            <a:bodyPr/>
            <a:lstStyle/>
            <a:p>
              <a:endParaRPr lang="zh-CN" altLang="en-US"/>
            </a:p>
          </p:txBody>
        </p:sp>
        <p:sp>
          <p:nvSpPr>
            <p:cNvPr id="10323" name="Freeform 834"/>
            <p:cNvSpPr>
              <a:spLocks/>
            </p:cNvSpPr>
            <p:nvPr/>
          </p:nvSpPr>
          <p:spPr bwMode="auto">
            <a:xfrm>
              <a:off x="3845" y="2042"/>
              <a:ext cx="28" cy="27"/>
            </a:xfrm>
            <a:custGeom>
              <a:avLst/>
              <a:gdLst>
                <a:gd name="T0" fmla="*/ 0 w 4"/>
                <a:gd name="T1" fmla="*/ 1 h 4"/>
                <a:gd name="T2" fmla="*/ 3 w 4"/>
                <a:gd name="T3" fmla="*/ 0 h 4"/>
                <a:gd name="T4" fmla="*/ 4 w 4"/>
                <a:gd name="T5" fmla="*/ 3 h 4"/>
                <a:gd name="T6" fmla="*/ 2 w 4"/>
                <a:gd name="T7" fmla="*/ 4 h 4"/>
                <a:gd name="T8" fmla="*/ 0 w 4"/>
                <a:gd name="T9" fmla="*/ 1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lnTo>
                    <a:pt x="3" y="0"/>
                  </a:lnTo>
                  <a:lnTo>
                    <a:pt x="4" y="3"/>
                  </a:lnTo>
                  <a:lnTo>
                    <a:pt x="2" y="4"/>
                  </a:lnTo>
                  <a:lnTo>
                    <a:pt x="0" y="1"/>
                  </a:lnTo>
                  <a:close/>
                </a:path>
              </a:pathLst>
            </a:custGeom>
            <a:solidFill>
              <a:schemeClr val="tx1"/>
            </a:solidFill>
            <a:ln w="9525">
              <a:noFill/>
              <a:round/>
              <a:headEnd/>
              <a:tailEnd/>
            </a:ln>
          </p:spPr>
          <p:txBody>
            <a:bodyPr/>
            <a:lstStyle/>
            <a:p>
              <a:endParaRPr lang="zh-CN" altLang="en-US"/>
            </a:p>
          </p:txBody>
        </p:sp>
        <p:sp>
          <p:nvSpPr>
            <p:cNvPr id="10324" name="Freeform 835"/>
            <p:cNvSpPr>
              <a:spLocks/>
            </p:cNvSpPr>
            <p:nvPr/>
          </p:nvSpPr>
          <p:spPr bwMode="auto">
            <a:xfrm>
              <a:off x="3864" y="2036"/>
              <a:ext cx="23" cy="19"/>
            </a:xfrm>
            <a:custGeom>
              <a:avLst/>
              <a:gdLst>
                <a:gd name="T0" fmla="*/ 0 w 3"/>
                <a:gd name="T1" fmla="*/ 1 h 3"/>
                <a:gd name="T2" fmla="*/ 1 w 3"/>
                <a:gd name="T3" fmla="*/ 0 h 3"/>
                <a:gd name="T4" fmla="*/ 3 w 3"/>
                <a:gd name="T5" fmla="*/ 2 h 3"/>
                <a:gd name="T6" fmla="*/ 2 w 3"/>
                <a:gd name="T7" fmla="*/ 3 h 3"/>
                <a:gd name="T8" fmla="*/ 0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1" y="0"/>
                  </a:lnTo>
                  <a:lnTo>
                    <a:pt x="3" y="2"/>
                  </a:lnTo>
                  <a:lnTo>
                    <a:pt x="2" y="3"/>
                  </a:lnTo>
                  <a:lnTo>
                    <a:pt x="0" y="1"/>
                  </a:lnTo>
                  <a:close/>
                </a:path>
              </a:pathLst>
            </a:custGeom>
            <a:solidFill>
              <a:schemeClr val="tx1"/>
            </a:solidFill>
            <a:ln w="9525">
              <a:noFill/>
              <a:round/>
              <a:headEnd/>
              <a:tailEnd/>
            </a:ln>
          </p:spPr>
          <p:txBody>
            <a:bodyPr/>
            <a:lstStyle/>
            <a:p>
              <a:endParaRPr lang="zh-CN" altLang="en-US"/>
            </a:p>
          </p:txBody>
        </p:sp>
        <p:sp>
          <p:nvSpPr>
            <p:cNvPr id="10325" name="Rectangle 836"/>
            <p:cNvSpPr>
              <a:spLocks noChangeArrowheads="1"/>
            </p:cNvSpPr>
            <p:nvPr/>
          </p:nvSpPr>
          <p:spPr bwMode="auto">
            <a:xfrm>
              <a:off x="3879" y="2029"/>
              <a:ext cx="15" cy="21"/>
            </a:xfrm>
            <a:prstGeom prst="rect">
              <a:avLst/>
            </a:prstGeom>
            <a:solidFill>
              <a:schemeClr val="tx1"/>
            </a:solidFill>
            <a:ln w="9525">
              <a:noFill/>
              <a:miter lim="800000"/>
              <a:headEnd/>
              <a:tailEnd/>
            </a:ln>
          </p:spPr>
          <p:txBody>
            <a:bodyPr/>
            <a:lstStyle/>
            <a:p>
              <a:endParaRPr lang="zh-CN" altLang="en-US"/>
            </a:p>
          </p:txBody>
        </p:sp>
        <p:sp>
          <p:nvSpPr>
            <p:cNvPr id="10326" name="Freeform 837"/>
            <p:cNvSpPr>
              <a:spLocks/>
            </p:cNvSpPr>
            <p:nvPr/>
          </p:nvSpPr>
          <p:spPr bwMode="auto">
            <a:xfrm>
              <a:off x="3887" y="2036"/>
              <a:ext cx="20" cy="19"/>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27" name="Rectangle 838"/>
            <p:cNvSpPr>
              <a:spLocks noChangeArrowheads="1"/>
            </p:cNvSpPr>
            <p:nvPr/>
          </p:nvSpPr>
          <p:spPr bwMode="auto">
            <a:xfrm>
              <a:off x="3899" y="2042"/>
              <a:ext cx="8" cy="21"/>
            </a:xfrm>
            <a:prstGeom prst="rect">
              <a:avLst/>
            </a:prstGeom>
            <a:solidFill>
              <a:schemeClr val="tx1"/>
            </a:solidFill>
            <a:ln w="9525">
              <a:noFill/>
              <a:miter lim="800000"/>
              <a:headEnd/>
              <a:tailEnd/>
            </a:ln>
          </p:spPr>
          <p:txBody>
            <a:bodyPr/>
            <a:lstStyle/>
            <a:p>
              <a:endParaRPr lang="zh-CN" altLang="en-US"/>
            </a:p>
          </p:txBody>
        </p:sp>
        <p:sp>
          <p:nvSpPr>
            <p:cNvPr id="10328" name="Freeform 839"/>
            <p:cNvSpPr>
              <a:spLocks/>
            </p:cNvSpPr>
            <p:nvPr/>
          </p:nvSpPr>
          <p:spPr bwMode="auto">
            <a:xfrm>
              <a:off x="3899" y="2042"/>
              <a:ext cx="29" cy="27"/>
            </a:xfrm>
            <a:custGeom>
              <a:avLst/>
              <a:gdLst>
                <a:gd name="T0" fmla="*/ 2 w 4"/>
                <a:gd name="T1" fmla="*/ 0 h 4"/>
                <a:gd name="T2" fmla="*/ 4 w 4"/>
                <a:gd name="T3" fmla="*/ 2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29" name="Freeform 840"/>
            <p:cNvSpPr>
              <a:spLocks/>
            </p:cNvSpPr>
            <p:nvPr/>
          </p:nvSpPr>
          <p:spPr bwMode="auto">
            <a:xfrm>
              <a:off x="3913" y="2055"/>
              <a:ext cx="23" cy="20"/>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30" name="Freeform 841"/>
            <p:cNvSpPr>
              <a:spLocks/>
            </p:cNvSpPr>
            <p:nvPr/>
          </p:nvSpPr>
          <p:spPr bwMode="auto">
            <a:xfrm>
              <a:off x="3922" y="2069"/>
              <a:ext cx="28" cy="27"/>
            </a:xfrm>
            <a:custGeom>
              <a:avLst/>
              <a:gdLst>
                <a:gd name="T0" fmla="*/ 2 w 4"/>
                <a:gd name="T1" fmla="*/ 0 h 4"/>
                <a:gd name="T2" fmla="*/ 4 w 4"/>
                <a:gd name="T3" fmla="*/ 3 h 4"/>
                <a:gd name="T4" fmla="*/ 1 w 4"/>
                <a:gd name="T5" fmla="*/ 4 h 4"/>
                <a:gd name="T6" fmla="*/ 0 w 4"/>
                <a:gd name="T7" fmla="*/ 1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331" name="Freeform 842"/>
            <p:cNvSpPr>
              <a:spLocks/>
            </p:cNvSpPr>
            <p:nvPr/>
          </p:nvSpPr>
          <p:spPr bwMode="auto">
            <a:xfrm>
              <a:off x="3936" y="2082"/>
              <a:ext cx="20" cy="26"/>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32" name="Freeform 843"/>
            <p:cNvSpPr>
              <a:spLocks/>
            </p:cNvSpPr>
            <p:nvPr/>
          </p:nvSpPr>
          <p:spPr bwMode="auto">
            <a:xfrm>
              <a:off x="3943" y="2096"/>
              <a:ext cx="35" cy="31"/>
            </a:xfrm>
            <a:custGeom>
              <a:avLst/>
              <a:gdLst>
                <a:gd name="T0" fmla="*/ 2 w 5"/>
                <a:gd name="T1" fmla="*/ 0 h 5"/>
                <a:gd name="T2" fmla="*/ 5 w 5"/>
                <a:gd name="T3" fmla="*/ 3 h 5"/>
                <a:gd name="T4" fmla="*/ 3 w 5"/>
                <a:gd name="T5" fmla="*/ 5 h 5"/>
                <a:gd name="T6" fmla="*/ 0 w 5"/>
                <a:gd name="T7" fmla="*/ 2 h 5"/>
                <a:gd name="T8" fmla="*/ 2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2" y="0"/>
                  </a:moveTo>
                  <a:lnTo>
                    <a:pt x="5" y="3"/>
                  </a:lnTo>
                  <a:lnTo>
                    <a:pt x="3" y="5"/>
                  </a:lnTo>
                  <a:lnTo>
                    <a:pt x="0" y="2"/>
                  </a:lnTo>
                  <a:lnTo>
                    <a:pt x="2" y="0"/>
                  </a:lnTo>
                  <a:close/>
                </a:path>
              </a:pathLst>
            </a:custGeom>
            <a:solidFill>
              <a:schemeClr val="tx1"/>
            </a:solidFill>
            <a:ln w="9525">
              <a:noFill/>
              <a:round/>
              <a:headEnd/>
              <a:tailEnd/>
            </a:ln>
          </p:spPr>
          <p:txBody>
            <a:bodyPr/>
            <a:lstStyle/>
            <a:p>
              <a:endParaRPr lang="zh-CN" altLang="en-US"/>
            </a:p>
          </p:txBody>
        </p:sp>
        <p:sp>
          <p:nvSpPr>
            <p:cNvPr id="10333" name="Freeform 844"/>
            <p:cNvSpPr>
              <a:spLocks/>
            </p:cNvSpPr>
            <p:nvPr/>
          </p:nvSpPr>
          <p:spPr bwMode="auto">
            <a:xfrm>
              <a:off x="3963" y="2113"/>
              <a:ext cx="22" cy="20"/>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34" name="Freeform 845"/>
            <p:cNvSpPr>
              <a:spLocks/>
            </p:cNvSpPr>
            <p:nvPr/>
          </p:nvSpPr>
          <p:spPr bwMode="auto">
            <a:xfrm>
              <a:off x="3971" y="2127"/>
              <a:ext cx="28" cy="27"/>
            </a:xfrm>
            <a:custGeom>
              <a:avLst/>
              <a:gdLst>
                <a:gd name="T0" fmla="*/ 3 w 4"/>
                <a:gd name="T1" fmla="*/ 0 h 4"/>
                <a:gd name="T2" fmla="*/ 4 w 4"/>
                <a:gd name="T3" fmla="*/ 3 h 4"/>
                <a:gd name="T4" fmla="*/ 1 w 4"/>
                <a:gd name="T5" fmla="*/ 4 h 4"/>
                <a:gd name="T6" fmla="*/ 0 w 4"/>
                <a:gd name="T7" fmla="*/ 1 h 4"/>
                <a:gd name="T8" fmla="*/ 3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3"/>
                  </a:lnTo>
                  <a:lnTo>
                    <a:pt x="1" y="4"/>
                  </a:lnTo>
                  <a:lnTo>
                    <a:pt x="0" y="1"/>
                  </a:lnTo>
                  <a:lnTo>
                    <a:pt x="3" y="0"/>
                  </a:lnTo>
                  <a:close/>
                </a:path>
              </a:pathLst>
            </a:custGeom>
            <a:solidFill>
              <a:schemeClr val="tx1"/>
            </a:solidFill>
            <a:ln w="9525">
              <a:noFill/>
              <a:round/>
              <a:headEnd/>
              <a:tailEnd/>
            </a:ln>
          </p:spPr>
          <p:txBody>
            <a:bodyPr/>
            <a:lstStyle/>
            <a:p>
              <a:endParaRPr lang="zh-CN" altLang="en-US"/>
            </a:p>
          </p:txBody>
        </p:sp>
        <p:sp>
          <p:nvSpPr>
            <p:cNvPr id="10335" name="Freeform 846"/>
            <p:cNvSpPr>
              <a:spLocks/>
            </p:cNvSpPr>
            <p:nvPr/>
          </p:nvSpPr>
          <p:spPr bwMode="auto">
            <a:xfrm>
              <a:off x="3985" y="2140"/>
              <a:ext cx="22" cy="26"/>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36" name="Freeform 847"/>
            <p:cNvSpPr>
              <a:spLocks/>
            </p:cNvSpPr>
            <p:nvPr/>
          </p:nvSpPr>
          <p:spPr bwMode="auto">
            <a:xfrm>
              <a:off x="3993" y="2154"/>
              <a:ext cx="28" cy="25"/>
            </a:xfrm>
            <a:custGeom>
              <a:avLst/>
              <a:gdLst>
                <a:gd name="T0" fmla="*/ 2 w 4"/>
                <a:gd name="T1" fmla="*/ 0 h 4"/>
                <a:gd name="T2" fmla="*/ 4 w 4"/>
                <a:gd name="T3" fmla="*/ 3 h 4"/>
                <a:gd name="T4" fmla="*/ 1 w 4"/>
                <a:gd name="T5" fmla="*/ 4 h 4"/>
                <a:gd name="T6" fmla="*/ 0 w 4"/>
                <a:gd name="T7" fmla="*/ 1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337" name="Freeform 848"/>
            <p:cNvSpPr>
              <a:spLocks/>
            </p:cNvSpPr>
            <p:nvPr/>
          </p:nvSpPr>
          <p:spPr bwMode="auto">
            <a:xfrm>
              <a:off x="3999" y="2174"/>
              <a:ext cx="28" cy="26"/>
            </a:xfrm>
            <a:custGeom>
              <a:avLst/>
              <a:gdLst>
                <a:gd name="T0" fmla="*/ 3 w 4"/>
                <a:gd name="T1" fmla="*/ 0 h 4"/>
                <a:gd name="T2" fmla="*/ 4 w 4"/>
                <a:gd name="T3" fmla="*/ 3 h 4"/>
                <a:gd name="T4" fmla="*/ 2 w 4"/>
                <a:gd name="T5" fmla="*/ 4 h 4"/>
                <a:gd name="T6" fmla="*/ 0 w 4"/>
                <a:gd name="T7" fmla="*/ 1 h 4"/>
                <a:gd name="T8" fmla="*/ 3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3"/>
                  </a:lnTo>
                  <a:lnTo>
                    <a:pt x="2" y="4"/>
                  </a:lnTo>
                  <a:lnTo>
                    <a:pt x="0" y="1"/>
                  </a:lnTo>
                  <a:lnTo>
                    <a:pt x="3" y="0"/>
                  </a:lnTo>
                  <a:close/>
                </a:path>
              </a:pathLst>
            </a:custGeom>
            <a:solidFill>
              <a:schemeClr val="tx1"/>
            </a:solidFill>
            <a:ln w="9525">
              <a:noFill/>
              <a:round/>
              <a:headEnd/>
              <a:tailEnd/>
            </a:ln>
          </p:spPr>
          <p:txBody>
            <a:bodyPr/>
            <a:lstStyle/>
            <a:p>
              <a:endParaRPr lang="zh-CN" altLang="en-US"/>
            </a:p>
          </p:txBody>
        </p:sp>
        <p:sp>
          <p:nvSpPr>
            <p:cNvPr id="10338" name="Freeform 849"/>
            <p:cNvSpPr>
              <a:spLocks/>
            </p:cNvSpPr>
            <p:nvPr/>
          </p:nvSpPr>
          <p:spPr bwMode="auto">
            <a:xfrm>
              <a:off x="4012" y="2192"/>
              <a:ext cx="30" cy="27"/>
            </a:xfrm>
            <a:custGeom>
              <a:avLst/>
              <a:gdLst>
                <a:gd name="T0" fmla="*/ 2 w 4"/>
                <a:gd name="T1" fmla="*/ 0 h 4"/>
                <a:gd name="T2" fmla="*/ 4 w 4"/>
                <a:gd name="T3" fmla="*/ 3 h 4"/>
                <a:gd name="T4" fmla="*/ 1 w 4"/>
                <a:gd name="T5" fmla="*/ 4 h 4"/>
                <a:gd name="T6" fmla="*/ 0 w 4"/>
                <a:gd name="T7" fmla="*/ 1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339" name="Freeform 850"/>
            <p:cNvSpPr>
              <a:spLocks/>
            </p:cNvSpPr>
            <p:nvPr/>
          </p:nvSpPr>
          <p:spPr bwMode="auto">
            <a:xfrm>
              <a:off x="4021" y="2211"/>
              <a:ext cx="28" cy="27"/>
            </a:xfrm>
            <a:custGeom>
              <a:avLst/>
              <a:gdLst>
                <a:gd name="T0" fmla="*/ 3 w 4"/>
                <a:gd name="T1" fmla="*/ 0 h 4"/>
                <a:gd name="T2" fmla="*/ 4 w 4"/>
                <a:gd name="T3" fmla="*/ 3 h 4"/>
                <a:gd name="T4" fmla="*/ 1 w 4"/>
                <a:gd name="T5" fmla="*/ 4 h 4"/>
                <a:gd name="T6" fmla="*/ 0 w 4"/>
                <a:gd name="T7" fmla="*/ 1 h 4"/>
                <a:gd name="T8" fmla="*/ 3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3"/>
                  </a:lnTo>
                  <a:lnTo>
                    <a:pt x="1" y="4"/>
                  </a:lnTo>
                  <a:lnTo>
                    <a:pt x="0" y="1"/>
                  </a:lnTo>
                  <a:lnTo>
                    <a:pt x="3" y="0"/>
                  </a:lnTo>
                  <a:close/>
                </a:path>
              </a:pathLst>
            </a:custGeom>
            <a:solidFill>
              <a:schemeClr val="tx1"/>
            </a:solidFill>
            <a:ln w="9525">
              <a:noFill/>
              <a:round/>
              <a:headEnd/>
              <a:tailEnd/>
            </a:ln>
          </p:spPr>
          <p:txBody>
            <a:bodyPr/>
            <a:lstStyle/>
            <a:p>
              <a:endParaRPr lang="zh-CN" altLang="en-US"/>
            </a:p>
          </p:txBody>
        </p:sp>
        <p:sp>
          <p:nvSpPr>
            <p:cNvPr id="10340" name="Freeform 851"/>
            <p:cNvSpPr>
              <a:spLocks/>
            </p:cNvSpPr>
            <p:nvPr/>
          </p:nvSpPr>
          <p:spPr bwMode="auto">
            <a:xfrm>
              <a:off x="4035" y="2233"/>
              <a:ext cx="21" cy="19"/>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41" name="Freeform 852"/>
            <p:cNvSpPr>
              <a:spLocks/>
            </p:cNvSpPr>
            <p:nvPr/>
          </p:nvSpPr>
          <p:spPr bwMode="auto">
            <a:xfrm>
              <a:off x="4042" y="2238"/>
              <a:ext cx="35" cy="33"/>
            </a:xfrm>
            <a:custGeom>
              <a:avLst/>
              <a:gdLst>
                <a:gd name="T0" fmla="*/ 2 w 5"/>
                <a:gd name="T1" fmla="*/ 0 h 5"/>
                <a:gd name="T2" fmla="*/ 5 w 5"/>
                <a:gd name="T3" fmla="*/ 3 h 5"/>
                <a:gd name="T4" fmla="*/ 3 w 5"/>
                <a:gd name="T5" fmla="*/ 5 h 5"/>
                <a:gd name="T6" fmla="*/ 0 w 5"/>
                <a:gd name="T7" fmla="*/ 2 h 5"/>
                <a:gd name="T8" fmla="*/ 2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2" y="0"/>
                  </a:moveTo>
                  <a:lnTo>
                    <a:pt x="5" y="3"/>
                  </a:lnTo>
                  <a:lnTo>
                    <a:pt x="3" y="5"/>
                  </a:lnTo>
                  <a:lnTo>
                    <a:pt x="0" y="2"/>
                  </a:lnTo>
                  <a:lnTo>
                    <a:pt x="2" y="0"/>
                  </a:lnTo>
                  <a:close/>
                </a:path>
              </a:pathLst>
            </a:custGeom>
            <a:solidFill>
              <a:schemeClr val="tx1"/>
            </a:solidFill>
            <a:ln w="9525">
              <a:noFill/>
              <a:round/>
              <a:headEnd/>
              <a:tailEnd/>
            </a:ln>
          </p:spPr>
          <p:txBody>
            <a:bodyPr/>
            <a:lstStyle/>
            <a:p>
              <a:endParaRPr lang="zh-CN" altLang="en-US"/>
            </a:p>
          </p:txBody>
        </p:sp>
        <p:sp>
          <p:nvSpPr>
            <p:cNvPr id="10342" name="Freeform 853"/>
            <p:cNvSpPr>
              <a:spLocks/>
            </p:cNvSpPr>
            <p:nvPr/>
          </p:nvSpPr>
          <p:spPr bwMode="auto">
            <a:xfrm>
              <a:off x="4063" y="2265"/>
              <a:ext cx="27" cy="27"/>
            </a:xfrm>
            <a:custGeom>
              <a:avLst/>
              <a:gdLst>
                <a:gd name="T0" fmla="*/ 2 w 4"/>
                <a:gd name="T1" fmla="*/ 0 h 4"/>
                <a:gd name="T2" fmla="*/ 4 w 4"/>
                <a:gd name="T3" fmla="*/ 3 h 4"/>
                <a:gd name="T4" fmla="*/ 1 w 4"/>
                <a:gd name="T5" fmla="*/ 4 h 4"/>
                <a:gd name="T6" fmla="*/ 0 w 4"/>
                <a:gd name="T7" fmla="*/ 1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343" name="Freeform 854"/>
            <p:cNvSpPr>
              <a:spLocks/>
            </p:cNvSpPr>
            <p:nvPr/>
          </p:nvSpPr>
          <p:spPr bwMode="auto">
            <a:xfrm>
              <a:off x="4070" y="2285"/>
              <a:ext cx="28" cy="27"/>
            </a:xfrm>
            <a:custGeom>
              <a:avLst/>
              <a:gdLst>
                <a:gd name="T0" fmla="*/ 3 w 4"/>
                <a:gd name="T1" fmla="*/ 0 h 4"/>
                <a:gd name="T2" fmla="*/ 4 w 4"/>
                <a:gd name="T3" fmla="*/ 3 h 4"/>
                <a:gd name="T4" fmla="*/ 2 w 4"/>
                <a:gd name="T5" fmla="*/ 4 h 4"/>
                <a:gd name="T6" fmla="*/ 0 w 4"/>
                <a:gd name="T7" fmla="*/ 1 h 4"/>
                <a:gd name="T8" fmla="*/ 3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3"/>
                  </a:lnTo>
                  <a:lnTo>
                    <a:pt x="2" y="4"/>
                  </a:lnTo>
                  <a:lnTo>
                    <a:pt x="0" y="1"/>
                  </a:lnTo>
                  <a:lnTo>
                    <a:pt x="3" y="0"/>
                  </a:lnTo>
                  <a:close/>
                </a:path>
              </a:pathLst>
            </a:custGeom>
            <a:solidFill>
              <a:schemeClr val="tx1"/>
            </a:solidFill>
            <a:ln w="9525">
              <a:noFill/>
              <a:round/>
              <a:headEnd/>
              <a:tailEnd/>
            </a:ln>
          </p:spPr>
          <p:txBody>
            <a:bodyPr/>
            <a:lstStyle/>
            <a:p>
              <a:endParaRPr lang="zh-CN" altLang="en-US"/>
            </a:p>
          </p:txBody>
        </p:sp>
        <p:sp>
          <p:nvSpPr>
            <p:cNvPr id="10344" name="Freeform 855"/>
            <p:cNvSpPr>
              <a:spLocks/>
            </p:cNvSpPr>
            <p:nvPr/>
          </p:nvSpPr>
          <p:spPr bwMode="auto">
            <a:xfrm>
              <a:off x="4084" y="2304"/>
              <a:ext cx="21" cy="27"/>
            </a:xfrm>
            <a:custGeom>
              <a:avLst/>
              <a:gdLst>
                <a:gd name="T0" fmla="*/ 2 w 3"/>
                <a:gd name="T1" fmla="*/ 0 h 4"/>
                <a:gd name="T2" fmla="*/ 3 w 3"/>
                <a:gd name="T3" fmla="*/ 3 h 4"/>
                <a:gd name="T4" fmla="*/ 1 w 3"/>
                <a:gd name="T5" fmla="*/ 4 h 4"/>
                <a:gd name="T6" fmla="*/ 0 w 3"/>
                <a:gd name="T7" fmla="*/ 1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345" name="Freeform 856"/>
            <p:cNvSpPr>
              <a:spLocks/>
            </p:cNvSpPr>
            <p:nvPr/>
          </p:nvSpPr>
          <p:spPr bwMode="auto">
            <a:xfrm>
              <a:off x="4090" y="2317"/>
              <a:ext cx="30" cy="27"/>
            </a:xfrm>
            <a:custGeom>
              <a:avLst/>
              <a:gdLst>
                <a:gd name="T0" fmla="*/ 2 w 4"/>
                <a:gd name="T1" fmla="*/ 0 h 4"/>
                <a:gd name="T2" fmla="*/ 4 w 4"/>
                <a:gd name="T3" fmla="*/ 2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46" name="Freeform 857"/>
            <p:cNvSpPr>
              <a:spLocks/>
            </p:cNvSpPr>
            <p:nvPr/>
          </p:nvSpPr>
          <p:spPr bwMode="auto">
            <a:xfrm>
              <a:off x="4098" y="2331"/>
              <a:ext cx="28" cy="26"/>
            </a:xfrm>
            <a:custGeom>
              <a:avLst/>
              <a:gdLst>
                <a:gd name="T0" fmla="*/ 3 w 4"/>
                <a:gd name="T1" fmla="*/ 0 h 4"/>
                <a:gd name="T2" fmla="*/ 4 w 4"/>
                <a:gd name="T3" fmla="*/ 3 h 4"/>
                <a:gd name="T4" fmla="*/ 2 w 4"/>
                <a:gd name="T5" fmla="*/ 4 h 4"/>
                <a:gd name="T6" fmla="*/ 0 w 4"/>
                <a:gd name="T7" fmla="*/ 1 h 4"/>
                <a:gd name="T8" fmla="*/ 3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3"/>
                  </a:lnTo>
                  <a:lnTo>
                    <a:pt x="2" y="4"/>
                  </a:lnTo>
                  <a:lnTo>
                    <a:pt x="0" y="1"/>
                  </a:lnTo>
                  <a:lnTo>
                    <a:pt x="3" y="0"/>
                  </a:lnTo>
                  <a:close/>
                </a:path>
              </a:pathLst>
            </a:custGeom>
            <a:solidFill>
              <a:schemeClr val="tx1"/>
            </a:solidFill>
            <a:ln w="9525">
              <a:noFill/>
              <a:round/>
              <a:headEnd/>
              <a:tailEnd/>
            </a:ln>
          </p:spPr>
          <p:txBody>
            <a:bodyPr/>
            <a:lstStyle/>
            <a:p>
              <a:endParaRPr lang="zh-CN" altLang="en-US"/>
            </a:p>
          </p:txBody>
        </p:sp>
        <p:sp>
          <p:nvSpPr>
            <p:cNvPr id="10347" name="Freeform 858"/>
            <p:cNvSpPr>
              <a:spLocks/>
            </p:cNvSpPr>
            <p:nvPr/>
          </p:nvSpPr>
          <p:spPr bwMode="auto">
            <a:xfrm>
              <a:off x="4112" y="2350"/>
              <a:ext cx="28" cy="26"/>
            </a:xfrm>
            <a:custGeom>
              <a:avLst/>
              <a:gdLst>
                <a:gd name="T0" fmla="*/ 2 w 4"/>
                <a:gd name="T1" fmla="*/ 0 h 4"/>
                <a:gd name="T2" fmla="*/ 4 w 4"/>
                <a:gd name="T3" fmla="*/ 3 h 4"/>
                <a:gd name="T4" fmla="*/ 1 w 4"/>
                <a:gd name="T5" fmla="*/ 4 h 4"/>
                <a:gd name="T6" fmla="*/ 0 w 4"/>
                <a:gd name="T7" fmla="*/ 1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348" name="Freeform 859"/>
            <p:cNvSpPr>
              <a:spLocks/>
            </p:cNvSpPr>
            <p:nvPr/>
          </p:nvSpPr>
          <p:spPr bwMode="auto">
            <a:xfrm>
              <a:off x="4120" y="2371"/>
              <a:ext cx="27" cy="19"/>
            </a:xfrm>
            <a:custGeom>
              <a:avLst/>
              <a:gdLst>
                <a:gd name="T0" fmla="*/ 2 w 4"/>
                <a:gd name="T1" fmla="*/ 0 h 3"/>
                <a:gd name="T2" fmla="*/ 4 w 4"/>
                <a:gd name="T3" fmla="*/ 1 h 3"/>
                <a:gd name="T4" fmla="*/ 2 w 4"/>
                <a:gd name="T5" fmla="*/ 3 h 3"/>
                <a:gd name="T6" fmla="*/ 0 w 4"/>
                <a:gd name="T7" fmla="*/ 2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4" y="1"/>
                  </a:lnTo>
                  <a:lnTo>
                    <a:pt x="2"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49" name="Freeform 860"/>
            <p:cNvSpPr>
              <a:spLocks/>
            </p:cNvSpPr>
            <p:nvPr/>
          </p:nvSpPr>
          <p:spPr bwMode="auto">
            <a:xfrm>
              <a:off x="4133" y="2384"/>
              <a:ext cx="28" cy="26"/>
            </a:xfrm>
            <a:custGeom>
              <a:avLst/>
              <a:gdLst>
                <a:gd name="T0" fmla="*/ 2 w 4"/>
                <a:gd name="T1" fmla="*/ 0 h 4"/>
                <a:gd name="T2" fmla="*/ 4 w 4"/>
                <a:gd name="T3" fmla="*/ 3 h 4"/>
                <a:gd name="T4" fmla="*/ 1 w 4"/>
                <a:gd name="T5" fmla="*/ 4 h 4"/>
                <a:gd name="T6" fmla="*/ 0 w 4"/>
                <a:gd name="T7" fmla="*/ 1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350" name="Freeform 861"/>
            <p:cNvSpPr>
              <a:spLocks/>
            </p:cNvSpPr>
            <p:nvPr/>
          </p:nvSpPr>
          <p:spPr bwMode="auto">
            <a:xfrm>
              <a:off x="4140" y="2396"/>
              <a:ext cx="35" cy="34"/>
            </a:xfrm>
            <a:custGeom>
              <a:avLst/>
              <a:gdLst>
                <a:gd name="T0" fmla="*/ 2 w 5"/>
                <a:gd name="T1" fmla="*/ 0 h 5"/>
                <a:gd name="T2" fmla="*/ 5 w 5"/>
                <a:gd name="T3" fmla="*/ 3 h 5"/>
                <a:gd name="T4" fmla="*/ 3 w 5"/>
                <a:gd name="T5" fmla="*/ 5 h 5"/>
                <a:gd name="T6" fmla="*/ 0 w 5"/>
                <a:gd name="T7" fmla="*/ 2 h 5"/>
                <a:gd name="T8" fmla="*/ 2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2" y="0"/>
                  </a:moveTo>
                  <a:lnTo>
                    <a:pt x="5" y="3"/>
                  </a:lnTo>
                  <a:lnTo>
                    <a:pt x="3" y="5"/>
                  </a:lnTo>
                  <a:lnTo>
                    <a:pt x="0" y="2"/>
                  </a:lnTo>
                  <a:lnTo>
                    <a:pt x="2" y="0"/>
                  </a:lnTo>
                  <a:close/>
                </a:path>
              </a:pathLst>
            </a:custGeom>
            <a:solidFill>
              <a:schemeClr val="tx1"/>
            </a:solidFill>
            <a:ln w="9525">
              <a:noFill/>
              <a:round/>
              <a:headEnd/>
              <a:tailEnd/>
            </a:ln>
          </p:spPr>
          <p:txBody>
            <a:bodyPr/>
            <a:lstStyle/>
            <a:p>
              <a:endParaRPr lang="zh-CN" altLang="en-US"/>
            </a:p>
          </p:txBody>
        </p:sp>
        <p:sp>
          <p:nvSpPr>
            <p:cNvPr id="10351" name="Freeform 862"/>
            <p:cNvSpPr>
              <a:spLocks/>
            </p:cNvSpPr>
            <p:nvPr/>
          </p:nvSpPr>
          <p:spPr bwMode="auto">
            <a:xfrm>
              <a:off x="4161" y="2416"/>
              <a:ext cx="22" cy="26"/>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52" name="Freeform 863"/>
            <p:cNvSpPr>
              <a:spLocks/>
            </p:cNvSpPr>
            <p:nvPr/>
          </p:nvSpPr>
          <p:spPr bwMode="auto">
            <a:xfrm>
              <a:off x="4170" y="2430"/>
              <a:ext cx="27" cy="32"/>
            </a:xfrm>
            <a:custGeom>
              <a:avLst/>
              <a:gdLst>
                <a:gd name="T0" fmla="*/ 3 w 4"/>
                <a:gd name="T1" fmla="*/ 0 h 5"/>
                <a:gd name="T2" fmla="*/ 4 w 4"/>
                <a:gd name="T3" fmla="*/ 3 h 5"/>
                <a:gd name="T4" fmla="*/ 2 w 4"/>
                <a:gd name="T5" fmla="*/ 5 h 5"/>
                <a:gd name="T6" fmla="*/ 0 w 4"/>
                <a:gd name="T7" fmla="*/ 2 h 5"/>
                <a:gd name="T8" fmla="*/ 3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0"/>
                  </a:moveTo>
                  <a:lnTo>
                    <a:pt x="4" y="3"/>
                  </a:lnTo>
                  <a:lnTo>
                    <a:pt x="2" y="5"/>
                  </a:lnTo>
                  <a:lnTo>
                    <a:pt x="0" y="2"/>
                  </a:lnTo>
                  <a:lnTo>
                    <a:pt x="3" y="0"/>
                  </a:lnTo>
                  <a:close/>
                </a:path>
              </a:pathLst>
            </a:custGeom>
            <a:solidFill>
              <a:schemeClr val="tx1"/>
            </a:solidFill>
            <a:ln w="9525">
              <a:noFill/>
              <a:round/>
              <a:headEnd/>
              <a:tailEnd/>
            </a:ln>
          </p:spPr>
          <p:txBody>
            <a:bodyPr/>
            <a:lstStyle/>
            <a:p>
              <a:endParaRPr lang="zh-CN" altLang="en-US"/>
            </a:p>
          </p:txBody>
        </p:sp>
        <p:sp>
          <p:nvSpPr>
            <p:cNvPr id="10353" name="Freeform 864"/>
            <p:cNvSpPr>
              <a:spLocks/>
            </p:cNvSpPr>
            <p:nvPr/>
          </p:nvSpPr>
          <p:spPr bwMode="auto">
            <a:xfrm>
              <a:off x="4183" y="2450"/>
              <a:ext cx="21" cy="19"/>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54" name="Freeform 865"/>
            <p:cNvSpPr>
              <a:spLocks/>
            </p:cNvSpPr>
            <p:nvPr/>
          </p:nvSpPr>
          <p:spPr bwMode="auto">
            <a:xfrm>
              <a:off x="4189" y="2455"/>
              <a:ext cx="30" cy="27"/>
            </a:xfrm>
            <a:custGeom>
              <a:avLst/>
              <a:gdLst>
                <a:gd name="T0" fmla="*/ 2 w 4"/>
                <a:gd name="T1" fmla="*/ 0 h 4"/>
                <a:gd name="T2" fmla="*/ 4 w 4"/>
                <a:gd name="T3" fmla="*/ 2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55" name="Freeform 866"/>
            <p:cNvSpPr>
              <a:spLocks/>
            </p:cNvSpPr>
            <p:nvPr/>
          </p:nvSpPr>
          <p:spPr bwMode="auto">
            <a:xfrm>
              <a:off x="4197" y="2469"/>
              <a:ext cx="29" cy="32"/>
            </a:xfrm>
            <a:custGeom>
              <a:avLst/>
              <a:gdLst>
                <a:gd name="T0" fmla="*/ 3 w 4"/>
                <a:gd name="T1" fmla="*/ 0 h 5"/>
                <a:gd name="T2" fmla="*/ 4 w 4"/>
                <a:gd name="T3" fmla="*/ 3 h 5"/>
                <a:gd name="T4" fmla="*/ 2 w 4"/>
                <a:gd name="T5" fmla="*/ 5 h 5"/>
                <a:gd name="T6" fmla="*/ 0 w 4"/>
                <a:gd name="T7" fmla="*/ 2 h 5"/>
                <a:gd name="T8" fmla="*/ 3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0"/>
                  </a:moveTo>
                  <a:lnTo>
                    <a:pt x="4" y="3"/>
                  </a:lnTo>
                  <a:lnTo>
                    <a:pt x="2" y="5"/>
                  </a:lnTo>
                  <a:lnTo>
                    <a:pt x="0" y="2"/>
                  </a:lnTo>
                  <a:lnTo>
                    <a:pt x="3" y="0"/>
                  </a:lnTo>
                  <a:close/>
                </a:path>
              </a:pathLst>
            </a:custGeom>
            <a:solidFill>
              <a:schemeClr val="tx1"/>
            </a:solidFill>
            <a:ln w="9525">
              <a:noFill/>
              <a:round/>
              <a:headEnd/>
              <a:tailEnd/>
            </a:ln>
          </p:spPr>
          <p:txBody>
            <a:bodyPr/>
            <a:lstStyle/>
            <a:p>
              <a:endParaRPr lang="zh-CN" altLang="en-US"/>
            </a:p>
          </p:txBody>
        </p:sp>
        <p:sp>
          <p:nvSpPr>
            <p:cNvPr id="10356" name="Freeform 867"/>
            <p:cNvSpPr>
              <a:spLocks/>
            </p:cNvSpPr>
            <p:nvPr/>
          </p:nvSpPr>
          <p:spPr bwMode="auto">
            <a:xfrm>
              <a:off x="4211" y="2488"/>
              <a:ext cx="28" cy="21"/>
            </a:xfrm>
            <a:custGeom>
              <a:avLst/>
              <a:gdLst>
                <a:gd name="T0" fmla="*/ 2 w 4"/>
                <a:gd name="T1" fmla="*/ 0 h 3"/>
                <a:gd name="T2" fmla="*/ 4 w 4"/>
                <a:gd name="T3" fmla="*/ 1 h 3"/>
                <a:gd name="T4" fmla="*/ 2 w 4"/>
                <a:gd name="T5" fmla="*/ 3 h 3"/>
                <a:gd name="T6" fmla="*/ 0 w 4"/>
                <a:gd name="T7" fmla="*/ 2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4" y="1"/>
                  </a:lnTo>
                  <a:lnTo>
                    <a:pt x="2"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57" name="Freeform 868"/>
            <p:cNvSpPr>
              <a:spLocks/>
            </p:cNvSpPr>
            <p:nvPr/>
          </p:nvSpPr>
          <p:spPr bwMode="auto">
            <a:xfrm>
              <a:off x="4226" y="2496"/>
              <a:ext cx="20" cy="26"/>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58" name="Freeform 869"/>
            <p:cNvSpPr>
              <a:spLocks/>
            </p:cNvSpPr>
            <p:nvPr/>
          </p:nvSpPr>
          <p:spPr bwMode="auto">
            <a:xfrm>
              <a:off x="4232" y="2509"/>
              <a:ext cx="28" cy="32"/>
            </a:xfrm>
            <a:custGeom>
              <a:avLst/>
              <a:gdLst>
                <a:gd name="T0" fmla="*/ 2 w 4"/>
                <a:gd name="T1" fmla="*/ 0 h 5"/>
                <a:gd name="T2" fmla="*/ 4 w 4"/>
                <a:gd name="T3" fmla="*/ 3 h 5"/>
                <a:gd name="T4" fmla="*/ 1 w 4"/>
                <a:gd name="T5" fmla="*/ 5 h 5"/>
                <a:gd name="T6" fmla="*/ 0 w 4"/>
                <a:gd name="T7" fmla="*/ 2 h 5"/>
                <a:gd name="T8" fmla="*/ 2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0"/>
                  </a:moveTo>
                  <a:lnTo>
                    <a:pt x="4" y="3"/>
                  </a:lnTo>
                  <a:lnTo>
                    <a:pt x="1" y="5"/>
                  </a:lnTo>
                  <a:lnTo>
                    <a:pt x="0" y="2"/>
                  </a:lnTo>
                  <a:lnTo>
                    <a:pt x="2" y="0"/>
                  </a:lnTo>
                  <a:close/>
                </a:path>
              </a:pathLst>
            </a:custGeom>
            <a:solidFill>
              <a:schemeClr val="tx1"/>
            </a:solidFill>
            <a:ln w="9525">
              <a:noFill/>
              <a:round/>
              <a:headEnd/>
              <a:tailEnd/>
            </a:ln>
          </p:spPr>
          <p:txBody>
            <a:bodyPr/>
            <a:lstStyle/>
            <a:p>
              <a:endParaRPr lang="zh-CN" altLang="en-US"/>
            </a:p>
          </p:txBody>
        </p:sp>
        <p:sp>
          <p:nvSpPr>
            <p:cNvPr id="10359" name="Freeform 870"/>
            <p:cNvSpPr>
              <a:spLocks/>
            </p:cNvSpPr>
            <p:nvPr/>
          </p:nvSpPr>
          <p:spPr bwMode="auto">
            <a:xfrm>
              <a:off x="4246" y="2528"/>
              <a:ext cx="29" cy="27"/>
            </a:xfrm>
            <a:custGeom>
              <a:avLst/>
              <a:gdLst>
                <a:gd name="T0" fmla="*/ 1 w 4"/>
                <a:gd name="T1" fmla="*/ 0 h 4"/>
                <a:gd name="T2" fmla="*/ 4 w 4"/>
                <a:gd name="T3" fmla="*/ 1 h 4"/>
                <a:gd name="T4" fmla="*/ 3 w 4"/>
                <a:gd name="T5" fmla="*/ 4 h 4"/>
                <a:gd name="T6" fmla="*/ 0 w 4"/>
                <a:gd name="T7" fmla="*/ 2 h 4"/>
                <a:gd name="T8" fmla="*/ 1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1" y="0"/>
                  </a:moveTo>
                  <a:lnTo>
                    <a:pt x="4" y="1"/>
                  </a:lnTo>
                  <a:lnTo>
                    <a:pt x="3" y="4"/>
                  </a:lnTo>
                  <a:lnTo>
                    <a:pt x="0" y="2"/>
                  </a:lnTo>
                  <a:lnTo>
                    <a:pt x="1" y="0"/>
                  </a:lnTo>
                  <a:close/>
                </a:path>
              </a:pathLst>
            </a:custGeom>
            <a:solidFill>
              <a:schemeClr val="tx1"/>
            </a:solidFill>
            <a:ln w="9525">
              <a:noFill/>
              <a:round/>
              <a:headEnd/>
              <a:tailEnd/>
            </a:ln>
          </p:spPr>
          <p:txBody>
            <a:bodyPr/>
            <a:lstStyle/>
            <a:p>
              <a:endParaRPr lang="zh-CN" altLang="en-US"/>
            </a:p>
          </p:txBody>
        </p:sp>
        <p:sp>
          <p:nvSpPr>
            <p:cNvPr id="10360" name="Freeform 871"/>
            <p:cNvSpPr>
              <a:spLocks/>
            </p:cNvSpPr>
            <p:nvPr/>
          </p:nvSpPr>
          <p:spPr bwMode="auto">
            <a:xfrm>
              <a:off x="4260" y="2534"/>
              <a:ext cx="28" cy="26"/>
            </a:xfrm>
            <a:custGeom>
              <a:avLst/>
              <a:gdLst>
                <a:gd name="T0" fmla="*/ 2 w 4"/>
                <a:gd name="T1" fmla="*/ 0 h 4"/>
                <a:gd name="T2" fmla="*/ 4 w 4"/>
                <a:gd name="T3" fmla="*/ 2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61" name="Freeform 872"/>
            <p:cNvSpPr>
              <a:spLocks/>
            </p:cNvSpPr>
            <p:nvPr/>
          </p:nvSpPr>
          <p:spPr bwMode="auto">
            <a:xfrm>
              <a:off x="4275" y="2548"/>
              <a:ext cx="20" cy="20"/>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62" name="Freeform 873"/>
            <p:cNvSpPr>
              <a:spLocks/>
            </p:cNvSpPr>
            <p:nvPr/>
          </p:nvSpPr>
          <p:spPr bwMode="auto">
            <a:xfrm>
              <a:off x="4283" y="2555"/>
              <a:ext cx="20" cy="25"/>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63" name="Freeform 874"/>
            <p:cNvSpPr>
              <a:spLocks/>
            </p:cNvSpPr>
            <p:nvPr/>
          </p:nvSpPr>
          <p:spPr bwMode="auto">
            <a:xfrm>
              <a:off x="4288" y="2568"/>
              <a:ext cx="30" cy="19"/>
            </a:xfrm>
            <a:custGeom>
              <a:avLst/>
              <a:gdLst>
                <a:gd name="T0" fmla="*/ 2 w 4"/>
                <a:gd name="T1" fmla="*/ 0 h 3"/>
                <a:gd name="T2" fmla="*/ 4 w 4"/>
                <a:gd name="T3" fmla="*/ 1 h 3"/>
                <a:gd name="T4" fmla="*/ 2 w 4"/>
                <a:gd name="T5" fmla="*/ 3 h 3"/>
                <a:gd name="T6" fmla="*/ 0 w 4"/>
                <a:gd name="T7" fmla="*/ 2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4" y="1"/>
                  </a:lnTo>
                  <a:lnTo>
                    <a:pt x="2"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64" name="Freeform 875"/>
            <p:cNvSpPr>
              <a:spLocks/>
            </p:cNvSpPr>
            <p:nvPr/>
          </p:nvSpPr>
          <p:spPr bwMode="auto">
            <a:xfrm>
              <a:off x="4303" y="2575"/>
              <a:ext cx="21" cy="25"/>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65" name="Freeform 876"/>
            <p:cNvSpPr>
              <a:spLocks/>
            </p:cNvSpPr>
            <p:nvPr/>
          </p:nvSpPr>
          <p:spPr bwMode="auto">
            <a:xfrm>
              <a:off x="4309" y="2587"/>
              <a:ext cx="28" cy="20"/>
            </a:xfrm>
            <a:custGeom>
              <a:avLst/>
              <a:gdLst>
                <a:gd name="T0" fmla="*/ 2 w 4"/>
                <a:gd name="T1" fmla="*/ 0 h 3"/>
                <a:gd name="T2" fmla="*/ 4 w 4"/>
                <a:gd name="T3" fmla="*/ 1 h 3"/>
                <a:gd name="T4" fmla="*/ 2 w 4"/>
                <a:gd name="T5" fmla="*/ 3 h 3"/>
                <a:gd name="T6" fmla="*/ 0 w 4"/>
                <a:gd name="T7" fmla="*/ 2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4" y="1"/>
                  </a:lnTo>
                  <a:lnTo>
                    <a:pt x="2"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66" name="Freeform 877"/>
            <p:cNvSpPr>
              <a:spLocks/>
            </p:cNvSpPr>
            <p:nvPr/>
          </p:nvSpPr>
          <p:spPr bwMode="auto">
            <a:xfrm>
              <a:off x="4324" y="2593"/>
              <a:ext cx="20" cy="27"/>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67" name="Freeform 878"/>
            <p:cNvSpPr>
              <a:spLocks/>
            </p:cNvSpPr>
            <p:nvPr/>
          </p:nvSpPr>
          <p:spPr bwMode="auto">
            <a:xfrm>
              <a:off x="4332" y="2607"/>
              <a:ext cx="20" cy="19"/>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68" name="Rectangle 879"/>
            <p:cNvSpPr>
              <a:spLocks noChangeArrowheads="1"/>
            </p:cNvSpPr>
            <p:nvPr/>
          </p:nvSpPr>
          <p:spPr bwMode="auto">
            <a:xfrm>
              <a:off x="4344" y="2614"/>
              <a:ext cx="15" cy="20"/>
            </a:xfrm>
            <a:prstGeom prst="rect">
              <a:avLst/>
            </a:prstGeom>
            <a:solidFill>
              <a:schemeClr val="tx1"/>
            </a:solidFill>
            <a:ln w="9525">
              <a:noFill/>
              <a:miter lim="800000"/>
              <a:headEnd/>
              <a:tailEnd/>
            </a:ln>
          </p:spPr>
          <p:txBody>
            <a:bodyPr/>
            <a:lstStyle/>
            <a:p>
              <a:endParaRPr lang="zh-CN" altLang="en-US"/>
            </a:p>
          </p:txBody>
        </p:sp>
        <p:sp>
          <p:nvSpPr>
            <p:cNvPr id="10369" name="Freeform 880"/>
            <p:cNvSpPr>
              <a:spLocks/>
            </p:cNvSpPr>
            <p:nvPr/>
          </p:nvSpPr>
          <p:spPr bwMode="auto">
            <a:xfrm>
              <a:off x="4352" y="2614"/>
              <a:ext cx="29" cy="25"/>
            </a:xfrm>
            <a:custGeom>
              <a:avLst/>
              <a:gdLst>
                <a:gd name="T0" fmla="*/ 2 w 4"/>
                <a:gd name="T1" fmla="*/ 0 h 4"/>
                <a:gd name="T2" fmla="*/ 4 w 4"/>
                <a:gd name="T3" fmla="*/ 2 h 4"/>
                <a:gd name="T4" fmla="*/ 3 w 4"/>
                <a:gd name="T5" fmla="*/ 4 h 4"/>
                <a:gd name="T6" fmla="*/ 0 w 4"/>
                <a:gd name="T7" fmla="*/ 3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3" y="4"/>
                  </a:lnTo>
                  <a:lnTo>
                    <a:pt x="0" y="3"/>
                  </a:lnTo>
                  <a:lnTo>
                    <a:pt x="2" y="0"/>
                  </a:lnTo>
                  <a:close/>
                </a:path>
              </a:pathLst>
            </a:custGeom>
            <a:solidFill>
              <a:schemeClr val="tx1"/>
            </a:solidFill>
            <a:ln w="9525">
              <a:noFill/>
              <a:round/>
              <a:headEnd/>
              <a:tailEnd/>
            </a:ln>
          </p:spPr>
          <p:txBody>
            <a:bodyPr/>
            <a:lstStyle/>
            <a:p>
              <a:endParaRPr lang="zh-CN" altLang="en-US"/>
            </a:p>
          </p:txBody>
        </p:sp>
        <p:sp>
          <p:nvSpPr>
            <p:cNvPr id="10370" name="Freeform 881"/>
            <p:cNvSpPr>
              <a:spLocks/>
            </p:cNvSpPr>
            <p:nvPr/>
          </p:nvSpPr>
          <p:spPr bwMode="auto">
            <a:xfrm>
              <a:off x="4374" y="2626"/>
              <a:ext cx="19" cy="21"/>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71" name="Freeform 882"/>
            <p:cNvSpPr>
              <a:spLocks/>
            </p:cNvSpPr>
            <p:nvPr/>
          </p:nvSpPr>
          <p:spPr bwMode="auto">
            <a:xfrm>
              <a:off x="4381" y="2634"/>
              <a:ext cx="27" cy="26"/>
            </a:xfrm>
            <a:custGeom>
              <a:avLst/>
              <a:gdLst>
                <a:gd name="T0" fmla="*/ 2 w 4"/>
                <a:gd name="T1" fmla="*/ 0 h 4"/>
                <a:gd name="T2" fmla="*/ 4 w 4"/>
                <a:gd name="T3" fmla="*/ 2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72" name="Rectangle 883"/>
            <p:cNvSpPr>
              <a:spLocks noChangeArrowheads="1"/>
            </p:cNvSpPr>
            <p:nvPr/>
          </p:nvSpPr>
          <p:spPr bwMode="auto">
            <a:xfrm>
              <a:off x="4402" y="2639"/>
              <a:ext cx="6" cy="21"/>
            </a:xfrm>
            <a:prstGeom prst="rect">
              <a:avLst/>
            </a:prstGeom>
            <a:solidFill>
              <a:schemeClr val="tx1"/>
            </a:solidFill>
            <a:ln w="9525">
              <a:noFill/>
              <a:miter lim="800000"/>
              <a:headEnd/>
              <a:tailEnd/>
            </a:ln>
          </p:spPr>
          <p:txBody>
            <a:bodyPr/>
            <a:lstStyle/>
            <a:p>
              <a:endParaRPr lang="zh-CN" altLang="en-US"/>
            </a:p>
          </p:txBody>
        </p:sp>
        <p:sp>
          <p:nvSpPr>
            <p:cNvPr id="10373" name="Freeform 884"/>
            <p:cNvSpPr>
              <a:spLocks/>
            </p:cNvSpPr>
            <p:nvPr/>
          </p:nvSpPr>
          <p:spPr bwMode="auto">
            <a:xfrm>
              <a:off x="4402" y="2647"/>
              <a:ext cx="21" cy="19"/>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74" name="Freeform 885"/>
            <p:cNvSpPr>
              <a:spLocks/>
            </p:cNvSpPr>
            <p:nvPr/>
          </p:nvSpPr>
          <p:spPr bwMode="auto">
            <a:xfrm>
              <a:off x="4408" y="2653"/>
              <a:ext cx="29" cy="26"/>
            </a:xfrm>
            <a:custGeom>
              <a:avLst/>
              <a:gdLst>
                <a:gd name="T0" fmla="*/ 2 w 4"/>
                <a:gd name="T1" fmla="*/ 0 h 4"/>
                <a:gd name="T2" fmla="*/ 4 w 4"/>
                <a:gd name="T3" fmla="*/ 2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75" name="Rectangle 886"/>
            <p:cNvSpPr>
              <a:spLocks noChangeArrowheads="1"/>
            </p:cNvSpPr>
            <p:nvPr/>
          </p:nvSpPr>
          <p:spPr bwMode="auto">
            <a:xfrm>
              <a:off x="4431" y="2660"/>
              <a:ext cx="6" cy="19"/>
            </a:xfrm>
            <a:prstGeom prst="rect">
              <a:avLst/>
            </a:prstGeom>
            <a:solidFill>
              <a:schemeClr val="tx1"/>
            </a:solidFill>
            <a:ln w="9525">
              <a:noFill/>
              <a:miter lim="800000"/>
              <a:headEnd/>
              <a:tailEnd/>
            </a:ln>
          </p:spPr>
          <p:txBody>
            <a:bodyPr/>
            <a:lstStyle/>
            <a:p>
              <a:endParaRPr lang="zh-CN" altLang="en-US"/>
            </a:p>
          </p:txBody>
        </p:sp>
        <p:sp>
          <p:nvSpPr>
            <p:cNvPr id="10376" name="Freeform 887"/>
            <p:cNvSpPr>
              <a:spLocks/>
            </p:cNvSpPr>
            <p:nvPr/>
          </p:nvSpPr>
          <p:spPr bwMode="auto">
            <a:xfrm>
              <a:off x="4431" y="2666"/>
              <a:ext cx="27" cy="19"/>
            </a:xfrm>
            <a:custGeom>
              <a:avLst/>
              <a:gdLst>
                <a:gd name="T0" fmla="*/ 2 w 4"/>
                <a:gd name="T1" fmla="*/ 0 h 3"/>
                <a:gd name="T2" fmla="*/ 4 w 4"/>
                <a:gd name="T3" fmla="*/ 1 h 3"/>
                <a:gd name="T4" fmla="*/ 2 w 4"/>
                <a:gd name="T5" fmla="*/ 3 h 3"/>
                <a:gd name="T6" fmla="*/ 0 w 4"/>
                <a:gd name="T7" fmla="*/ 2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4" y="1"/>
                  </a:lnTo>
                  <a:lnTo>
                    <a:pt x="2" y="3"/>
                  </a:lnTo>
                  <a:lnTo>
                    <a:pt x="0" y="2"/>
                  </a:lnTo>
                  <a:lnTo>
                    <a:pt x="2" y="0"/>
                  </a:lnTo>
                  <a:close/>
                </a:path>
              </a:pathLst>
            </a:custGeom>
            <a:solidFill>
              <a:schemeClr val="tx1"/>
            </a:solidFill>
            <a:ln w="9525">
              <a:noFill/>
              <a:round/>
              <a:headEnd/>
              <a:tailEnd/>
            </a:ln>
          </p:spPr>
          <p:txBody>
            <a:bodyPr/>
            <a:lstStyle/>
            <a:p>
              <a:endParaRPr lang="zh-CN" altLang="en-US"/>
            </a:p>
          </p:txBody>
        </p:sp>
        <p:sp>
          <p:nvSpPr>
            <p:cNvPr id="10377" name="Rectangle 888"/>
            <p:cNvSpPr>
              <a:spLocks noChangeArrowheads="1"/>
            </p:cNvSpPr>
            <p:nvPr/>
          </p:nvSpPr>
          <p:spPr bwMode="auto">
            <a:xfrm>
              <a:off x="4451" y="2671"/>
              <a:ext cx="7" cy="22"/>
            </a:xfrm>
            <a:prstGeom prst="rect">
              <a:avLst/>
            </a:prstGeom>
            <a:solidFill>
              <a:schemeClr val="tx1"/>
            </a:solidFill>
            <a:ln w="9525">
              <a:noFill/>
              <a:miter lim="800000"/>
              <a:headEnd/>
              <a:tailEnd/>
            </a:ln>
          </p:spPr>
          <p:txBody>
            <a:bodyPr/>
            <a:lstStyle/>
            <a:p>
              <a:endParaRPr lang="zh-CN" altLang="en-US"/>
            </a:p>
          </p:txBody>
        </p:sp>
        <p:sp>
          <p:nvSpPr>
            <p:cNvPr id="10378" name="Freeform 889"/>
            <p:cNvSpPr>
              <a:spLocks/>
            </p:cNvSpPr>
            <p:nvPr/>
          </p:nvSpPr>
          <p:spPr bwMode="auto">
            <a:xfrm>
              <a:off x="4451" y="2671"/>
              <a:ext cx="29" cy="27"/>
            </a:xfrm>
            <a:custGeom>
              <a:avLst/>
              <a:gdLst>
                <a:gd name="T0" fmla="*/ 2 w 4"/>
                <a:gd name="T1" fmla="*/ 0 h 4"/>
                <a:gd name="T2" fmla="*/ 4 w 4"/>
                <a:gd name="T3" fmla="*/ 2 h 4"/>
                <a:gd name="T4" fmla="*/ 3 w 4"/>
                <a:gd name="T5" fmla="*/ 4 h 4"/>
                <a:gd name="T6" fmla="*/ 0 w 4"/>
                <a:gd name="T7" fmla="*/ 3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3" y="4"/>
                  </a:lnTo>
                  <a:lnTo>
                    <a:pt x="0" y="3"/>
                  </a:lnTo>
                  <a:lnTo>
                    <a:pt x="2" y="0"/>
                  </a:lnTo>
                  <a:close/>
                </a:path>
              </a:pathLst>
            </a:custGeom>
            <a:solidFill>
              <a:schemeClr val="tx1"/>
            </a:solidFill>
            <a:ln w="9525">
              <a:noFill/>
              <a:round/>
              <a:headEnd/>
              <a:tailEnd/>
            </a:ln>
          </p:spPr>
          <p:txBody>
            <a:bodyPr/>
            <a:lstStyle/>
            <a:p>
              <a:endParaRPr lang="zh-CN" altLang="en-US"/>
            </a:p>
          </p:txBody>
        </p:sp>
        <p:sp>
          <p:nvSpPr>
            <p:cNvPr id="10379" name="Rectangle 890"/>
            <p:cNvSpPr>
              <a:spLocks noChangeArrowheads="1"/>
            </p:cNvSpPr>
            <p:nvPr/>
          </p:nvSpPr>
          <p:spPr bwMode="auto">
            <a:xfrm>
              <a:off x="4480" y="2679"/>
              <a:ext cx="6" cy="19"/>
            </a:xfrm>
            <a:prstGeom prst="rect">
              <a:avLst/>
            </a:prstGeom>
            <a:solidFill>
              <a:schemeClr val="tx1"/>
            </a:solidFill>
            <a:ln w="9525">
              <a:noFill/>
              <a:miter lim="800000"/>
              <a:headEnd/>
              <a:tailEnd/>
            </a:ln>
          </p:spPr>
          <p:txBody>
            <a:bodyPr/>
            <a:lstStyle/>
            <a:p>
              <a:endParaRPr lang="zh-CN" altLang="en-US"/>
            </a:p>
          </p:txBody>
        </p:sp>
        <p:sp>
          <p:nvSpPr>
            <p:cNvPr id="10380" name="Freeform 891"/>
            <p:cNvSpPr>
              <a:spLocks/>
            </p:cNvSpPr>
            <p:nvPr/>
          </p:nvSpPr>
          <p:spPr bwMode="auto">
            <a:xfrm>
              <a:off x="4480" y="2685"/>
              <a:ext cx="27" cy="27"/>
            </a:xfrm>
            <a:custGeom>
              <a:avLst/>
              <a:gdLst>
                <a:gd name="T0" fmla="*/ 2 w 4"/>
                <a:gd name="T1" fmla="*/ 0 h 4"/>
                <a:gd name="T2" fmla="*/ 4 w 4"/>
                <a:gd name="T3" fmla="*/ 1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1"/>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81" name="Rectangle 892"/>
            <p:cNvSpPr>
              <a:spLocks noChangeArrowheads="1"/>
            </p:cNvSpPr>
            <p:nvPr/>
          </p:nvSpPr>
          <p:spPr bwMode="auto">
            <a:xfrm>
              <a:off x="4501" y="2693"/>
              <a:ext cx="6" cy="19"/>
            </a:xfrm>
            <a:prstGeom prst="rect">
              <a:avLst/>
            </a:prstGeom>
            <a:solidFill>
              <a:schemeClr val="tx1"/>
            </a:solidFill>
            <a:ln w="9525">
              <a:noFill/>
              <a:miter lim="800000"/>
              <a:headEnd/>
              <a:tailEnd/>
            </a:ln>
          </p:spPr>
          <p:txBody>
            <a:bodyPr/>
            <a:lstStyle/>
            <a:p>
              <a:endParaRPr lang="zh-CN" altLang="en-US"/>
            </a:p>
          </p:txBody>
        </p:sp>
        <p:sp>
          <p:nvSpPr>
            <p:cNvPr id="10382" name="Freeform 893"/>
            <p:cNvSpPr>
              <a:spLocks/>
            </p:cNvSpPr>
            <p:nvPr/>
          </p:nvSpPr>
          <p:spPr bwMode="auto">
            <a:xfrm>
              <a:off x="4501" y="2693"/>
              <a:ext cx="21" cy="25"/>
            </a:xfrm>
            <a:custGeom>
              <a:avLst/>
              <a:gdLst>
                <a:gd name="T0" fmla="*/ 2 w 3"/>
                <a:gd name="T1" fmla="*/ 0 h 4"/>
                <a:gd name="T2" fmla="*/ 3 w 3"/>
                <a:gd name="T3" fmla="*/ 2 h 4"/>
                <a:gd name="T4" fmla="*/ 1 w 3"/>
                <a:gd name="T5" fmla="*/ 4 h 4"/>
                <a:gd name="T6" fmla="*/ 0 w 3"/>
                <a:gd name="T7" fmla="*/ 3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3"/>
                  </a:lnTo>
                  <a:lnTo>
                    <a:pt x="2" y="0"/>
                  </a:lnTo>
                  <a:close/>
                </a:path>
              </a:pathLst>
            </a:custGeom>
            <a:solidFill>
              <a:schemeClr val="tx1"/>
            </a:solidFill>
            <a:ln w="9525">
              <a:noFill/>
              <a:round/>
              <a:headEnd/>
              <a:tailEnd/>
            </a:ln>
          </p:spPr>
          <p:txBody>
            <a:bodyPr/>
            <a:lstStyle/>
            <a:p>
              <a:endParaRPr lang="zh-CN" altLang="en-US"/>
            </a:p>
          </p:txBody>
        </p:sp>
        <p:sp>
          <p:nvSpPr>
            <p:cNvPr id="10383" name="Rectangle 894"/>
            <p:cNvSpPr>
              <a:spLocks noChangeArrowheads="1"/>
            </p:cNvSpPr>
            <p:nvPr/>
          </p:nvSpPr>
          <p:spPr bwMode="auto">
            <a:xfrm>
              <a:off x="4514" y="2698"/>
              <a:ext cx="15" cy="20"/>
            </a:xfrm>
            <a:prstGeom prst="rect">
              <a:avLst/>
            </a:prstGeom>
            <a:solidFill>
              <a:schemeClr val="tx1"/>
            </a:solidFill>
            <a:ln w="9525">
              <a:noFill/>
              <a:miter lim="800000"/>
              <a:headEnd/>
              <a:tailEnd/>
            </a:ln>
          </p:spPr>
          <p:txBody>
            <a:bodyPr/>
            <a:lstStyle/>
            <a:p>
              <a:endParaRPr lang="zh-CN" altLang="en-US"/>
            </a:p>
          </p:txBody>
        </p:sp>
        <p:sp>
          <p:nvSpPr>
            <p:cNvPr id="10384" name="Freeform 895"/>
            <p:cNvSpPr>
              <a:spLocks/>
            </p:cNvSpPr>
            <p:nvPr/>
          </p:nvSpPr>
          <p:spPr bwMode="auto">
            <a:xfrm>
              <a:off x="4522" y="2706"/>
              <a:ext cx="20" cy="26"/>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85" name="Rectangle 896"/>
            <p:cNvSpPr>
              <a:spLocks noChangeArrowheads="1"/>
            </p:cNvSpPr>
            <p:nvPr/>
          </p:nvSpPr>
          <p:spPr bwMode="auto">
            <a:xfrm>
              <a:off x="4536" y="2712"/>
              <a:ext cx="15" cy="20"/>
            </a:xfrm>
            <a:prstGeom prst="rect">
              <a:avLst/>
            </a:prstGeom>
            <a:solidFill>
              <a:schemeClr val="tx1"/>
            </a:solidFill>
            <a:ln w="9525">
              <a:noFill/>
              <a:miter lim="800000"/>
              <a:headEnd/>
              <a:tailEnd/>
            </a:ln>
          </p:spPr>
          <p:txBody>
            <a:bodyPr/>
            <a:lstStyle/>
            <a:p>
              <a:endParaRPr lang="zh-CN" altLang="en-US"/>
            </a:p>
          </p:txBody>
        </p:sp>
        <p:sp>
          <p:nvSpPr>
            <p:cNvPr id="10386" name="Rectangle 897"/>
            <p:cNvSpPr>
              <a:spLocks noChangeArrowheads="1"/>
            </p:cNvSpPr>
            <p:nvPr/>
          </p:nvSpPr>
          <p:spPr bwMode="auto">
            <a:xfrm>
              <a:off x="4551" y="2712"/>
              <a:ext cx="5" cy="20"/>
            </a:xfrm>
            <a:prstGeom prst="rect">
              <a:avLst/>
            </a:prstGeom>
            <a:solidFill>
              <a:schemeClr val="tx1"/>
            </a:solidFill>
            <a:ln w="9525">
              <a:noFill/>
              <a:miter lim="800000"/>
              <a:headEnd/>
              <a:tailEnd/>
            </a:ln>
          </p:spPr>
          <p:txBody>
            <a:bodyPr/>
            <a:lstStyle/>
            <a:p>
              <a:endParaRPr lang="zh-CN" altLang="en-US"/>
            </a:p>
          </p:txBody>
        </p:sp>
        <p:sp>
          <p:nvSpPr>
            <p:cNvPr id="10387" name="Freeform 898"/>
            <p:cNvSpPr>
              <a:spLocks/>
            </p:cNvSpPr>
            <p:nvPr/>
          </p:nvSpPr>
          <p:spPr bwMode="auto">
            <a:xfrm>
              <a:off x="4551" y="2712"/>
              <a:ext cx="34" cy="26"/>
            </a:xfrm>
            <a:custGeom>
              <a:avLst/>
              <a:gdLst>
                <a:gd name="T0" fmla="*/ 2 w 5"/>
                <a:gd name="T1" fmla="*/ 0 h 4"/>
                <a:gd name="T2" fmla="*/ 5 w 5"/>
                <a:gd name="T3" fmla="*/ 2 h 4"/>
                <a:gd name="T4" fmla="*/ 3 w 5"/>
                <a:gd name="T5" fmla="*/ 4 h 4"/>
                <a:gd name="T6" fmla="*/ 0 w 5"/>
                <a:gd name="T7" fmla="*/ 3 h 4"/>
                <a:gd name="T8" fmla="*/ 2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2" y="0"/>
                  </a:moveTo>
                  <a:lnTo>
                    <a:pt x="5" y="2"/>
                  </a:lnTo>
                  <a:lnTo>
                    <a:pt x="3" y="4"/>
                  </a:lnTo>
                  <a:lnTo>
                    <a:pt x="0" y="3"/>
                  </a:lnTo>
                  <a:lnTo>
                    <a:pt x="2" y="0"/>
                  </a:lnTo>
                  <a:close/>
                </a:path>
              </a:pathLst>
            </a:custGeom>
            <a:solidFill>
              <a:schemeClr val="tx1"/>
            </a:solidFill>
            <a:ln w="9525">
              <a:noFill/>
              <a:round/>
              <a:headEnd/>
              <a:tailEnd/>
            </a:ln>
          </p:spPr>
          <p:txBody>
            <a:bodyPr/>
            <a:lstStyle/>
            <a:p>
              <a:endParaRPr lang="zh-CN" altLang="en-US"/>
            </a:p>
          </p:txBody>
        </p:sp>
        <p:sp>
          <p:nvSpPr>
            <p:cNvPr id="10388" name="Rectangle 899"/>
            <p:cNvSpPr>
              <a:spLocks noChangeArrowheads="1"/>
            </p:cNvSpPr>
            <p:nvPr/>
          </p:nvSpPr>
          <p:spPr bwMode="auto">
            <a:xfrm>
              <a:off x="4579" y="2718"/>
              <a:ext cx="6" cy="20"/>
            </a:xfrm>
            <a:prstGeom prst="rect">
              <a:avLst/>
            </a:prstGeom>
            <a:solidFill>
              <a:schemeClr val="tx1"/>
            </a:solidFill>
            <a:ln w="9525">
              <a:noFill/>
              <a:miter lim="800000"/>
              <a:headEnd/>
              <a:tailEnd/>
            </a:ln>
          </p:spPr>
          <p:txBody>
            <a:bodyPr/>
            <a:lstStyle/>
            <a:p>
              <a:endParaRPr lang="zh-CN" altLang="en-US"/>
            </a:p>
          </p:txBody>
        </p:sp>
        <p:sp>
          <p:nvSpPr>
            <p:cNvPr id="10389" name="Rectangle 900"/>
            <p:cNvSpPr>
              <a:spLocks noChangeArrowheads="1"/>
            </p:cNvSpPr>
            <p:nvPr/>
          </p:nvSpPr>
          <p:spPr bwMode="auto">
            <a:xfrm>
              <a:off x="4585" y="2718"/>
              <a:ext cx="15" cy="20"/>
            </a:xfrm>
            <a:prstGeom prst="rect">
              <a:avLst/>
            </a:prstGeom>
            <a:solidFill>
              <a:schemeClr val="tx1"/>
            </a:solidFill>
            <a:ln w="9525">
              <a:noFill/>
              <a:miter lim="800000"/>
              <a:headEnd/>
              <a:tailEnd/>
            </a:ln>
          </p:spPr>
          <p:txBody>
            <a:bodyPr/>
            <a:lstStyle/>
            <a:p>
              <a:endParaRPr lang="zh-CN" altLang="en-US"/>
            </a:p>
          </p:txBody>
        </p:sp>
        <p:sp>
          <p:nvSpPr>
            <p:cNvPr id="10390" name="Freeform 901"/>
            <p:cNvSpPr>
              <a:spLocks/>
            </p:cNvSpPr>
            <p:nvPr/>
          </p:nvSpPr>
          <p:spPr bwMode="auto">
            <a:xfrm>
              <a:off x="4592" y="2725"/>
              <a:ext cx="21" cy="27"/>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91" name="Rectangle 902"/>
            <p:cNvSpPr>
              <a:spLocks noChangeArrowheads="1"/>
            </p:cNvSpPr>
            <p:nvPr/>
          </p:nvSpPr>
          <p:spPr bwMode="auto">
            <a:xfrm>
              <a:off x="4607" y="2732"/>
              <a:ext cx="14" cy="20"/>
            </a:xfrm>
            <a:prstGeom prst="rect">
              <a:avLst/>
            </a:prstGeom>
            <a:solidFill>
              <a:schemeClr val="tx1"/>
            </a:solidFill>
            <a:ln w="9525">
              <a:noFill/>
              <a:miter lim="800000"/>
              <a:headEnd/>
              <a:tailEnd/>
            </a:ln>
          </p:spPr>
          <p:txBody>
            <a:bodyPr/>
            <a:lstStyle/>
            <a:p>
              <a:endParaRPr lang="zh-CN" altLang="en-US"/>
            </a:p>
          </p:txBody>
        </p:sp>
        <p:sp>
          <p:nvSpPr>
            <p:cNvPr id="10392" name="Rectangle 903"/>
            <p:cNvSpPr>
              <a:spLocks noChangeArrowheads="1"/>
            </p:cNvSpPr>
            <p:nvPr/>
          </p:nvSpPr>
          <p:spPr bwMode="auto">
            <a:xfrm>
              <a:off x="4621" y="2732"/>
              <a:ext cx="7" cy="20"/>
            </a:xfrm>
            <a:prstGeom prst="rect">
              <a:avLst/>
            </a:prstGeom>
            <a:solidFill>
              <a:schemeClr val="tx1"/>
            </a:solidFill>
            <a:ln w="9525">
              <a:noFill/>
              <a:miter lim="800000"/>
              <a:headEnd/>
              <a:tailEnd/>
            </a:ln>
          </p:spPr>
          <p:txBody>
            <a:bodyPr/>
            <a:lstStyle/>
            <a:p>
              <a:endParaRPr lang="zh-CN" altLang="en-US"/>
            </a:p>
          </p:txBody>
        </p:sp>
        <p:sp>
          <p:nvSpPr>
            <p:cNvPr id="10393" name="Freeform 904"/>
            <p:cNvSpPr>
              <a:spLocks/>
            </p:cNvSpPr>
            <p:nvPr/>
          </p:nvSpPr>
          <p:spPr bwMode="auto">
            <a:xfrm>
              <a:off x="4621" y="2732"/>
              <a:ext cx="20" cy="26"/>
            </a:xfrm>
            <a:custGeom>
              <a:avLst/>
              <a:gdLst>
                <a:gd name="T0" fmla="*/ 2 w 3"/>
                <a:gd name="T1" fmla="*/ 0 h 4"/>
                <a:gd name="T2" fmla="*/ 3 w 3"/>
                <a:gd name="T3" fmla="*/ 2 h 4"/>
                <a:gd name="T4" fmla="*/ 1 w 3"/>
                <a:gd name="T5" fmla="*/ 4 h 4"/>
                <a:gd name="T6" fmla="*/ 0 w 3"/>
                <a:gd name="T7" fmla="*/ 3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3"/>
                  </a:lnTo>
                  <a:lnTo>
                    <a:pt x="2" y="0"/>
                  </a:lnTo>
                  <a:close/>
                </a:path>
              </a:pathLst>
            </a:custGeom>
            <a:solidFill>
              <a:schemeClr val="tx1"/>
            </a:solidFill>
            <a:ln w="9525">
              <a:noFill/>
              <a:round/>
              <a:headEnd/>
              <a:tailEnd/>
            </a:ln>
          </p:spPr>
          <p:txBody>
            <a:bodyPr/>
            <a:lstStyle/>
            <a:p>
              <a:endParaRPr lang="zh-CN" altLang="en-US"/>
            </a:p>
          </p:txBody>
        </p:sp>
        <p:sp>
          <p:nvSpPr>
            <p:cNvPr id="10394" name="Rectangle 905"/>
            <p:cNvSpPr>
              <a:spLocks noChangeArrowheads="1"/>
            </p:cNvSpPr>
            <p:nvPr/>
          </p:nvSpPr>
          <p:spPr bwMode="auto">
            <a:xfrm>
              <a:off x="4635" y="2738"/>
              <a:ext cx="15" cy="20"/>
            </a:xfrm>
            <a:prstGeom prst="rect">
              <a:avLst/>
            </a:prstGeom>
            <a:solidFill>
              <a:schemeClr val="tx1"/>
            </a:solidFill>
            <a:ln w="9525">
              <a:noFill/>
              <a:miter lim="800000"/>
              <a:headEnd/>
              <a:tailEnd/>
            </a:ln>
          </p:spPr>
          <p:txBody>
            <a:bodyPr/>
            <a:lstStyle/>
            <a:p>
              <a:endParaRPr lang="zh-CN" altLang="en-US"/>
            </a:p>
          </p:txBody>
        </p:sp>
        <p:sp>
          <p:nvSpPr>
            <p:cNvPr id="10395" name="Rectangle 906"/>
            <p:cNvSpPr>
              <a:spLocks noChangeArrowheads="1"/>
            </p:cNvSpPr>
            <p:nvPr/>
          </p:nvSpPr>
          <p:spPr bwMode="auto">
            <a:xfrm>
              <a:off x="4650" y="2738"/>
              <a:ext cx="6" cy="20"/>
            </a:xfrm>
            <a:prstGeom prst="rect">
              <a:avLst/>
            </a:prstGeom>
            <a:solidFill>
              <a:schemeClr val="tx1"/>
            </a:solidFill>
            <a:ln w="9525">
              <a:noFill/>
              <a:miter lim="800000"/>
              <a:headEnd/>
              <a:tailEnd/>
            </a:ln>
          </p:spPr>
          <p:txBody>
            <a:bodyPr/>
            <a:lstStyle/>
            <a:p>
              <a:endParaRPr lang="zh-CN" altLang="en-US"/>
            </a:p>
          </p:txBody>
        </p:sp>
        <p:sp>
          <p:nvSpPr>
            <p:cNvPr id="10396" name="Rectangle 907"/>
            <p:cNvSpPr>
              <a:spLocks noChangeArrowheads="1"/>
            </p:cNvSpPr>
            <p:nvPr/>
          </p:nvSpPr>
          <p:spPr bwMode="auto">
            <a:xfrm>
              <a:off x="4656" y="2738"/>
              <a:ext cx="22" cy="20"/>
            </a:xfrm>
            <a:prstGeom prst="rect">
              <a:avLst/>
            </a:prstGeom>
            <a:solidFill>
              <a:schemeClr val="tx1"/>
            </a:solidFill>
            <a:ln w="9525">
              <a:noFill/>
              <a:miter lim="800000"/>
              <a:headEnd/>
              <a:tailEnd/>
            </a:ln>
          </p:spPr>
          <p:txBody>
            <a:bodyPr/>
            <a:lstStyle/>
            <a:p>
              <a:endParaRPr lang="zh-CN" altLang="en-US"/>
            </a:p>
          </p:txBody>
        </p:sp>
        <p:sp>
          <p:nvSpPr>
            <p:cNvPr id="10397" name="Freeform 908"/>
            <p:cNvSpPr>
              <a:spLocks/>
            </p:cNvSpPr>
            <p:nvPr/>
          </p:nvSpPr>
          <p:spPr bwMode="auto">
            <a:xfrm>
              <a:off x="4671" y="2745"/>
              <a:ext cx="19" cy="27"/>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398" name="Rectangle 909"/>
            <p:cNvSpPr>
              <a:spLocks noChangeArrowheads="1"/>
            </p:cNvSpPr>
            <p:nvPr/>
          </p:nvSpPr>
          <p:spPr bwMode="auto">
            <a:xfrm>
              <a:off x="4684" y="2752"/>
              <a:ext cx="15" cy="20"/>
            </a:xfrm>
            <a:prstGeom prst="rect">
              <a:avLst/>
            </a:prstGeom>
            <a:solidFill>
              <a:schemeClr val="tx1"/>
            </a:solidFill>
            <a:ln w="9525">
              <a:noFill/>
              <a:miter lim="800000"/>
              <a:headEnd/>
              <a:tailEnd/>
            </a:ln>
          </p:spPr>
          <p:txBody>
            <a:bodyPr/>
            <a:lstStyle/>
            <a:p>
              <a:endParaRPr lang="zh-CN" altLang="en-US"/>
            </a:p>
          </p:txBody>
        </p:sp>
        <p:sp>
          <p:nvSpPr>
            <p:cNvPr id="10399" name="Rectangle 910"/>
            <p:cNvSpPr>
              <a:spLocks noChangeArrowheads="1"/>
            </p:cNvSpPr>
            <p:nvPr/>
          </p:nvSpPr>
          <p:spPr bwMode="auto">
            <a:xfrm>
              <a:off x="4699" y="2752"/>
              <a:ext cx="6" cy="20"/>
            </a:xfrm>
            <a:prstGeom prst="rect">
              <a:avLst/>
            </a:prstGeom>
            <a:solidFill>
              <a:schemeClr val="tx1"/>
            </a:solidFill>
            <a:ln w="9525">
              <a:noFill/>
              <a:miter lim="800000"/>
              <a:headEnd/>
              <a:tailEnd/>
            </a:ln>
          </p:spPr>
          <p:txBody>
            <a:bodyPr/>
            <a:lstStyle/>
            <a:p>
              <a:endParaRPr lang="zh-CN" altLang="en-US"/>
            </a:p>
          </p:txBody>
        </p:sp>
        <p:sp>
          <p:nvSpPr>
            <p:cNvPr id="10400" name="Rectangle 911"/>
            <p:cNvSpPr>
              <a:spLocks noChangeArrowheads="1"/>
            </p:cNvSpPr>
            <p:nvPr/>
          </p:nvSpPr>
          <p:spPr bwMode="auto">
            <a:xfrm>
              <a:off x="4705" y="2752"/>
              <a:ext cx="13" cy="20"/>
            </a:xfrm>
            <a:prstGeom prst="rect">
              <a:avLst/>
            </a:prstGeom>
            <a:solidFill>
              <a:schemeClr val="tx1"/>
            </a:solidFill>
            <a:ln w="9525">
              <a:noFill/>
              <a:miter lim="800000"/>
              <a:headEnd/>
              <a:tailEnd/>
            </a:ln>
          </p:spPr>
          <p:txBody>
            <a:bodyPr/>
            <a:lstStyle/>
            <a:p>
              <a:endParaRPr lang="zh-CN" altLang="en-US"/>
            </a:p>
          </p:txBody>
        </p:sp>
        <p:sp>
          <p:nvSpPr>
            <p:cNvPr id="10401" name="Rectangle 912"/>
            <p:cNvSpPr>
              <a:spLocks noChangeArrowheads="1"/>
            </p:cNvSpPr>
            <p:nvPr/>
          </p:nvSpPr>
          <p:spPr bwMode="auto">
            <a:xfrm>
              <a:off x="4718" y="2752"/>
              <a:ext cx="10" cy="20"/>
            </a:xfrm>
            <a:prstGeom prst="rect">
              <a:avLst/>
            </a:prstGeom>
            <a:solidFill>
              <a:schemeClr val="tx1"/>
            </a:solidFill>
            <a:ln w="9525">
              <a:noFill/>
              <a:miter lim="800000"/>
              <a:headEnd/>
              <a:tailEnd/>
            </a:ln>
          </p:spPr>
          <p:txBody>
            <a:bodyPr/>
            <a:lstStyle/>
            <a:p>
              <a:endParaRPr lang="zh-CN" altLang="en-US"/>
            </a:p>
          </p:txBody>
        </p:sp>
        <p:sp>
          <p:nvSpPr>
            <p:cNvPr id="10402" name="Freeform 913"/>
            <p:cNvSpPr>
              <a:spLocks/>
            </p:cNvSpPr>
            <p:nvPr/>
          </p:nvSpPr>
          <p:spPr bwMode="auto">
            <a:xfrm>
              <a:off x="4718" y="2752"/>
              <a:ext cx="22" cy="25"/>
            </a:xfrm>
            <a:custGeom>
              <a:avLst/>
              <a:gdLst>
                <a:gd name="T0" fmla="*/ 2 w 3"/>
                <a:gd name="T1" fmla="*/ 0 h 4"/>
                <a:gd name="T2" fmla="*/ 3 w 3"/>
                <a:gd name="T3" fmla="*/ 2 h 4"/>
                <a:gd name="T4" fmla="*/ 1 w 3"/>
                <a:gd name="T5" fmla="*/ 4 h 4"/>
                <a:gd name="T6" fmla="*/ 0 w 3"/>
                <a:gd name="T7" fmla="*/ 3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3"/>
                  </a:lnTo>
                  <a:lnTo>
                    <a:pt x="2" y="0"/>
                  </a:lnTo>
                  <a:close/>
                </a:path>
              </a:pathLst>
            </a:custGeom>
            <a:solidFill>
              <a:schemeClr val="tx1"/>
            </a:solidFill>
            <a:ln w="9525">
              <a:noFill/>
              <a:round/>
              <a:headEnd/>
              <a:tailEnd/>
            </a:ln>
          </p:spPr>
          <p:txBody>
            <a:bodyPr/>
            <a:lstStyle/>
            <a:p>
              <a:endParaRPr lang="zh-CN" altLang="en-US"/>
            </a:p>
          </p:txBody>
        </p:sp>
        <p:sp>
          <p:nvSpPr>
            <p:cNvPr id="10403" name="Rectangle 914"/>
            <p:cNvSpPr>
              <a:spLocks noChangeArrowheads="1"/>
            </p:cNvSpPr>
            <p:nvPr/>
          </p:nvSpPr>
          <p:spPr bwMode="auto">
            <a:xfrm>
              <a:off x="4733" y="2758"/>
              <a:ext cx="15" cy="19"/>
            </a:xfrm>
            <a:prstGeom prst="rect">
              <a:avLst/>
            </a:prstGeom>
            <a:solidFill>
              <a:schemeClr val="tx1"/>
            </a:solidFill>
            <a:ln w="9525">
              <a:noFill/>
              <a:miter lim="800000"/>
              <a:headEnd/>
              <a:tailEnd/>
            </a:ln>
          </p:spPr>
          <p:txBody>
            <a:bodyPr/>
            <a:lstStyle/>
            <a:p>
              <a:endParaRPr lang="zh-CN" altLang="en-US"/>
            </a:p>
          </p:txBody>
        </p:sp>
        <p:sp>
          <p:nvSpPr>
            <p:cNvPr id="10404" name="Rectangle 915"/>
            <p:cNvSpPr>
              <a:spLocks noChangeArrowheads="1"/>
            </p:cNvSpPr>
            <p:nvPr/>
          </p:nvSpPr>
          <p:spPr bwMode="auto">
            <a:xfrm>
              <a:off x="4748" y="2758"/>
              <a:ext cx="7" cy="19"/>
            </a:xfrm>
            <a:prstGeom prst="rect">
              <a:avLst/>
            </a:prstGeom>
            <a:solidFill>
              <a:schemeClr val="tx1"/>
            </a:solidFill>
            <a:ln w="9525">
              <a:noFill/>
              <a:miter lim="800000"/>
              <a:headEnd/>
              <a:tailEnd/>
            </a:ln>
          </p:spPr>
          <p:txBody>
            <a:bodyPr/>
            <a:lstStyle/>
            <a:p>
              <a:endParaRPr lang="zh-CN" altLang="en-US"/>
            </a:p>
          </p:txBody>
        </p:sp>
        <p:sp>
          <p:nvSpPr>
            <p:cNvPr id="10405" name="Rectangle 916"/>
            <p:cNvSpPr>
              <a:spLocks noChangeArrowheads="1"/>
            </p:cNvSpPr>
            <p:nvPr/>
          </p:nvSpPr>
          <p:spPr bwMode="auto">
            <a:xfrm>
              <a:off x="4755" y="2758"/>
              <a:ext cx="22" cy="19"/>
            </a:xfrm>
            <a:prstGeom prst="rect">
              <a:avLst/>
            </a:prstGeom>
            <a:solidFill>
              <a:schemeClr val="tx1"/>
            </a:solidFill>
            <a:ln w="9525">
              <a:noFill/>
              <a:miter lim="800000"/>
              <a:headEnd/>
              <a:tailEnd/>
            </a:ln>
          </p:spPr>
          <p:txBody>
            <a:bodyPr/>
            <a:lstStyle/>
            <a:p>
              <a:endParaRPr lang="zh-CN" altLang="en-US"/>
            </a:p>
          </p:txBody>
        </p:sp>
        <p:sp>
          <p:nvSpPr>
            <p:cNvPr id="10406" name="Rectangle 917"/>
            <p:cNvSpPr>
              <a:spLocks noChangeArrowheads="1"/>
            </p:cNvSpPr>
            <p:nvPr/>
          </p:nvSpPr>
          <p:spPr bwMode="auto">
            <a:xfrm>
              <a:off x="4777" y="2758"/>
              <a:ext cx="12" cy="19"/>
            </a:xfrm>
            <a:prstGeom prst="rect">
              <a:avLst/>
            </a:prstGeom>
            <a:solidFill>
              <a:schemeClr val="tx1"/>
            </a:solidFill>
            <a:ln w="9525">
              <a:noFill/>
              <a:miter lim="800000"/>
              <a:headEnd/>
              <a:tailEnd/>
            </a:ln>
          </p:spPr>
          <p:txBody>
            <a:bodyPr/>
            <a:lstStyle/>
            <a:p>
              <a:endParaRPr lang="zh-CN" altLang="en-US"/>
            </a:p>
          </p:txBody>
        </p:sp>
        <p:sp>
          <p:nvSpPr>
            <p:cNvPr id="10407" name="Rectangle 918"/>
            <p:cNvSpPr>
              <a:spLocks noChangeArrowheads="1"/>
            </p:cNvSpPr>
            <p:nvPr/>
          </p:nvSpPr>
          <p:spPr bwMode="auto">
            <a:xfrm>
              <a:off x="4789" y="2758"/>
              <a:ext cx="9" cy="19"/>
            </a:xfrm>
            <a:prstGeom prst="rect">
              <a:avLst/>
            </a:prstGeom>
            <a:solidFill>
              <a:schemeClr val="tx1"/>
            </a:solidFill>
            <a:ln w="9525">
              <a:noFill/>
              <a:miter lim="800000"/>
              <a:headEnd/>
              <a:tailEnd/>
            </a:ln>
          </p:spPr>
          <p:txBody>
            <a:bodyPr/>
            <a:lstStyle/>
            <a:p>
              <a:endParaRPr lang="zh-CN" altLang="en-US"/>
            </a:p>
          </p:txBody>
        </p:sp>
        <p:sp>
          <p:nvSpPr>
            <p:cNvPr id="10408" name="Freeform 919"/>
            <p:cNvSpPr>
              <a:spLocks/>
            </p:cNvSpPr>
            <p:nvPr/>
          </p:nvSpPr>
          <p:spPr bwMode="auto">
            <a:xfrm>
              <a:off x="4789" y="2764"/>
              <a:ext cx="23" cy="27"/>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409" name="Rectangle 920"/>
            <p:cNvSpPr>
              <a:spLocks noChangeArrowheads="1"/>
            </p:cNvSpPr>
            <p:nvPr/>
          </p:nvSpPr>
          <p:spPr bwMode="auto">
            <a:xfrm>
              <a:off x="4804" y="2772"/>
              <a:ext cx="14" cy="19"/>
            </a:xfrm>
            <a:prstGeom prst="rect">
              <a:avLst/>
            </a:prstGeom>
            <a:solidFill>
              <a:schemeClr val="tx1"/>
            </a:solidFill>
            <a:ln w="9525">
              <a:noFill/>
              <a:miter lim="800000"/>
              <a:headEnd/>
              <a:tailEnd/>
            </a:ln>
          </p:spPr>
          <p:txBody>
            <a:bodyPr/>
            <a:lstStyle/>
            <a:p>
              <a:endParaRPr lang="zh-CN" altLang="en-US"/>
            </a:p>
          </p:txBody>
        </p:sp>
        <p:sp>
          <p:nvSpPr>
            <p:cNvPr id="10410" name="Rectangle 921"/>
            <p:cNvSpPr>
              <a:spLocks noChangeArrowheads="1"/>
            </p:cNvSpPr>
            <p:nvPr/>
          </p:nvSpPr>
          <p:spPr bwMode="auto">
            <a:xfrm>
              <a:off x="4818" y="2772"/>
              <a:ext cx="9" cy="19"/>
            </a:xfrm>
            <a:prstGeom prst="rect">
              <a:avLst/>
            </a:prstGeom>
            <a:solidFill>
              <a:schemeClr val="tx1"/>
            </a:solidFill>
            <a:ln w="9525">
              <a:noFill/>
              <a:miter lim="800000"/>
              <a:headEnd/>
              <a:tailEnd/>
            </a:ln>
          </p:spPr>
          <p:txBody>
            <a:bodyPr/>
            <a:lstStyle/>
            <a:p>
              <a:endParaRPr lang="zh-CN" altLang="en-US"/>
            </a:p>
          </p:txBody>
        </p:sp>
        <p:sp>
          <p:nvSpPr>
            <p:cNvPr id="10411" name="Rectangle 922"/>
            <p:cNvSpPr>
              <a:spLocks noChangeArrowheads="1"/>
            </p:cNvSpPr>
            <p:nvPr/>
          </p:nvSpPr>
          <p:spPr bwMode="auto">
            <a:xfrm>
              <a:off x="4827" y="2772"/>
              <a:ext cx="12" cy="19"/>
            </a:xfrm>
            <a:prstGeom prst="rect">
              <a:avLst/>
            </a:prstGeom>
            <a:solidFill>
              <a:schemeClr val="tx1"/>
            </a:solidFill>
            <a:ln w="9525">
              <a:noFill/>
              <a:miter lim="800000"/>
              <a:headEnd/>
              <a:tailEnd/>
            </a:ln>
          </p:spPr>
          <p:txBody>
            <a:bodyPr/>
            <a:lstStyle/>
            <a:p>
              <a:endParaRPr lang="zh-CN" altLang="en-US"/>
            </a:p>
          </p:txBody>
        </p:sp>
        <p:sp>
          <p:nvSpPr>
            <p:cNvPr id="10412" name="Rectangle 923"/>
            <p:cNvSpPr>
              <a:spLocks noChangeArrowheads="1"/>
            </p:cNvSpPr>
            <p:nvPr/>
          </p:nvSpPr>
          <p:spPr bwMode="auto">
            <a:xfrm>
              <a:off x="4839" y="2772"/>
              <a:ext cx="8" cy="19"/>
            </a:xfrm>
            <a:prstGeom prst="rect">
              <a:avLst/>
            </a:prstGeom>
            <a:solidFill>
              <a:schemeClr val="tx1"/>
            </a:solidFill>
            <a:ln w="9525">
              <a:noFill/>
              <a:miter lim="800000"/>
              <a:headEnd/>
              <a:tailEnd/>
            </a:ln>
          </p:spPr>
          <p:txBody>
            <a:bodyPr/>
            <a:lstStyle/>
            <a:p>
              <a:endParaRPr lang="zh-CN" altLang="en-US"/>
            </a:p>
          </p:txBody>
        </p:sp>
        <p:sp>
          <p:nvSpPr>
            <p:cNvPr id="10413" name="Rectangle 924"/>
            <p:cNvSpPr>
              <a:spLocks noChangeArrowheads="1"/>
            </p:cNvSpPr>
            <p:nvPr/>
          </p:nvSpPr>
          <p:spPr bwMode="auto">
            <a:xfrm>
              <a:off x="4847" y="2772"/>
              <a:ext cx="7" cy="19"/>
            </a:xfrm>
            <a:prstGeom prst="rect">
              <a:avLst/>
            </a:prstGeom>
            <a:solidFill>
              <a:schemeClr val="tx1"/>
            </a:solidFill>
            <a:ln w="9525">
              <a:noFill/>
              <a:miter lim="800000"/>
              <a:headEnd/>
              <a:tailEnd/>
            </a:ln>
          </p:spPr>
          <p:txBody>
            <a:bodyPr/>
            <a:lstStyle/>
            <a:p>
              <a:endParaRPr lang="zh-CN" altLang="en-US"/>
            </a:p>
          </p:txBody>
        </p:sp>
        <p:sp>
          <p:nvSpPr>
            <p:cNvPr id="10414" name="Rectangle 925"/>
            <p:cNvSpPr>
              <a:spLocks noChangeArrowheads="1"/>
            </p:cNvSpPr>
            <p:nvPr/>
          </p:nvSpPr>
          <p:spPr bwMode="auto">
            <a:xfrm>
              <a:off x="4854" y="2772"/>
              <a:ext cx="22" cy="19"/>
            </a:xfrm>
            <a:prstGeom prst="rect">
              <a:avLst/>
            </a:prstGeom>
            <a:solidFill>
              <a:schemeClr val="tx1"/>
            </a:solidFill>
            <a:ln w="9525">
              <a:noFill/>
              <a:miter lim="800000"/>
              <a:headEnd/>
              <a:tailEnd/>
            </a:ln>
          </p:spPr>
          <p:txBody>
            <a:bodyPr/>
            <a:lstStyle/>
            <a:p>
              <a:endParaRPr lang="zh-CN" altLang="en-US"/>
            </a:p>
          </p:txBody>
        </p:sp>
        <p:sp>
          <p:nvSpPr>
            <p:cNvPr id="10415" name="Rectangle 926"/>
            <p:cNvSpPr>
              <a:spLocks noChangeArrowheads="1"/>
            </p:cNvSpPr>
            <p:nvPr/>
          </p:nvSpPr>
          <p:spPr bwMode="auto">
            <a:xfrm>
              <a:off x="4876" y="2772"/>
              <a:ext cx="12" cy="19"/>
            </a:xfrm>
            <a:prstGeom prst="rect">
              <a:avLst/>
            </a:prstGeom>
            <a:solidFill>
              <a:schemeClr val="tx1"/>
            </a:solidFill>
            <a:ln w="9525">
              <a:noFill/>
              <a:miter lim="800000"/>
              <a:headEnd/>
              <a:tailEnd/>
            </a:ln>
          </p:spPr>
          <p:txBody>
            <a:bodyPr/>
            <a:lstStyle/>
            <a:p>
              <a:endParaRPr lang="zh-CN" altLang="en-US"/>
            </a:p>
          </p:txBody>
        </p:sp>
        <p:sp>
          <p:nvSpPr>
            <p:cNvPr id="10416" name="Freeform 927"/>
            <p:cNvSpPr>
              <a:spLocks/>
            </p:cNvSpPr>
            <p:nvPr/>
          </p:nvSpPr>
          <p:spPr bwMode="auto">
            <a:xfrm>
              <a:off x="4882" y="2772"/>
              <a:ext cx="21" cy="27"/>
            </a:xfrm>
            <a:custGeom>
              <a:avLst/>
              <a:gdLst>
                <a:gd name="T0" fmla="*/ 2 w 3"/>
                <a:gd name="T1" fmla="*/ 0 h 4"/>
                <a:gd name="T2" fmla="*/ 3 w 3"/>
                <a:gd name="T3" fmla="*/ 2 h 4"/>
                <a:gd name="T4" fmla="*/ 1 w 3"/>
                <a:gd name="T5" fmla="*/ 4 h 4"/>
                <a:gd name="T6" fmla="*/ 0 w 3"/>
                <a:gd name="T7" fmla="*/ 3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3"/>
                  </a:lnTo>
                  <a:lnTo>
                    <a:pt x="2" y="0"/>
                  </a:lnTo>
                  <a:close/>
                </a:path>
              </a:pathLst>
            </a:custGeom>
            <a:solidFill>
              <a:schemeClr val="tx1"/>
            </a:solidFill>
            <a:ln w="9525">
              <a:noFill/>
              <a:round/>
              <a:headEnd/>
              <a:tailEnd/>
            </a:ln>
          </p:spPr>
          <p:txBody>
            <a:bodyPr/>
            <a:lstStyle/>
            <a:p>
              <a:endParaRPr lang="zh-CN" altLang="en-US"/>
            </a:p>
          </p:txBody>
        </p:sp>
        <p:sp>
          <p:nvSpPr>
            <p:cNvPr id="10417" name="Rectangle 928"/>
            <p:cNvSpPr>
              <a:spLocks noChangeArrowheads="1"/>
            </p:cNvSpPr>
            <p:nvPr/>
          </p:nvSpPr>
          <p:spPr bwMode="auto">
            <a:xfrm>
              <a:off x="4898" y="2777"/>
              <a:ext cx="5" cy="22"/>
            </a:xfrm>
            <a:prstGeom prst="rect">
              <a:avLst/>
            </a:prstGeom>
            <a:solidFill>
              <a:schemeClr val="tx1"/>
            </a:solidFill>
            <a:ln w="9525">
              <a:noFill/>
              <a:miter lim="800000"/>
              <a:headEnd/>
              <a:tailEnd/>
            </a:ln>
          </p:spPr>
          <p:txBody>
            <a:bodyPr/>
            <a:lstStyle/>
            <a:p>
              <a:endParaRPr lang="zh-CN" altLang="en-US"/>
            </a:p>
          </p:txBody>
        </p:sp>
        <p:sp>
          <p:nvSpPr>
            <p:cNvPr id="10418" name="Rectangle 929"/>
            <p:cNvSpPr>
              <a:spLocks noChangeArrowheads="1"/>
            </p:cNvSpPr>
            <p:nvPr/>
          </p:nvSpPr>
          <p:spPr bwMode="auto">
            <a:xfrm>
              <a:off x="4903" y="2777"/>
              <a:ext cx="14" cy="22"/>
            </a:xfrm>
            <a:prstGeom prst="rect">
              <a:avLst/>
            </a:prstGeom>
            <a:solidFill>
              <a:schemeClr val="tx1"/>
            </a:solidFill>
            <a:ln w="9525">
              <a:noFill/>
              <a:miter lim="800000"/>
              <a:headEnd/>
              <a:tailEnd/>
            </a:ln>
          </p:spPr>
          <p:txBody>
            <a:bodyPr/>
            <a:lstStyle/>
            <a:p>
              <a:endParaRPr lang="zh-CN" altLang="en-US"/>
            </a:p>
          </p:txBody>
        </p:sp>
        <p:sp>
          <p:nvSpPr>
            <p:cNvPr id="10419" name="Rectangle 930"/>
            <p:cNvSpPr>
              <a:spLocks noChangeArrowheads="1"/>
            </p:cNvSpPr>
            <p:nvPr/>
          </p:nvSpPr>
          <p:spPr bwMode="auto">
            <a:xfrm>
              <a:off x="4917" y="2777"/>
              <a:ext cx="8" cy="22"/>
            </a:xfrm>
            <a:prstGeom prst="rect">
              <a:avLst/>
            </a:prstGeom>
            <a:solidFill>
              <a:schemeClr val="tx1"/>
            </a:solidFill>
            <a:ln w="9525">
              <a:noFill/>
              <a:miter lim="800000"/>
              <a:headEnd/>
              <a:tailEnd/>
            </a:ln>
          </p:spPr>
          <p:txBody>
            <a:bodyPr/>
            <a:lstStyle/>
            <a:p>
              <a:endParaRPr lang="zh-CN" altLang="en-US"/>
            </a:p>
          </p:txBody>
        </p:sp>
        <p:sp>
          <p:nvSpPr>
            <p:cNvPr id="10420" name="Rectangle 931"/>
            <p:cNvSpPr>
              <a:spLocks noChangeArrowheads="1"/>
            </p:cNvSpPr>
            <p:nvPr/>
          </p:nvSpPr>
          <p:spPr bwMode="auto">
            <a:xfrm>
              <a:off x="4925" y="2777"/>
              <a:ext cx="12" cy="22"/>
            </a:xfrm>
            <a:prstGeom prst="rect">
              <a:avLst/>
            </a:prstGeom>
            <a:solidFill>
              <a:schemeClr val="tx1"/>
            </a:solidFill>
            <a:ln w="9525">
              <a:noFill/>
              <a:miter lim="800000"/>
              <a:headEnd/>
              <a:tailEnd/>
            </a:ln>
          </p:spPr>
          <p:txBody>
            <a:bodyPr/>
            <a:lstStyle/>
            <a:p>
              <a:endParaRPr lang="zh-CN" altLang="en-US"/>
            </a:p>
          </p:txBody>
        </p:sp>
        <p:sp>
          <p:nvSpPr>
            <p:cNvPr id="10421" name="Rectangle 932"/>
            <p:cNvSpPr>
              <a:spLocks noChangeArrowheads="1"/>
            </p:cNvSpPr>
            <p:nvPr/>
          </p:nvSpPr>
          <p:spPr bwMode="auto">
            <a:xfrm>
              <a:off x="4937" y="2777"/>
              <a:ext cx="10" cy="22"/>
            </a:xfrm>
            <a:prstGeom prst="rect">
              <a:avLst/>
            </a:prstGeom>
            <a:solidFill>
              <a:schemeClr val="tx1"/>
            </a:solidFill>
            <a:ln w="9525">
              <a:noFill/>
              <a:miter lim="800000"/>
              <a:headEnd/>
              <a:tailEnd/>
            </a:ln>
          </p:spPr>
          <p:txBody>
            <a:bodyPr/>
            <a:lstStyle/>
            <a:p>
              <a:endParaRPr lang="zh-CN" altLang="en-US"/>
            </a:p>
          </p:txBody>
        </p:sp>
        <p:sp>
          <p:nvSpPr>
            <p:cNvPr id="10422" name="Rectangle 933"/>
            <p:cNvSpPr>
              <a:spLocks noChangeArrowheads="1"/>
            </p:cNvSpPr>
            <p:nvPr/>
          </p:nvSpPr>
          <p:spPr bwMode="auto">
            <a:xfrm>
              <a:off x="4947" y="2777"/>
              <a:ext cx="13" cy="22"/>
            </a:xfrm>
            <a:prstGeom prst="rect">
              <a:avLst/>
            </a:prstGeom>
            <a:solidFill>
              <a:schemeClr val="tx1"/>
            </a:solidFill>
            <a:ln w="9525">
              <a:noFill/>
              <a:miter lim="800000"/>
              <a:headEnd/>
              <a:tailEnd/>
            </a:ln>
          </p:spPr>
          <p:txBody>
            <a:bodyPr/>
            <a:lstStyle/>
            <a:p>
              <a:endParaRPr lang="zh-CN" altLang="en-US"/>
            </a:p>
          </p:txBody>
        </p:sp>
        <p:sp>
          <p:nvSpPr>
            <p:cNvPr id="10423" name="Rectangle 934"/>
            <p:cNvSpPr>
              <a:spLocks noChangeArrowheads="1"/>
            </p:cNvSpPr>
            <p:nvPr/>
          </p:nvSpPr>
          <p:spPr bwMode="auto">
            <a:xfrm>
              <a:off x="4960" y="2777"/>
              <a:ext cx="15" cy="22"/>
            </a:xfrm>
            <a:prstGeom prst="rect">
              <a:avLst/>
            </a:prstGeom>
            <a:solidFill>
              <a:schemeClr val="tx1"/>
            </a:solidFill>
            <a:ln w="9525">
              <a:noFill/>
              <a:miter lim="800000"/>
              <a:headEnd/>
              <a:tailEnd/>
            </a:ln>
          </p:spPr>
          <p:txBody>
            <a:bodyPr/>
            <a:lstStyle/>
            <a:p>
              <a:endParaRPr lang="zh-CN" altLang="en-US"/>
            </a:p>
          </p:txBody>
        </p:sp>
        <p:sp>
          <p:nvSpPr>
            <p:cNvPr id="10424" name="Rectangle 935"/>
            <p:cNvSpPr>
              <a:spLocks noChangeArrowheads="1"/>
            </p:cNvSpPr>
            <p:nvPr/>
          </p:nvSpPr>
          <p:spPr bwMode="auto">
            <a:xfrm>
              <a:off x="4975" y="2777"/>
              <a:ext cx="13" cy="22"/>
            </a:xfrm>
            <a:prstGeom prst="rect">
              <a:avLst/>
            </a:prstGeom>
            <a:solidFill>
              <a:schemeClr val="tx1"/>
            </a:solidFill>
            <a:ln w="9525">
              <a:noFill/>
              <a:miter lim="800000"/>
              <a:headEnd/>
              <a:tailEnd/>
            </a:ln>
          </p:spPr>
          <p:txBody>
            <a:bodyPr/>
            <a:lstStyle/>
            <a:p>
              <a:endParaRPr lang="zh-CN" altLang="en-US"/>
            </a:p>
          </p:txBody>
        </p:sp>
        <p:sp>
          <p:nvSpPr>
            <p:cNvPr id="10425" name="Rectangle 936"/>
            <p:cNvSpPr>
              <a:spLocks noChangeArrowheads="1"/>
            </p:cNvSpPr>
            <p:nvPr/>
          </p:nvSpPr>
          <p:spPr bwMode="auto">
            <a:xfrm>
              <a:off x="4988" y="2777"/>
              <a:ext cx="8" cy="22"/>
            </a:xfrm>
            <a:prstGeom prst="rect">
              <a:avLst/>
            </a:prstGeom>
            <a:solidFill>
              <a:schemeClr val="tx1"/>
            </a:solidFill>
            <a:ln w="9525">
              <a:noFill/>
              <a:miter lim="800000"/>
              <a:headEnd/>
              <a:tailEnd/>
            </a:ln>
          </p:spPr>
          <p:txBody>
            <a:bodyPr/>
            <a:lstStyle/>
            <a:p>
              <a:endParaRPr lang="zh-CN" altLang="en-US"/>
            </a:p>
          </p:txBody>
        </p:sp>
        <p:sp>
          <p:nvSpPr>
            <p:cNvPr id="10426" name="Freeform 937"/>
            <p:cNvSpPr>
              <a:spLocks/>
            </p:cNvSpPr>
            <p:nvPr/>
          </p:nvSpPr>
          <p:spPr bwMode="auto">
            <a:xfrm>
              <a:off x="4988" y="2785"/>
              <a:ext cx="28" cy="25"/>
            </a:xfrm>
            <a:custGeom>
              <a:avLst/>
              <a:gdLst>
                <a:gd name="T0" fmla="*/ 2 w 4"/>
                <a:gd name="T1" fmla="*/ 0 h 4"/>
                <a:gd name="T2" fmla="*/ 4 w 4"/>
                <a:gd name="T3" fmla="*/ 1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1"/>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427" name="Rectangle 938"/>
            <p:cNvSpPr>
              <a:spLocks noChangeArrowheads="1"/>
            </p:cNvSpPr>
            <p:nvPr/>
          </p:nvSpPr>
          <p:spPr bwMode="auto">
            <a:xfrm>
              <a:off x="5009" y="2791"/>
              <a:ext cx="7" cy="19"/>
            </a:xfrm>
            <a:prstGeom prst="rect">
              <a:avLst/>
            </a:prstGeom>
            <a:solidFill>
              <a:schemeClr val="tx1"/>
            </a:solidFill>
            <a:ln w="9525">
              <a:noFill/>
              <a:miter lim="800000"/>
              <a:headEnd/>
              <a:tailEnd/>
            </a:ln>
          </p:spPr>
          <p:txBody>
            <a:bodyPr/>
            <a:lstStyle/>
            <a:p>
              <a:endParaRPr lang="zh-CN" altLang="en-US"/>
            </a:p>
          </p:txBody>
        </p:sp>
        <p:sp>
          <p:nvSpPr>
            <p:cNvPr id="10428" name="Rectangle 939"/>
            <p:cNvSpPr>
              <a:spLocks noChangeArrowheads="1"/>
            </p:cNvSpPr>
            <p:nvPr/>
          </p:nvSpPr>
          <p:spPr bwMode="auto">
            <a:xfrm>
              <a:off x="5016" y="2791"/>
              <a:ext cx="8" cy="19"/>
            </a:xfrm>
            <a:prstGeom prst="rect">
              <a:avLst/>
            </a:prstGeom>
            <a:solidFill>
              <a:schemeClr val="tx1"/>
            </a:solidFill>
            <a:ln w="9525">
              <a:noFill/>
              <a:miter lim="800000"/>
              <a:headEnd/>
              <a:tailEnd/>
            </a:ln>
          </p:spPr>
          <p:txBody>
            <a:bodyPr/>
            <a:lstStyle/>
            <a:p>
              <a:endParaRPr lang="zh-CN" altLang="en-US"/>
            </a:p>
          </p:txBody>
        </p:sp>
        <p:sp>
          <p:nvSpPr>
            <p:cNvPr id="10429" name="Rectangle 940"/>
            <p:cNvSpPr>
              <a:spLocks noChangeArrowheads="1"/>
            </p:cNvSpPr>
            <p:nvPr/>
          </p:nvSpPr>
          <p:spPr bwMode="auto">
            <a:xfrm>
              <a:off x="5024" y="2791"/>
              <a:ext cx="13" cy="19"/>
            </a:xfrm>
            <a:prstGeom prst="rect">
              <a:avLst/>
            </a:prstGeom>
            <a:solidFill>
              <a:schemeClr val="tx1"/>
            </a:solidFill>
            <a:ln w="9525">
              <a:noFill/>
              <a:miter lim="800000"/>
              <a:headEnd/>
              <a:tailEnd/>
            </a:ln>
          </p:spPr>
          <p:txBody>
            <a:bodyPr/>
            <a:lstStyle/>
            <a:p>
              <a:endParaRPr lang="zh-CN" altLang="en-US"/>
            </a:p>
          </p:txBody>
        </p:sp>
        <p:sp>
          <p:nvSpPr>
            <p:cNvPr id="10430" name="Rectangle 941"/>
            <p:cNvSpPr>
              <a:spLocks noChangeArrowheads="1"/>
            </p:cNvSpPr>
            <p:nvPr/>
          </p:nvSpPr>
          <p:spPr bwMode="auto">
            <a:xfrm>
              <a:off x="5037" y="2791"/>
              <a:ext cx="8" cy="19"/>
            </a:xfrm>
            <a:prstGeom prst="rect">
              <a:avLst/>
            </a:prstGeom>
            <a:solidFill>
              <a:schemeClr val="tx1"/>
            </a:solidFill>
            <a:ln w="9525">
              <a:noFill/>
              <a:miter lim="800000"/>
              <a:headEnd/>
              <a:tailEnd/>
            </a:ln>
          </p:spPr>
          <p:txBody>
            <a:bodyPr/>
            <a:lstStyle/>
            <a:p>
              <a:endParaRPr lang="zh-CN" altLang="en-US"/>
            </a:p>
          </p:txBody>
        </p:sp>
        <p:sp>
          <p:nvSpPr>
            <p:cNvPr id="10431" name="Rectangle 942"/>
            <p:cNvSpPr>
              <a:spLocks noChangeArrowheads="1"/>
            </p:cNvSpPr>
            <p:nvPr/>
          </p:nvSpPr>
          <p:spPr bwMode="auto">
            <a:xfrm>
              <a:off x="5045" y="2791"/>
              <a:ext cx="14" cy="19"/>
            </a:xfrm>
            <a:prstGeom prst="rect">
              <a:avLst/>
            </a:prstGeom>
            <a:solidFill>
              <a:schemeClr val="tx1"/>
            </a:solidFill>
            <a:ln w="9525">
              <a:noFill/>
              <a:miter lim="800000"/>
              <a:headEnd/>
              <a:tailEnd/>
            </a:ln>
          </p:spPr>
          <p:txBody>
            <a:bodyPr/>
            <a:lstStyle/>
            <a:p>
              <a:endParaRPr lang="zh-CN" altLang="en-US"/>
            </a:p>
          </p:txBody>
        </p:sp>
        <p:sp>
          <p:nvSpPr>
            <p:cNvPr id="10432" name="Rectangle 943"/>
            <p:cNvSpPr>
              <a:spLocks noChangeArrowheads="1"/>
            </p:cNvSpPr>
            <p:nvPr/>
          </p:nvSpPr>
          <p:spPr bwMode="auto">
            <a:xfrm>
              <a:off x="5059" y="2791"/>
              <a:ext cx="6" cy="19"/>
            </a:xfrm>
            <a:prstGeom prst="rect">
              <a:avLst/>
            </a:prstGeom>
            <a:solidFill>
              <a:schemeClr val="tx1"/>
            </a:solidFill>
            <a:ln w="9525">
              <a:noFill/>
              <a:miter lim="800000"/>
              <a:headEnd/>
              <a:tailEnd/>
            </a:ln>
          </p:spPr>
          <p:txBody>
            <a:bodyPr/>
            <a:lstStyle/>
            <a:p>
              <a:endParaRPr lang="zh-CN" altLang="en-US"/>
            </a:p>
          </p:txBody>
        </p:sp>
        <p:sp>
          <p:nvSpPr>
            <p:cNvPr id="10433" name="Rectangle 944"/>
            <p:cNvSpPr>
              <a:spLocks noChangeArrowheads="1"/>
            </p:cNvSpPr>
            <p:nvPr/>
          </p:nvSpPr>
          <p:spPr bwMode="auto">
            <a:xfrm>
              <a:off x="5065" y="2791"/>
              <a:ext cx="21" cy="19"/>
            </a:xfrm>
            <a:prstGeom prst="rect">
              <a:avLst/>
            </a:prstGeom>
            <a:solidFill>
              <a:schemeClr val="tx1"/>
            </a:solidFill>
            <a:ln w="9525">
              <a:noFill/>
              <a:miter lim="800000"/>
              <a:headEnd/>
              <a:tailEnd/>
            </a:ln>
          </p:spPr>
          <p:txBody>
            <a:bodyPr/>
            <a:lstStyle/>
            <a:p>
              <a:endParaRPr lang="zh-CN" altLang="en-US"/>
            </a:p>
          </p:txBody>
        </p:sp>
        <p:sp>
          <p:nvSpPr>
            <p:cNvPr id="10434" name="Rectangle 945"/>
            <p:cNvSpPr>
              <a:spLocks noChangeArrowheads="1"/>
            </p:cNvSpPr>
            <p:nvPr/>
          </p:nvSpPr>
          <p:spPr bwMode="auto">
            <a:xfrm>
              <a:off x="5086" y="2791"/>
              <a:ext cx="8" cy="19"/>
            </a:xfrm>
            <a:prstGeom prst="rect">
              <a:avLst/>
            </a:prstGeom>
            <a:solidFill>
              <a:schemeClr val="tx1"/>
            </a:solidFill>
            <a:ln w="9525">
              <a:noFill/>
              <a:miter lim="800000"/>
              <a:headEnd/>
              <a:tailEnd/>
            </a:ln>
          </p:spPr>
          <p:txBody>
            <a:bodyPr/>
            <a:lstStyle/>
            <a:p>
              <a:endParaRPr lang="zh-CN" altLang="en-US"/>
            </a:p>
          </p:txBody>
        </p:sp>
        <p:sp>
          <p:nvSpPr>
            <p:cNvPr id="10435" name="Rectangle 946"/>
            <p:cNvSpPr>
              <a:spLocks noChangeArrowheads="1"/>
            </p:cNvSpPr>
            <p:nvPr/>
          </p:nvSpPr>
          <p:spPr bwMode="auto">
            <a:xfrm>
              <a:off x="5094" y="2791"/>
              <a:ext cx="15" cy="19"/>
            </a:xfrm>
            <a:prstGeom prst="rect">
              <a:avLst/>
            </a:prstGeom>
            <a:solidFill>
              <a:schemeClr val="tx1"/>
            </a:solidFill>
            <a:ln w="9525">
              <a:noFill/>
              <a:miter lim="800000"/>
              <a:headEnd/>
              <a:tailEnd/>
            </a:ln>
          </p:spPr>
          <p:txBody>
            <a:bodyPr/>
            <a:lstStyle/>
            <a:p>
              <a:endParaRPr lang="zh-CN" altLang="en-US"/>
            </a:p>
          </p:txBody>
        </p:sp>
        <p:grpSp>
          <p:nvGrpSpPr>
            <p:cNvPr id="3" name="Group 947"/>
            <p:cNvGrpSpPr>
              <a:grpSpLocks/>
            </p:cNvGrpSpPr>
            <p:nvPr/>
          </p:nvGrpSpPr>
          <p:grpSpPr bwMode="auto">
            <a:xfrm>
              <a:off x="3603" y="984"/>
              <a:ext cx="1852" cy="1879"/>
              <a:chOff x="3121" y="1043"/>
              <a:chExt cx="1161" cy="1267"/>
            </a:xfrm>
          </p:grpSpPr>
          <p:grpSp>
            <p:nvGrpSpPr>
              <p:cNvPr id="4" name="Group 948"/>
              <p:cNvGrpSpPr>
                <a:grpSpLocks/>
              </p:cNvGrpSpPr>
              <p:nvPr/>
            </p:nvGrpSpPr>
            <p:grpSpPr bwMode="auto">
              <a:xfrm>
                <a:off x="3121" y="1154"/>
                <a:ext cx="1161" cy="1156"/>
                <a:chOff x="3121" y="1154"/>
                <a:chExt cx="1161" cy="1156"/>
              </a:xfrm>
            </p:grpSpPr>
            <p:sp>
              <p:nvSpPr>
                <p:cNvPr id="10759" name="Rectangle 949"/>
                <p:cNvSpPr>
                  <a:spLocks noChangeArrowheads="1"/>
                </p:cNvSpPr>
                <p:nvPr/>
              </p:nvSpPr>
              <p:spPr bwMode="auto">
                <a:xfrm>
                  <a:off x="4065" y="2261"/>
                  <a:ext cx="4" cy="13"/>
                </a:xfrm>
                <a:prstGeom prst="rect">
                  <a:avLst/>
                </a:prstGeom>
                <a:solidFill>
                  <a:schemeClr val="tx1"/>
                </a:solidFill>
                <a:ln w="9525">
                  <a:noFill/>
                  <a:miter lim="800000"/>
                  <a:headEnd/>
                  <a:tailEnd/>
                </a:ln>
              </p:spPr>
              <p:txBody>
                <a:bodyPr/>
                <a:lstStyle/>
                <a:p>
                  <a:endParaRPr lang="zh-CN" altLang="en-US"/>
                </a:p>
              </p:txBody>
            </p:sp>
            <p:sp>
              <p:nvSpPr>
                <p:cNvPr id="10760" name="Rectangle 950"/>
                <p:cNvSpPr>
                  <a:spLocks noChangeArrowheads="1"/>
                </p:cNvSpPr>
                <p:nvPr/>
              </p:nvSpPr>
              <p:spPr bwMode="auto">
                <a:xfrm>
                  <a:off x="4069" y="2261"/>
                  <a:ext cx="5" cy="13"/>
                </a:xfrm>
                <a:prstGeom prst="rect">
                  <a:avLst/>
                </a:prstGeom>
                <a:solidFill>
                  <a:schemeClr val="tx1"/>
                </a:solidFill>
                <a:ln w="9525">
                  <a:noFill/>
                  <a:miter lim="800000"/>
                  <a:headEnd/>
                  <a:tailEnd/>
                </a:ln>
              </p:spPr>
              <p:txBody>
                <a:bodyPr/>
                <a:lstStyle/>
                <a:p>
                  <a:endParaRPr lang="zh-CN" altLang="en-US"/>
                </a:p>
              </p:txBody>
            </p:sp>
            <p:sp>
              <p:nvSpPr>
                <p:cNvPr id="10761" name="Rectangle 951"/>
                <p:cNvSpPr>
                  <a:spLocks noChangeArrowheads="1"/>
                </p:cNvSpPr>
                <p:nvPr/>
              </p:nvSpPr>
              <p:spPr bwMode="auto">
                <a:xfrm>
                  <a:off x="4074" y="2261"/>
                  <a:ext cx="8" cy="13"/>
                </a:xfrm>
                <a:prstGeom prst="rect">
                  <a:avLst/>
                </a:prstGeom>
                <a:solidFill>
                  <a:schemeClr val="tx1"/>
                </a:solidFill>
                <a:ln w="9525">
                  <a:noFill/>
                  <a:miter lim="800000"/>
                  <a:headEnd/>
                  <a:tailEnd/>
                </a:ln>
              </p:spPr>
              <p:txBody>
                <a:bodyPr/>
                <a:lstStyle/>
                <a:p>
                  <a:endParaRPr lang="zh-CN" altLang="en-US"/>
                </a:p>
              </p:txBody>
            </p:sp>
            <p:sp>
              <p:nvSpPr>
                <p:cNvPr id="10762" name="Rectangle 952"/>
                <p:cNvSpPr>
                  <a:spLocks noChangeArrowheads="1"/>
                </p:cNvSpPr>
                <p:nvPr/>
              </p:nvSpPr>
              <p:spPr bwMode="auto">
                <a:xfrm>
                  <a:off x="4082" y="2261"/>
                  <a:ext cx="5" cy="13"/>
                </a:xfrm>
                <a:prstGeom prst="rect">
                  <a:avLst/>
                </a:prstGeom>
                <a:solidFill>
                  <a:schemeClr val="tx1"/>
                </a:solidFill>
                <a:ln w="9525">
                  <a:noFill/>
                  <a:miter lim="800000"/>
                  <a:headEnd/>
                  <a:tailEnd/>
                </a:ln>
              </p:spPr>
              <p:txBody>
                <a:bodyPr/>
                <a:lstStyle/>
                <a:p>
                  <a:endParaRPr lang="zh-CN" altLang="en-US"/>
                </a:p>
              </p:txBody>
            </p:sp>
            <p:sp>
              <p:nvSpPr>
                <p:cNvPr id="10763" name="Rectangle 953"/>
                <p:cNvSpPr>
                  <a:spLocks noChangeArrowheads="1"/>
                </p:cNvSpPr>
                <p:nvPr/>
              </p:nvSpPr>
              <p:spPr bwMode="auto">
                <a:xfrm>
                  <a:off x="4087" y="2261"/>
                  <a:ext cx="9" cy="13"/>
                </a:xfrm>
                <a:prstGeom prst="rect">
                  <a:avLst/>
                </a:prstGeom>
                <a:solidFill>
                  <a:schemeClr val="tx1"/>
                </a:solidFill>
                <a:ln w="9525">
                  <a:noFill/>
                  <a:miter lim="800000"/>
                  <a:headEnd/>
                  <a:tailEnd/>
                </a:ln>
              </p:spPr>
              <p:txBody>
                <a:bodyPr/>
                <a:lstStyle/>
                <a:p>
                  <a:endParaRPr lang="zh-CN" altLang="en-US"/>
                </a:p>
              </p:txBody>
            </p:sp>
            <p:sp>
              <p:nvSpPr>
                <p:cNvPr id="10764" name="Rectangle 954"/>
                <p:cNvSpPr>
                  <a:spLocks noChangeArrowheads="1"/>
                </p:cNvSpPr>
                <p:nvPr/>
              </p:nvSpPr>
              <p:spPr bwMode="auto">
                <a:xfrm>
                  <a:off x="4096" y="2261"/>
                  <a:ext cx="4" cy="13"/>
                </a:xfrm>
                <a:prstGeom prst="rect">
                  <a:avLst/>
                </a:prstGeom>
                <a:solidFill>
                  <a:schemeClr val="tx1"/>
                </a:solidFill>
                <a:ln w="9525">
                  <a:noFill/>
                  <a:miter lim="800000"/>
                  <a:headEnd/>
                  <a:tailEnd/>
                </a:ln>
              </p:spPr>
              <p:txBody>
                <a:bodyPr/>
                <a:lstStyle/>
                <a:p>
                  <a:endParaRPr lang="zh-CN" altLang="en-US"/>
                </a:p>
              </p:txBody>
            </p:sp>
            <p:sp>
              <p:nvSpPr>
                <p:cNvPr id="10765" name="Rectangle 955"/>
                <p:cNvSpPr>
                  <a:spLocks noChangeArrowheads="1"/>
                </p:cNvSpPr>
                <p:nvPr/>
              </p:nvSpPr>
              <p:spPr bwMode="auto">
                <a:xfrm>
                  <a:off x="4100" y="2261"/>
                  <a:ext cx="13" cy="13"/>
                </a:xfrm>
                <a:prstGeom prst="rect">
                  <a:avLst/>
                </a:prstGeom>
                <a:solidFill>
                  <a:schemeClr val="tx1"/>
                </a:solidFill>
                <a:ln w="9525">
                  <a:noFill/>
                  <a:miter lim="800000"/>
                  <a:headEnd/>
                  <a:tailEnd/>
                </a:ln>
              </p:spPr>
              <p:txBody>
                <a:bodyPr/>
                <a:lstStyle/>
                <a:p>
                  <a:endParaRPr lang="zh-CN" altLang="en-US"/>
                </a:p>
              </p:txBody>
            </p:sp>
            <p:sp>
              <p:nvSpPr>
                <p:cNvPr id="10766" name="Rectangle 956"/>
                <p:cNvSpPr>
                  <a:spLocks noChangeArrowheads="1"/>
                </p:cNvSpPr>
                <p:nvPr/>
              </p:nvSpPr>
              <p:spPr bwMode="auto">
                <a:xfrm>
                  <a:off x="4113" y="2261"/>
                  <a:ext cx="5" cy="13"/>
                </a:xfrm>
                <a:prstGeom prst="rect">
                  <a:avLst/>
                </a:prstGeom>
                <a:solidFill>
                  <a:schemeClr val="tx1"/>
                </a:solidFill>
                <a:ln w="9525">
                  <a:noFill/>
                  <a:miter lim="800000"/>
                  <a:headEnd/>
                  <a:tailEnd/>
                </a:ln>
              </p:spPr>
              <p:txBody>
                <a:bodyPr/>
                <a:lstStyle/>
                <a:p>
                  <a:endParaRPr lang="zh-CN" altLang="en-US"/>
                </a:p>
              </p:txBody>
            </p:sp>
            <p:sp>
              <p:nvSpPr>
                <p:cNvPr id="10767" name="Freeform 957"/>
                <p:cNvSpPr>
                  <a:spLocks/>
                </p:cNvSpPr>
                <p:nvPr/>
              </p:nvSpPr>
              <p:spPr bwMode="auto">
                <a:xfrm>
                  <a:off x="4113" y="2261"/>
                  <a:ext cx="18" cy="18"/>
                </a:xfrm>
                <a:custGeom>
                  <a:avLst/>
                  <a:gdLst>
                    <a:gd name="T0" fmla="*/ 2 w 4"/>
                    <a:gd name="T1" fmla="*/ 0 h 4"/>
                    <a:gd name="T2" fmla="*/ 4 w 4"/>
                    <a:gd name="T3" fmla="*/ 2 h 4"/>
                    <a:gd name="T4" fmla="*/ 2 w 4"/>
                    <a:gd name="T5" fmla="*/ 4 h 4"/>
                    <a:gd name="T6" fmla="*/ 0 w 4"/>
                    <a:gd name="T7" fmla="*/ 3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3"/>
                      </a:lnTo>
                      <a:lnTo>
                        <a:pt x="2" y="0"/>
                      </a:lnTo>
                      <a:close/>
                    </a:path>
                  </a:pathLst>
                </a:custGeom>
                <a:solidFill>
                  <a:schemeClr val="tx1"/>
                </a:solidFill>
                <a:ln w="9525">
                  <a:noFill/>
                  <a:round/>
                  <a:headEnd/>
                  <a:tailEnd/>
                </a:ln>
              </p:spPr>
              <p:txBody>
                <a:bodyPr/>
                <a:lstStyle/>
                <a:p>
                  <a:endParaRPr lang="zh-CN" altLang="en-US"/>
                </a:p>
              </p:txBody>
            </p:sp>
            <p:sp>
              <p:nvSpPr>
                <p:cNvPr id="10768" name="Rectangle 958"/>
                <p:cNvSpPr>
                  <a:spLocks noChangeArrowheads="1"/>
                </p:cNvSpPr>
                <p:nvPr/>
              </p:nvSpPr>
              <p:spPr bwMode="auto">
                <a:xfrm>
                  <a:off x="4127" y="2266"/>
                  <a:ext cx="4" cy="13"/>
                </a:xfrm>
                <a:prstGeom prst="rect">
                  <a:avLst/>
                </a:prstGeom>
                <a:solidFill>
                  <a:schemeClr val="tx1"/>
                </a:solidFill>
                <a:ln w="9525">
                  <a:noFill/>
                  <a:miter lim="800000"/>
                  <a:headEnd/>
                  <a:tailEnd/>
                </a:ln>
              </p:spPr>
              <p:txBody>
                <a:bodyPr/>
                <a:lstStyle/>
                <a:p>
                  <a:endParaRPr lang="zh-CN" altLang="en-US"/>
                </a:p>
              </p:txBody>
            </p:sp>
            <p:sp>
              <p:nvSpPr>
                <p:cNvPr id="10769" name="Rectangle 959"/>
                <p:cNvSpPr>
                  <a:spLocks noChangeArrowheads="1"/>
                </p:cNvSpPr>
                <p:nvPr/>
              </p:nvSpPr>
              <p:spPr bwMode="auto">
                <a:xfrm>
                  <a:off x="4131" y="2266"/>
                  <a:ext cx="9" cy="13"/>
                </a:xfrm>
                <a:prstGeom prst="rect">
                  <a:avLst/>
                </a:prstGeom>
                <a:solidFill>
                  <a:schemeClr val="tx1"/>
                </a:solidFill>
                <a:ln w="9525">
                  <a:noFill/>
                  <a:miter lim="800000"/>
                  <a:headEnd/>
                  <a:tailEnd/>
                </a:ln>
              </p:spPr>
              <p:txBody>
                <a:bodyPr/>
                <a:lstStyle/>
                <a:p>
                  <a:endParaRPr lang="zh-CN" altLang="en-US"/>
                </a:p>
              </p:txBody>
            </p:sp>
            <p:sp>
              <p:nvSpPr>
                <p:cNvPr id="10770" name="Rectangle 960"/>
                <p:cNvSpPr>
                  <a:spLocks noChangeArrowheads="1"/>
                </p:cNvSpPr>
                <p:nvPr/>
              </p:nvSpPr>
              <p:spPr bwMode="auto">
                <a:xfrm>
                  <a:off x="4140" y="2266"/>
                  <a:ext cx="4" cy="13"/>
                </a:xfrm>
                <a:prstGeom prst="rect">
                  <a:avLst/>
                </a:prstGeom>
                <a:solidFill>
                  <a:schemeClr val="tx1"/>
                </a:solidFill>
                <a:ln w="9525">
                  <a:noFill/>
                  <a:miter lim="800000"/>
                  <a:headEnd/>
                  <a:tailEnd/>
                </a:ln>
              </p:spPr>
              <p:txBody>
                <a:bodyPr/>
                <a:lstStyle/>
                <a:p>
                  <a:endParaRPr lang="zh-CN" altLang="en-US"/>
                </a:p>
              </p:txBody>
            </p:sp>
            <p:sp>
              <p:nvSpPr>
                <p:cNvPr id="10771" name="Rectangle 961"/>
                <p:cNvSpPr>
                  <a:spLocks noChangeArrowheads="1"/>
                </p:cNvSpPr>
                <p:nvPr/>
              </p:nvSpPr>
              <p:spPr bwMode="auto">
                <a:xfrm>
                  <a:off x="4144" y="2266"/>
                  <a:ext cx="5" cy="13"/>
                </a:xfrm>
                <a:prstGeom prst="rect">
                  <a:avLst/>
                </a:prstGeom>
                <a:solidFill>
                  <a:schemeClr val="tx1"/>
                </a:solidFill>
                <a:ln w="9525">
                  <a:noFill/>
                  <a:miter lim="800000"/>
                  <a:headEnd/>
                  <a:tailEnd/>
                </a:ln>
              </p:spPr>
              <p:txBody>
                <a:bodyPr/>
                <a:lstStyle/>
                <a:p>
                  <a:endParaRPr lang="zh-CN" altLang="en-US"/>
                </a:p>
              </p:txBody>
            </p:sp>
            <p:sp>
              <p:nvSpPr>
                <p:cNvPr id="10772" name="Rectangle 962"/>
                <p:cNvSpPr>
                  <a:spLocks noChangeArrowheads="1"/>
                </p:cNvSpPr>
                <p:nvPr/>
              </p:nvSpPr>
              <p:spPr bwMode="auto">
                <a:xfrm>
                  <a:off x="4149" y="2266"/>
                  <a:ext cx="9" cy="13"/>
                </a:xfrm>
                <a:prstGeom prst="rect">
                  <a:avLst/>
                </a:prstGeom>
                <a:solidFill>
                  <a:schemeClr val="tx1"/>
                </a:solidFill>
                <a:ln w="9525">
                  <a:noFill/>
                  <a:miter lim="800000"/>
                  <a:headEnd/>
                  <a:tailEnd/>
                </a:ln>
              </p:spPr>
              <p:txBody>
                <a:bodyPr/>
                <a:lstStyle/>
                <a:p>
                  <a:endParaRPr lang="zh-CN" altLang="en-US"/>
                </a:p>
              </p:txBody>
            </p:sp>
            <p:sp>
              <p:nvSpPr>
                <p:cNvPr id="10773" name="Rectangle 963"/>
                <p:cNvSpPr>
                  <a:spLocks noChangeArrowheads="1"/>
                </p:cNvSpPr>
                <p:nvPr/>
              </p:nvSpPr>
              <p:spPr bwMode="auto">
                <a:xfrm>
                  <a:off x="4158" y="2266"/>
                  <a:ext cx="4" cy="13"/>
                </a:xfrm>
                <a:prstGeom prst="rect">
                  <a:avLst/>
                </a:prstGeom>
                <a:solidFill>
                  <a:schemeClr val="tx1"/>
                </a:solidFill>
                <a:ln w="9525">
                  <a:noFill/>
                  <a:miter lim="800000"/>
                  <a:headEnd/>
                  <a:tailEnd/>
                </a:ln>
              </p:spPr>
              <p:txBody>
                <a:bodyPr/>
                <a:lstStyle/>
                <a:p>
                  <a:endParaRPr lang="zh-CN" altLang="en-US"/>
                </a:p>
              </p:txBody>
            </p:sp>
            <p:sp>
              <p:nvSpPr>
                <p:cNvPr id="10774" name="Rectangle 964"/>
                <p:cNvSpPr>
                  <a:spLocks noChangeArrowheads="1"/>
                </p:cNvSpPr>
                <p:nvPr/>
              </p:nvSpPr>
              <p:spPr bwMode="auto">
                <a:xfrm>
                  <a:off x="4162" y="2266"/>
                  <a:ext cx="13" cy="13"/>
                </a:xfrm>
                <a:prstGeom prst="rect">
                  <a:avLst/>
                </a:prstGeom>
                <a:solidFill>
                  <a:schemeClr val="tx1"/>
                </a:solidFill>
                <a:ln w="9525">
                  <a:noFill/>
                  <a:miter lim="800000"/>
                  <a:headEnd/>
                  <a:tailEnd/>
                </a:ln>
              </p:spPr>
              <p:txBody>
                <a:bodyPr/>
                <a:lstStyle/>
                <a:p>
                  <a:endParaRPr lang="zh-CN" altLang="en-US"/>
                </a:p>
              </p:txBody>
            </p:sp>
            <p:sp>
              <p:nvSpPr>
                <p:cNvPr id="10775" name="Rectangle 965"/>
                <p:cNvSpPr>
                  <a:spLocks noChangeArrowheads="1"/>
                </p:cNvSpPr>
                <p:nvPr/>
              </p:nvSpPr>
              <p:spPr bwMode="auto">
                <a:xfrm>
                  <a:off x="4175" y="2266"/>
                  <a:ext cx="5" cy="13"/>
                </a:xfrm>
                <a:prstGeom prst="rect">
                  <a:avLst/>
                </a:prstGeom>
                <a:solidFill>
                  <a:schemeClr val="tx1"/>
                </a:solidFill>
                <a:ln w="9525">
                  <a:noFill/>
                  <a:miter lim="800000"/>
                  <a:headEnd/>
                  <a:tailEnd/>
                </a:ln>
              </p:spPr>
              <p:txBody>
                <a:bodyPr/>
                <a:lstStyle/>
                <a:p>
                  <a:endParaRPr lang="zh-CN" altLang="en-US"/>
                </a:p>
              </p:txBody>
            </p:sp>
            <p:sp>
              <p:nvSpPr>
                <p:cNvPr id="10776" name="Rectangle 966"/>
                <p:cNvSpPr>
                  <a:spLocks noChangeArrowheads="1"/>
                </p:cNvSpPr>
                <p:nvPr/>
              </p:nvSpPr>
              <p:spPr bwMode="auto">
                <a:xfrm>
                  <a:off x="4180" y="2266"/>
                  <a:ext cx="9" cy="13"/>
                </a:xfrm>
                <a:prstGeom prst="rect">
                  <a:avLst/>
                </a:prstGeom>
                <a:solidFill>
                  <a:schemeClr val="tx1"/>
                </a:solidFill>
                <a:ln w="9525">
                  <a:noFill/>
                  <a:miter lim="800000"/>
                  <a:headEnd/>
                  <a:tailEnd/>
                </a:ln>
              </p:spPr>
              <p:txBody>
                <a:bodyPr/>
                <a:lstStyle/>
                <a:p>
                  <a:endParaRPr lang="zh-CN" altLang="en-US"/>
                </a:p>
              </p:txBody>
            </p:sp>
            <p:sp>
              <p:nvSpPr>
                <p:cNvPr id="10777" name="Rectangle 967"/>
                <p:cNvSpPr>
                  <a:spLocks noChangeArrowheads="1"/>
                </p:cNvSpPr>
                <p:nvPr/>
              </p:nvSpPr>
              <p:spPr bwMode="auto">
                <a:xfrm>
                  <a:off x="4189" y="2266"/>
                  <a:ext cx="4" cy="13"/>
                </a:xfrm>
                <a:prstGeom prst="rect">
                  <a:avLst/>
                </a:prstGeom>
                <a:solidFill>
                  <a:schemeClr val="tx1"/>
                </a:solidFill>
                <a:ln w="9525">
                  <a:noFill/>
                  <a:miter lim="800000"/>
                  <a:headEnd/>
                  <a:tailEnd/>
                </a:ln>
              </p:spPr>
              <p:txBody>
                <a:bodyPr/>
                <a:lstStyle/>
                <a:p>
                  <a:endParaRPr lang="zh-CN" altLang="en-US"/>
                </a:p>
              </p:txBody>
            </p:sp>
            <p:sp>
              <p:nvSpPr>
                <p:cNvPr id="10778" name="Rectangle 968"/>
                <p:cNvSpPr>
                  <a:spLocks noChangeArrowheads="1"/>
                </p:cNvSpPr>
                <p:nvPr/>
              </p:nvSpPr>
              <p:spPr bwMode="auto">
                <a:xfrm>
                  <a:off x="4193" y="2266"/>
                  <a:ext cx="9" cy="13"/>
                </a:xfrm>
                <a:prstGeom prst="rect">
                  <a:avLst/>
                </a:prstGeom>
                <a:solidFill>
                  <a:schemeClr val="tx1"/>
                </a:solidFill>
                <a:ln w="9525">
                  <a:noFill/>
                  <a:miter lim="800000"/>
                  <a:headEnd/>
                  <a:tailEnd/>
                </a:ln>
              </p:spPr>
              <p:txBody>
                <a:bodyPr/>
                <a:lstStyle/>
                <a:p>
                  <a:endParaRPr lang="zh-CN" altLang="en-US"/>
                </a:p>
              </p:txBody>
            </p:sp>
            <p:sp>
              <p:nvSpPr>
                <p:cNvPr id="10779" name="Rectangle 969"/>
                <p:cNvSpPr>
                  <a:spLocks noChangeArrowheads="1"/>
                </p:cNvSpPr>
                <p:nvPr/>
              </p:nvSpPr>
              <p:spPr bwMode="auto">
                <a:xfrm>
                  <a:off x="4202" y="2266"/>
                  <a:ext cx="4" cy="13"/>
                </a:xfrm>
                <a:prstGeom prst="rect">
                  <a:avLst/>
                </a:prstGeom>
                <a:solidFill>
                  <a:schemeClr val="tx1"/>
                </a:solidFill>
                <a:ln w="9525">
                  <a:noFill/>
                  <a:miter lim="800000"/>
                  <a:headEnd/>
                  <a:tailEnd/>
                </a:ln>
              </p:spPr>
              <p:txBody>
                <a:bodyPr/>
                <a:lstStyle/>
                <a:p>
                  <a:endParaRPr lang="zh-CN" altLang="en-US"/>
                </a:p>
              </p:txBody>
            </p:sp>
            <p:sp>
              <p:nvSpPr>
                <p:cNvPr id="10780" name="Rectangle 970"/>
                <p:cNvSpPr>
                  <a:spLocks noChangeArrowheads="1"/>
                </p:cNvSpPr>
                <p:nvPr/>
              </p:nvSpPr>
              <p:spPr bwMode="auto">
                <a:xfrm>
                  <a:off x="4206" y="2266"/>
                  <a:ext cx="9" cy="13"/>
                </a:xfrm>
                <a:prstGeom prst="rect">
                  <a:avLst/>
                </a:prstGeom>
                <a:solidFill>
                  <a:schemeClr val="tx1"/>
                </a:solidFill>
                <a:ln w="9525">
                  <a:noFill/>
                  <a:miter lim="800000"/>
                  <a:headEnd/>
                  <a:tailEnd/>
                </a:ln>
              </p:spPr>
              <p:txBody>
                <a:bodyPr/>
                <a:lstStyle/>
                <a:p>
                  <a:endParaRPr lang="zh-CN" altLang="en-US"/>
                </a:p>
              </p:txBody>
            </p:sp>
            <p:sp>
              <p:nvSpPr>
                <p:cNvPr id="10781" name="Rectangle 971"/>
                <p:cNvSpPr>
                  <a:spLocks noChangeArrowheads="1"/>
                </p:cNvSpPr>
                <p:nvPr/>
              </p:nvSpPr>
              <p:spPr bwMode="auto">
                <a:xfrm>
                  <a:off x="4215" y="2266"/>
                  <a:ext cx="5" cy="13"/>
                </a:xfrm>
                <a:prstGeom prst="rect">
                  <a:avLst/>
                </a:prstGeom>
                <a:solidFill>
                  <a:schemeClr val="tx1"/>
                </a:solidFill>
                <a:ln w="9525">
                  <a:noFill/>
                  <a:miter lim="800000"/>
                  <a:headEnd/>
                  <a:tailEnd/>
                </a:ln>
              </p:spPr>
              <p:txBody>
                <a:bodyPr/>
                <a:lstStyle/>
                <a:p>
                  <a:endParaRPr lang="zh-CN" altLang="en-US"/>
                </a:p>
              </p:txBody>
            </p:sp>
            <p:sp>
              <p:nvSpPr>
                <p:cNvPr id="10782" name="Rectangle 972"/>
                <p:cNvSpPr>
                  <a:spLocks noChangeArrowheads="1"/>
                </p:cNvSpPr>
                <p:nvPr/>
              </p:nvSpPr>
              <p:spPr bwMode="auto">
                <a:xfrm>
                  <a:off x="4220" y="2266"/>
                  <a:ext cx="4" cy="13"/>
                </a:xfrm>
                <a:prstGeom prst="rect">
                  <a:avLst/>
                </a:prstGeom>
                <a:solidFill>
                  <a:schemeClr val="tx1"/>
                </a:solidFill>
                <a:ln w="9525">
                  <a:noFill/>
                  <a:miter lim="800000"/>
                  <a:headEnd/>
                  <a:tailEnd/>
                </a:ln>
              </p:spPr>
              <p:txBody>
                <a:bodyPr/>
                <a:lstStyle/>
                <a:p>
                  <a:endParaRPr lang="zh-CN" altLang="en-US"/>
                </a:p>
              </p:txBody>
            </p:sp>
            <p:sp>
              <p:nvSpPr>
                <p:cNvPr id="10783" name="Rectangle 973"/>
                <p:cNvSpPr>
                  <a:spLocks noChangeArrowheads="1"/>
                </p:cNvSpPr>
                <p:nvPr/>
              </p:nvSpPr>
              <p:spPr bwMode="auto">
                <a:xfrm>
                  <a:off x="4224" y="2266"/>
                  <a:ext cx="13" cy="13"/>
                </a:xfrm>
                <a:prstGeom prst="rect">
                  <a:avLst/>
                </a:prstGeom>
                <a:solidFill>
                  <a:schemeClr val="tx1"/>
                </a:solidFill>
                <a:ln w="9525">
                  <a:noFill/>
                  <a:miter lim="800000"/>
                  <a:headEnd/>
                  <a:tailEnd/>
                </a:ln>
              </p:spPr>
              <p:txBody>
                <a:bodyPr/>
                <a:lstStyle/>
                <a:p>
                  <a:endParaRPr lang="zh-CN" altLang="en-US"/>
                </a:p>
              </p:txBody>
            </p:sp>
            <p:sp>
              <p:nvSpPr>
                <p:cNvPr id="10784" name="Rectangle 974"/>
                <p:cNvSpPr>
                  <a:spLocks noChangeArrowheads="1"/>
                </p:cNvSpPr>
                <p:nvPr/>
              </p:nvSpPr>
              <p:spPr bwMode="auto">
                <a:xfrm>
                  <a:off x="4237" y="2266"/>
                  <a:ext cx="9" cy="13"/>
                </a:xfrm>
                <a:prstGeom prst="rect">
                  <a:avLst/>
                </a:prstGeom>
                <a:solidFill>
                  <a:schemeClr val="tx1"/>
                </a:solidFill>
                <a:ln w="9525">
                  <a:noFill/>
                  <a:miter lim="800000"/>
                  <a:headEnd/>
                  <a:tailEnd/>
                </a:ln>
              </p:spPr>
              <p:txBody>
                <a:bodyPr/>
                <a:lstStyle/>
                <a:p>
                  <a:endParaRPr lang="zh-CN" altLang="en-US"/>
                </a:p>
              </p:txBody>
            </p:sp>
            <p:sp>
              <p:nvSpPr>
                <p:cNvPr id="10785" name="Rectangle 975"/>
                <p:cNvSpPr>
                  <a:spLocks noChangeArrowheads="1"/>
                </p:cNvSpPr>
                <p:nvPr/>
              </p:nvSpPr>
              <p:spPr bwMode="auto">
                <a:xfrm>
                  <a:off x="4246" y="2266"/>
                  <a:ext cx="5" cy="13"/>
                </a:xfrm>
                <a:prstGeom prst="rect">
                  <a:avLst/>
                </a:prstGeom>
                <a:solidFill>
                  <a:schemeClr val="tx1"/>
                </a:solidFill>
                <a:ln w="9525">
                  <a:noFill/>
                  <a:miter lim="800000"/>
                  <a:headEnd/>
                  <a:tailEnd/>
                </a:ln>
              </p:spPr>
              <p:txBody>
                <a:bodyPr/>
                <a:lstStyle/>
                <a:p>
                  <a:endParaRPr lang="zh-CN" altLang="en-US"/>
                </a:p>
              </p:txBody>
            </p:sp>
            <p:sp>
              <p:nvSpPr>
                <p:cNvPr id="10786" name="Rectangle 976"/>
                <p:cNvSpPr>
                  <a:spLocks noChangeArrowheads="1"/>
                </p:cNvSpPr>
                <p:nvPr/>
              </p:nvSpPr>
              <p:spPr bwMode="auto">
                <a:xfrm>
                  <a:off x="4251" y="2266"/>
                  <a:ext cx="4" cy="13"/>
                </a:xfrm>
                <a:prstGeom prst="rect">
                  <a:avLst/>
                </a:prstGeom>
                <a:solidFill>
                  <a:schemeClr val="tx1"/>
                </a:solidFill>
                <a:ln w="9525">
                  <a:noFill/>
                  <a:miter lim="800000"/>
                  <a:headEnd/>
                  <a:tailEnd/>
                </a:ln>
              </p:spPr>
              <p:txBody>
                <a:bodyPr/>
                <a:lstStyle/>
                <a:p>
                  <a:endParaRPr lang="zh-CN" altLang="en-US"/>
                </a:p>
              </p:txBody>
            </p:sp>
            <p:sp>
              <p:nvSpPr>
                <p:cNvPr id="10787" name="Rectangle 977"/>
                <p:cNvSpPr>
                  <a:spLocks noChangeArrowheads="1"/>
                </p:cNvSpPr>
                <p:nvPr/>
              </p:nvSpPr>
              <p:spPr bwMode="auto">
                <a:xfrm>
                  <a:off x="4255" y="2266"/>
                  <a:ext cx="9" cy="13"/>
                </a:xfrm>
                <a:prstGeom prst="rect">
                  <a:avLst/>
                </a:prstGeom>
                <a:solidFill>
                  <a:schemeClr val="tx1"/>
                </a:solidFill>
                <a:ln w="9525">
                  <a:noFill/>
                  <a:miter lim="800000"/>
                  <a:headEnd/>
                  <a:tailEnd/>
                </a:ln>
              </p:spPr>
              <p:txBody>
                <a:bodyPr/>
                <a:lstStyle/>
                <a:p>
                  <a:endParaRPr lang="zh-CN" altLang="en-US"/>
                </a:p>
              </p:txBody>
            </p:sp>
            <p:sp>
              <p:nvSpPr>
                <p:cNvPr id="10788" name="Freeform 978"/>
                <p:cNvSpPr>
                  <a:spLocks/>
                </p:cNvSpPr>
                <p:nvPr/>
              </p:nvSpPr>
              <p:spPr bwMode="auto">
                <a:xfrm>
                  <a:off x="3121" y="2208"/>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89" name="Freeform 979"/>
                <p:cNvSpPr>
                  <a:spLocks/>
                </p:cNvSpPr>
                <p:nvPr/>
              </p:nvSpPr>
              <p:spPr bwMode="auto">
                <a:xfrm>
                  <a:off x="3139" y="2274"/>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1"/>
                        <a:pt x="1" y="0"/>
                        <a:pt x="4" y="0"/>
                      </a:cubicBezTo>
                      <a:cubicBezTo>
                        <a:pt x="6" y="0"/>
                        <a:pt x="7" y="1"/>
                        <a:pt x="7" y="5"/>
                      </a:cubicBezTo>
                      <a:close/>
                    </a:path>
                  </a:pathLst>
                </a:custGeom>
                <a:solidFill>
                  <a:schemeClr val="tx1"/>
                </a:solidFill>
                <a:ln w="9525">
                  <a:noFill/>
                  <a:round/>
                  <a:headEnd/>
                  <a:tailEnd/>
                </a:ln>
              </p:spPr>
              <p:txBody>
                <a:bodyPr/>
                <a:lstStyle/>
                <a:p>
                  <a:endParaRPr lang="zh-CN" altLang="en-US"/>
                </a:p>
              </p:txBody>
            </p:sp>
            <p:sp>
              <p:nvSpPr>
                <p:cNvPr id="10790" name="Freeform 980"/>
                <p:cNvSpPr>
                  <a:spLocks/>
                </p:cNvSpPr>
                <p:nvPr/>
              </p:nvSpPr>
              <p:spPr bwMode="auto">
                <a:xfrm>
                  <a:off x="3175" y="2252"/>
                  <a:ext cx="31" cy="36"/>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91" name="Freeform 981"/>
                <p:cNvSpPr>
                  <a:spLocks/>
                </p:cNvSpPr>
                <p:nvPr/>
              </p:nvSpPr>
              <p:spPr bwMode="auto">
                <a:xfrm>
                  <a:off x="3188" y="2199"/>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92" name="Freeform 982"/>
                <p:cNvSpPr>
                  <a:spLocks/>
                </p:cNvSpPr>
                <p:nvPr/>
              </p:nvSpPr>
              <p:spPr bwMode="auto">
                <a:xfrm>
                  <a:off x="3197" y="2199"/>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793" name="Freeform 983"/>
                <p:cNvSpPr>
                  <a:spLocks/>
                </p:cNvSpPr>
                <p:nvPr/>
              </p:nvSpPr>
              <p:spPr bwMode="auto">
                <a:xfrm>
                  <a:off x="3201" y="2093"/>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94" name="Freeform 984"/>
                <p:cNvSpPr>
                  <a:spLocks/>
                </p:cNvSpPr>
                <p:nvPr/>
              </p:nvSpPr>
              <p:spPr bwMode="auto">
                <a:xfrm>
                  <a:off x="3214" y="2115"/>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95" name="Freeform 985"/>
                <p:cNvSpPr>
                  <a:spLocks/>
                </p:cNvSpPr>
                <p:nvPr/>
              </p:nvSpPr>
              <p:spPr bwMode="auto">
                <a:xfrm>
                  <a:off x="3219" y="2013"/>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96" name="Freeform 986"/>
                <p:cNvSpPr>
                  <a:spLocks/>
                </p:cNvSpPr>
                <p:nvPr/>
              </p:nvSpPr>
              <p:spPr bwMode="auto">
                <a:xfrm>
                  <a:off x="3228" y="1956"/>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97" name="Oval 987"/>
                <p:cNvSpPr>
                  <a:spLocks noChangeArrowheads="1"/>
                </p:cNvSpPr>
                <p:nvPr/>
              </p:nvSpPr>
              <p:spPr bwMode="auto">
                <a:xfrm>
                  <a:off x="3232" y="1929"/>
                  <a:ext cx="31" cy="31"/>
                </a:xfrm>
                <a:prstGeom prst="ellipse">
                  <a:avLst/>
                </a:prstGeom>
                <a:solidFill>
                  <a:schemeClr val="tx1"/>
                </a:solidFill>
                <a:ln w="9525">
                  <a:noFill/>
                  <a:round/>
                  <a:headEnd/>
                  <a:tailEnd/>
                </a:ln>
              </p:spPr>
              <p:txBody>
                <a:bodyPr/>
                <a:lstStyle/>
                <a:p>
                  <a:endParaRPr lang="zh-CN" altLang="en-US"/>
                </a:p>
              </p:txBody>
            </p:sp>
            <p:sp>
              <p:nvSpPr>
                <p:cNvPr id="10798" name="Freeform 988"/>
                <p:cNvSpPr>
                  <a:spLocks/>
                </p:cNvSpPr>
                <p:nvPr/>
              </p:nvSpPr>
              <p:spPr bwMode="auto">
                <a:xfrm>
                  <a:off x="3237" y="1863"/>
                  <a:ext cx="35" cy="31"/>
                </a:xfrm>
                <a:custGeom>
                  <a:avLst/>
                  <a:gdLst>
                    <a:gd name="T0" fmla="*/ 8 w 8"/>
                    <a:gd name="T1" fmla="*/ 4 h 7"/>
                    <a:gd name="T2" fmla="*/ 5 w 8"/>
                    <a:gd name="T3" fmla="*/ 7 h 7"/>
                    <a:gd name="T4" fmla="*/ 0 w 8"/>
                    <a:gd name="T5" fmla="*/ 4 h 7"/>
                    <a:gd name="T6" fmla="*/ 5 w 8"/>
                    <a:gd name="T7" fmla="*/ 0 h 7"/>
                    <a:gd name="T8" fmla="*/ 8 w 8"/>
                    <a:gd name="T9" fmla="*/ 4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8" y="4"/>
                      </a:moveTo>
                      <a:cubicBezTo>
                        <a:pt x="8" y="6"/>
                        <a:pt x="6" y="7"/>
                        <a:pt x="5" y="7"/>
                      </a:cubicBezTo>
                      <a:cubicBezTo>
                        <a:pt x="2" y="7"/>
                        <a:pt x="0" y="6"/>
                        <a:pt x="0" y="4"/>
                      </a:cubicBezTo>
                      <a:cubicBezTo>
                        <a:pt x="0" y="1"/>
                        <a:pt x="2" y="0"/>
                        <a:pt x="5" y="0"/>
                      </a:cubicBezTo>
                      <a:cubicBezTo>
                        <a:pt x="6" y="0"/>
                        <a:pt x="8" y="1"/>
                        <a:pt x="8" y="4"/>
                      </a:cubicBezTo>
                      <a:close/>
                    </a:path>
                  </a:pathLst>
                </a:custGeom>
                <a:solidFill>
                  <a:schemeClr val="tx1"/>
                </a:solidFill>
                <a:ln w="9525">
                  <a:noFill/>
                  <a:round/>
                  <a:headEnd/>
                  <a:tailEnd/>
                </a:ln>
              </p:spPr>
              <p:txBody>
                <a:bodyPr/>
                <a:lstStyle/>
                <a:p>
                  <a:endParaRPr lang="zh-CN" altLang="en-US"/>
                </a:p>
              </p:txBody>
            </p:sp>
            <p:sp>
              <p:nvSpPr>
                <p:cNvPr id="10799" name="Oval 989"/>
                <p:cNvSpPr>
                  <a:spLocks noChangeArrowheads="1"/>
                </p:cNvSpPr>
                <p:nvPr/>
              </p:nvSpPr>
              <p:spPr bwMode="auto">
                <a:xfrm>
                  <a:off x="3245" y="1823"/>
                  <a:ext cx="31" cy="31"/>
                </a:xfrm>
                <a:prstGeom prst="ellipse">
                  <a:avLst/>
                </a:prstGeom>
                <a:solidFill>
                  <a:schemeClr val="tx1"/>
                </a:solidFill>
                <a:ln w="9525">
                  <a:noFill/>
                  <a:round/>
                  <a:headEnd/>
                  <a:tailEnd/>
                </a:ln>
              </p:spPr>
              <p:txBody>
                <a:bodyPr/>
                <a:lstStyle/>
                <a:p>
                  <a:endParaRPr lang="zh-CN" altLang="en-US"/>
                </a:p>
              </p:txBody>
            </p:sp>
            <p:sp>
              <p:nvSpPr>
                <p:cNvPr id="10800" name="Freeform 990"/>
                <p:cNvSpPr>
                  <a:spLocks/>
                </p:cNvSpPr>
                <p:nvPr/>
              </p:nvSpPr>
              <p:spPr bwMode="auto">
                <a:xfrm>
                  <a:off x="3250" y="1743"/>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801" name="Freeform 991"/>
                <p:cNvSpPr>
                  <a:spLocks/>
                </p:cNvSpPr>
                <p:nvPr/>
              </p:nvSpPr>
              <p:spPr bwMode="auto">
                <a:xfrm>
                  <a:off x="3259" y="1770"/>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02" name="Oval 992"/>
                <p:cNvSpPr>
                  <a:spLocks noChangeArrowheads="1"/>
                </p:cNvSpPr>
                <p:nvPr/>
              </p:nvSpPr>
              <p:spPr bwMode="auto">
                <a:xfrm>
                  <a:off x="3263" y="1796"/>
                  <a:ext cx="31" cy="31"/>
                </a:xfrm>
                <a:prstGeom prst="ellipse">
                  <a:avLst/>
                </a:prstGeom>
                <a:solidFill>
                  <a:schemeClr val="tx1"/>
                </a:solidFill>
                <a:ln w="9525">
                  <a:noFill/>
                  <a:round/>
                  <a:headEnd/>
                  <a:tailEnd/>
                </a:ln>
              </p:spPr>
              <p:txBody>
                <a:bodyPr/>
                <a:lstStyle/>
                <a:p>
                  <a:endParaRPr lang="zh-CN" altLang="en-US"/>
                </a:p>
              </p:txBody>
            </p:sp>
            <p:sp>
              <p:nvSpPr>
                <p:cNvPr id="10803" name="Oval 993"/>
                <p:cNvSpPr>
                  <a:spLocks noChangeArrowheads="1"/>
                </p:cNvSpPr>
                <p:nvPr/>
              </p:nvSpPr>
              <p:spPr bwMode="auto">
                <a:xfrm>
                  <a:off x="3276" y="1770"/>
                  <a:ext cx="31" cy="31"/>
                </a:xfrm>
                <a:prstGeom prst="ellipse">
                  <a:avLst/>
                </a:prstGeom>
                <a:solidFill>
                  <a:schemeClr val="tx1"/>
                </a:solidFill>
                <a:ln w="9525">
                  <a:noFill/>
                  <a:round/>
                  <a:headEnd/>
                  <a:tailEnd/>
                </a:ln>
              </p:spPr>
              <p:txBody>
                <a:bodyPr/>
                <a:lstStyle/>
                <a:p>
                  <a:endParaRPr lang="zh-CN" altLang="en-US"/>
                </a:p>
              </p:txBody>
            </p:sp>
            <p:sp>
              <p:nvSpPr>
                <p:cNvPr id="10804" name="Freeform 994"/>
                <p:cNvSpPr>
                  <a:spLocks/>
                </p:cNvSpPr>
                <p:nvPr/>
              </p:nvSpPr>
              <p:spPr bwMode="auto">
                <a:xfrm>
                  <a:off x="3281" y="1747"/>
                  <a:ext cx="31" cy="36"/>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05" name="Freeform 995"/>
                <p:cNvSpPr>
                  <a:spLocks/>
                </p:cNvSpPr>
                <p:nvPr/>
              </p:nvSpPr>
              <p:spPr bwMode="auto">
                <a:xfrm>
                  <a:off x="3290" y="1703"/>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06" name="Oval 996"/>
                <p:cNvSpPr>
                  <a:spLocks noChangeArrowheads="1"/>
                </p:cNvSpPr>
                <p:nvPr/>
              </p:nvSpPr>
              <p:spPr bwMode="auto">
                <a:xfrm>
                  <a:off x="3294" y="1756"/>
                  <a:ext cx="31" cy="31"/>
                </a:xfrm>
                <a:prstGeom prst="ellipse">
                  <a:avLst/>
                </a:prstGeom>
                <a:solidFill>
                  <a:schemeClr val="tx1"/>
                </a:solidFill>
                <a:ln w="9525">
                  <a:noFill/>
                  <a:round/>
                  <a:headEnd/>
                  <a:tailEnd/>
                </a:ln>
              </p:spPr>
              <p:txBody>
                <a:bodyPr/>
                <a:lstStyle/>
                <a:p>
                  <a:endParaRPr lang="zh-CN" altLang="en-US"/>
                </a:p>
              </p:txBody>
            </p:sp>
            <p:sp>
              <p:nvSpPr>
                <p:cNvPr id="10807" name="Freeform 997"/>
                <p:cNvSpPr>
                  <a:spLocks/>
                </p:cNvSpPr>
                <p:nvPr/>
              </p:nvSpPr>
              <p:spPr bwMode="auto">
                <a:xfrm>
                  <a:off x="3303" y="1756"/>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08" name="Freeform 998"/>
                <p:cNvSpPr>
                  <a:spLocks/>
                </p:cNvSpPr>
                <p:nvPr/>
              </p:nvSpPr>
              <p:spPr bwMode="auto">
                <a:xfrm>
                  <a:off x="3307" y="1761"/>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09" name="Freeform 999"/>
                <p:cNvSpPr>
                  <a:spLocks/>
                </p:cNvSpPr>
                <p:nvPr/>
              </p:nvSpPr>
              <p:spPr bwMode="auto">
                <a:xfrm>
                  <a:off x="3312" y="1774"/>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10" name="Freeform 1000"/>
                <p:cNvSpPr>
                  <a:spLocks/>
                </p:cNvSpPr>
                <p:nvPr/>
              </p:nvSpPr>
              <p:spPr bwMode="auto">
                <a:xfrm>
                  <a:off x="3321" y="1774"/>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11" name="Freeform 1001"/>
                <p:cNvSpPr>
                  <a:spLocks/>
                </p:cNvSpPr>
                <p:nvPr/>
              </p:nvSpPr>
              <p:spPr bwMode="auto">
                <a:xfrm>
                  <a:off x="3325" y="1747"/>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12" name="Freeform 1002"/>
                <p:cNvSpPr>
                  <a:spLocks/>
                </p:cNvSpPr>
                <p:nvPr/>
              </p:nvSpPr>
              <p:spPr bwMode="auto">
                <a:xfrm>
                  <a:off x="3338" y="1787"/>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13" name="Freeform 1003"/>
                <p:cNvSpPr>
                  <a:spLocks/>
                </p:cNvSpPr>
                <p:nvPr/>
              </p:nvSpPr>
              <p:spPr bwMode="auto">
                <a:xfrm>
                  <a:off x="3343" y="1783"/>
                  <a:ext cx="35" cy="31"/>
                </a:xfrm>
                <a:custGeom>
                  <a:avLst/>
                  <a:gdLst>
                    <a:gd name="T0" fmla="*/ 8 w 8"/>
                    <a:gd name="T1" fmla="*/ 4 h 7"/>
                    <a:gd name="T2" fmla="*/ 5 w 8"/>
                    <a:gd name="T3" fmla="*/ 7 h 7"/>
                    <a:gd name="T4" fmla="*/ 0 w 8"/>
                    <a:gd name="T5" fmla="*/ 4 h 7"/>
                    <a:gd name="T6" fmla="*/ 5 w 8"/>
                    <a:gd name="T7" fmla="*/ 0 h 7"/>
                    <a:gd name="T8" fmla="*/ 8 w 8"/>
                    <a:gd name="T9" fmla="*/ 4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8" y="4"/>
                      </a:moveTo>
                      <a:cubicBezTo>
                        <a:pt x="8" y="6"/>
                        <a:pt x="6" y="7"/>
                        <a:pt x="5" y="7"/>
                      </a:cubicBezTo>
                      <a:cubicBezTo>
                        <a:pt x="2" y="7"/>
                        <a:pt x="0" y="6"/>
                        <a:pt x="0" y="4"/>
                      </a:cubicBezTo>
                      <a:cubicBezTo>
                        <a:pt x="0" y="1"/>
                        <a:pt x="2" y="0"/>
                        <a:pt x="5" y="0"/>
                      </a:cubicBezTo>
                      <a:cubicBezTo>
                        <a:pt x="6" y="0"/>
                        <a:pt x="8" y="1"/>
                        <a:pt x="8" y="4"/>
                      </a:cubicBezTo>
                      <a:close/>
                    </a:path>
                  </a:pathLst>
                </a:custGeom>
                <a:solidFill>
                  <a:schemeClr val="tx1"/>
                </a:solidFill>
                <a:ln w="9525">
                  <a:noFill/>
                  <a:round/>
                  <a:headEnd/>
                  <a:tailEnd/>
                </a:ln>
              </p:spPr>
              <p:txBody>
                <a:bodyPr/>
                <a:lstStyle/>
                <a:p>
                  <a:endParaRPr lang="zh-CN" altLang="en-US"/>
                </a:p>
              </p:txBody>
            </p:sp>
            <p:sp>
              <p:nvSpPr>
                <p:cNvPr id="10814" name="Freeform 1004"/>
                <p:cNvSpPr>
                  <a:spLocks/>
                </p:cNvSpPr>
                <p:nvPr/>
              </p:nvSpPr>
              <p:spPr bwMode="auto">
                <a:xfrm>
                  <a:off x="3352" y="1774"/>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15" name="Freeform 1005"/>
                <p:cNvSpPr>
                  <a:spLocks/>
                </p:cNvSpPr>
                <p:nvPr/>
              </p:nvSpPr>
              <p:spPr bwMode="auto">
                <a:xfrm>
                  <a:off x="3356" y="1809"/>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816" name="Freeform 1006"/>
                <p:cNvSpPr>
                  <a:spLocks/>
                </p:cNvSpPr>
                <p:nvPr/>
              </p:nvSpPr>
              <p:spPr bwMode="auto">
                <a:xfrm>
                  <a:off x="3365" y="1854"/>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17" name="Oval 1007"/>
                <p:cNvSpPr>
                  <a:spLocks noChangeArrowheads="1"/>
                </p:cNvSpPr>
                <p:nvPr/>
              </p:nvSpPr>
              <p:spPr bwMode="auto">
                <a:xfrm>
                  <a:off x="3369" y="1836"/>
                  <a:ext cx="31" cy="31"/>
                </a:xfrm>
                <a:prstGeom prst="ellipse">
                  <a:avLst/>
                </a:prstGeom>
                <a:solidFill>
                  <a:schemeClr val="tx1"/>
                </a:solidFill>
                <a:ln w="9525">
                  <a:noFill/>
                  <a:round/>
                  <a:headEnd/>
                  <a:tailEnd/>
                </a:ln>
              </p:spPr>
              <p:txBody>
                <a:bodyPr/>
                <a:lstStyle/>
                <a:p>
                  <a:endParaRPr lang="zh-CN" altLang="en-US"/>
                </a:p>
              </p:txBody>
            </p:sp>
            <p:sp>
              <p:nvSpPr>
                <p:cNvPr id="10818" name="Freeform 1008"/>
                <p:cNvSpPr>
                  <a:spLocks/>
                </p:cNvSpPr>
                <p:nvPr/>
              </p:nvSpPr>
              <p:spPr bwMode="auto">
                <a:xfrm>
                  <a:off x="3378" y="1916"/>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19" name="Freeform 1009"/>
                <p:cNvSpPr>
                  <a:spLocks/>
                </p:cNvSpPr>
                <p:nvPr/>
              </p:nvSpPr>
              <p:spPr bwMode="auto">
                <a:xfrm>
                  <a:off x="3383" y="1880"/>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20" name="Freeform 1010"/>
                <p:cNvSpPr>
                  <a:spLocks/>
                </p:cNvSpPr>
                <p:nvPr/>
              </p:nvSpPr>
              <p:spPr bwMode="auto">
                <a:xfrm>
                  <a:off x="3387" y="1880"/>
                  <a:ext cx="31" cy="36"/>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21" name="Freeform 1011"/>
                <p:cNvSpPr>
                  <a:spLocks/>
                </p:cNvSpPr>
                <p:nvPr/>
              </p:nvSpPr>
              <p:spPr bwMode="auto">
                <a:xfrm>
                  <a:off x="3400" y="1880"/>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22" name="Freeform 1012"/>
                <p:cNvSpPr>
                  <a:spLocks/>
                </p:cNvSpPr>
                <p:nvPr/>
              </p:nvSpPr>
              <p:spPr bwMode="auto">
                <a:xfrm>
                  <a:off x="3409" y="1907"/>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23" name="Oval 1013"/>
                <p:cNvSpPr>
                  <a:spLocks noChangeArrowheads="1"/>
                </p:cNvSpPr>
                <p:nvPr/>
              </p:nvSpPr>
              <p:spPr bwMode="auto">
                <a:xfrm>
                  <a:off x="3414" y="1916"/>
                  <a:ext cx="31" cy="31"/>
                </a:xfrm>
                <a:prstGeom prst="ellipse">
                  <a:avLst/>
                </a:prstGeom>
                <a:solidFill>
                  <a:schemeClr val="tx1"/>
                </a:solidFill>
                <a:ln w="9525">
                  <a:noFill/>
                  <a:round/>
                  <a:headEnd/>
                  <a:tailEnd/>
                </a:ln>
              </p:spPr>
              <p:txBody>
                <a:bodyPr/>
                <a:lstStyle/>
                <a:p>
                  <a:endParaRPr lang="zh-CN" altLang="en-US"/>
                </a:p>
              </p:txBody>
            </p:sp>
            <p:sp>
              <p:nvSpPr>
                <p:cNvPr id="10824" name="Freeform 1014"/>
                <p:cNvSpPr>
                  <a:spLocks/>
                </p:cNvSpPr>
                <p:nvPr/>
              </p:nvSpPr>
              <p:spPr bwMode="auto">
                <a:xfrm>
                  <a:off x="3418" y="1907"/>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25" name="Freeform 1015"/>
                <p:cNvSpPr>
                  <a:spLocks/>
                </p:cNvSpPr>
                <p:nvPr/>
              </p:nvSpPr>
              <p:spPr bwMode="auto">
                <a:xfrm>
                  <a:off x="3427" y="1929"/>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26" name="Freeform 1016"/>
                <p:cNvSpPr>
                  <a:spLocks/>
                </p:cNvSpPr>
                <p:nvPr/>
              </p:nvSpPr>
              <p:spPr bwMode="auto">
                <a:xfrm>
                  <a:off x="3431" y="1960"/>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27" name="Freeform 1017"/>
                <p:cNvSpPr>
                  <a:spLocks/>
                </p:cNvSpPr>
                <p:nvPr/>
              </p:nvSpPr>
              <p:spPr bwMode="auto">
                <a:xfrm>
                  <a:off x="3440" y="1969"/>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28" name="Oval 1018"/>
                <p:cNvSpPr>
                  <a:spLocks noChangeArrowheads="1"/>
                </p:cNvSpPr>
                <p:nvPr/>
              </p:nvSpPr>
              <p:spPr bwMode="auto">
                <a:xfrm>
                  <a:off x="3445" y="1995"/>
                  <a:ext cx="31" cy="31"/>
                </a:xfrm>
                <a:prstGeom prst="ellipse">
                  <a:avLst/>
                </a:prstGeom>
                <a:solidFill>
                  <a:schemeClr val="tx1"/>
                </a:solidFill>
                <a:ln w="9525">
                  <a:noFill/>
                  <a:round/>
                  <a:headEnd/>
                  <a:tailEnd/>
                </a:ln>
              </p:spPr>
              <p:txBody>
                <a:bodyPr/>
                <a:lstStyle/>
                <a:p>
                  <a:endParaRPr lang="zh-CN" altLang="en-US"/>
                </a:p>
              </p:txBody>
            </p:sp>
            <p:sp>
              <p:nvSpPr>
                <p:cNvPr id="10829" name="Freeform 1019"/>
                <p:cNvSpPr>
                  <a:spLocks/>
                </p:cNvSpPr>
                <p:nvPr/>
              </p:nvSpPr>
              <p:spPr bwMode="auto">
                <a:xfrm>
                  <a:off x="3449" y="1995"/>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830" name="Freeform 1020"/>
                <p:cNvSpPr>
                  <a:spLocks/>
                </p:cNvSpPr>
                <p:nvPr/>
              </p:nvSpPr>
              <p:spPr bwMode="auto">
                <a:xfrm>
                  <a:off x="3462" y="2053"/>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31" name="Freeform 1021"/>
                <p:cNvSpPr>
                  <a:spLocks/>
                </p:cNvSpPr>
                <p:nvPr/>
              </p:nvSpPr>
              <p:spPr bwMode="auto">
                <a:xfrm>
                  <a:off x="3471" y="2026"/>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32" name="Oval 1022"/>
                <p:cNvSpPr>
                  <a:spLocks noChangeArrowheads="1"/>
                </p:cNvSpPr>
                <p:nvPr/>
              </p:nvSpPr>
              <p:spPr bwMode="auto">
                <a:xfrm>
                  <a:off x="3476" y="2022"/>
                  <a:ext cx="31" cy="31"/>
                </a:xfrm>
                <a:prstGeom prst="ellipse">
                  <a:avLst/>
                </a:prstGeom>
                <a:solidFill>
                  <a:schemeClr val="tx1"/>
                </a:solidFill>
                <a:ln w="9525">
                  <a:noFill/>
                  <a:round/>
                  <a:headEnd/>
                  <a:tailEnd/>
                </a:ln>
              </p:spPr>
              <p:txBody>
                <a:bodyPr/>
                <a:lstStyle/>
                <a:p>
                  <a:endParaRPr lang="zh-CN" altLang="en-US"/>
                </a:p>
              </p:txBody>
            </p:sp>
            <p:sp>
              <p:nvSpPr>
                <p:cNvPr id="10833" name="Freeform 1023"/>
                <p:cNvSpPr>
                  <a:spLocks/>
                </p:cNvSpPr>
                <p:nvPr/>
              </p:nvSpPr>
              <p:spPr bwMode="auto">
                <a:xfrm>
                  <a:off x="3480" y="2040"/>
                  <a:ext cx="36" cy="35"/>
                </a:xfrm>
                <a:custGeom>
                  <a:avLst/>
                  <a:gdLst>
                    <a:gd name="T0" fmla="*/ 8 w 8"/>
                    <a:gd name="T1" fmla="*/ 5 h 8"/>
                    <a:gd name="T2" fmla="*/ 5 w 8"/>
                    <a:gd name="T3" fmla="*/ 8 h 8"/>
                    <a:gd name="T4" fmla="*/ 0 w 8"/>
                    <a:gd name="T5" fmla="*/ 5 h 8"/>
                    <a:gd name="T6" fmla="*/ 5 w 8"/>
                    <a:gd name="T7" fmla="*/ 0 h 8"/>
                    <a:gd name="T8" fmla="*/ 8 w 8"/>
                    <a:gd name="T9" fmla="*/ 5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5"/>
                      </a:moveTo>
                      <a:cubicBezTo>
                        <a:pt x="8" y="6"/>
                        <a:pt x="6" y="8"/>
                        <a:pt x="5" y="8"/>
                      </a:cubicBezTo>
                      <a:cubicBezTo>
                        <a:pt x="2" y="8"/>
                        <a:pt x="0" y="6"/>
                        <a:pt x="0" y="5"/>
                      </a:cubicBezTo>
                      <a:cubicBezTo>
                        <a:pt x="0" y="2"/>
                        <a:pt x="2" y="0"/>
                        <a:pt x="5" y="0"/>
                      </a:cubicBezTo>
                      <a:cubicBezTo>
                        <a:pt x="6" y="0"/>
                        <a:pt x="8" y="2"/>
                        <a:pt x="8" y="5"/>
                      </a:cubicBezTo>
                      <a:close/>
                    </a:path>
                  </a:pathLst>
                </a:custGeom>
                <a:solidFill>
                  <a:schemeClr val="tx1"/>
                </a:solidFill>
                <a:ln w="9525">
                  <a:noFill/>
                  <a:round/>
                  <a:headEnd/>
                  <a:tailEnd/>
                </a:ln>
              </p:spPr>
              <p:txBody>
                <a:bodyPr/>
                <a:lstStyle/>
                <a:p>
                  <a:endParaRPr lang="zh-CN" altLang="en-US"/>
                </a:p>
              </p:txBody>
            </p:sp>
            <p:sp>
              <p:nvSpPr>
                <p:cNvPr id="10834" name="Oval 1024"/>
                <p:cNvSpPr>
                  <a:spLocks noChangeArrowheads="1"/>
                </p:cNvSpPr>
                <p:nvPr/>
              </p:nvSpPr>
              <p:spPr bwMode="auto">
                <a:xfrm>
                  <a:off x="3489" y="2062"/>
                  <a:ext cx="31" cy="31"/>
                </a:xfrm>
                <a:prstGeom prst="ellipse">
                  <a:avLst/>
                </a:prstGeom>
                <a:solidFill>
                  <a:schemeClr val="tx1"/>
                </a:solidFill>
                <a:ln w="9525">
                  <a:noFill/>
                  <a:round/>
                  <a:headEnd/>
                  <a:tailEnd/>
                </a:ln>
              </p:spPr>
              <p:txBody>
                <a:bodyPr/>
                <a:lstStyle/>
                <a:p>
                  <a:endParaRPr lang="zh-CN" altLang="en-US"/>
                </a:p>
              </p:txBody>
            </p:sp>
            <p:sp>
              <p:nvSpPr>
                <p:cNvPr id="10835" name="Freeform 1025"/>
                <p:cNvSpPr>
                  <a:spLocks/>
                </p:cNvSpPr>
                <p:nvPr/>
              </p:nvSpPr>
              <p:spPr bwMode="auto">
                <a:xfrm>
                  <a:off x="3493" y="2035"/>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836" name="Freeform 1026"/>
                <p:cNvSpPr>
                  <a:spLocks/>
                </p:cNvSpPr>
                <p:nvPr/>
              </p:nvSpPr>
              <p:spPr bwMode="auto">
                <a:xfrm>
                  <a:off x="3502" y="2053"/>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37" name="Oval 1027"/>
                <p:cNvSpPr>
                  <a:spLocks noChangeArrowheads="1"/>
                </p:cNvSpPr>
                <p:nvPr/>
              </p:nvSpPr>
              <p:spPr bwMode="auto">
                <a:xfrm>
                  <a:off x="3507" y="2088"/>
                  <a:ext cx="31" cy="31"/>
                </a:xfrm>
                <a:prstGeom prst="ellipse">
                  <a:avLst/>
                </a:prstGeom>
                <a:solidFill>
                  <a:schemeClr val="tx1"/>
                </a:solidFill>
                <a:ln w="9525">
                  <a:noFill/>
                  <a:round/>
                  <a:headEnd/>
                  <a:tailEnd/>
                </a:ln>
              </p:spPr>
              <p:txBody>
                <a:bodyPr/>
                <a:lstStyle/>
                <a:p>
                  <a:endParaRPr lang="zh-CN" altLang="en-US"/>
                </a:p>
              </p:txBody>
            </p:sp>
            <p:sp>
              <p:nvSpPr>
                <p:cNvPr id="10838" name="Freeform 1028"/>
                <p:cNvSpPr>
                  <a:spLocks/>
                </p:cNvSpPr>
                <p:nvPr/>
              </p:nvSpPr>
              <p:spPr bwMode="auto">
                <a:xfrm>
                  <a:off x="3516" y="2075"/>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39" name="Freeform 1029"/>
                <p:cNvSpPr>
                  <a:spLocks/>
                </p:cNvSpPr>
                <p:nvPr/>
              </p:nvSpPr>
              <p:spPr bwMode="auto">
                <a:xfrm>
                  <a:off x="3524" y="2080"/>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40" name="Freeform 1030"/>
                <p:cNvSpPr>
                  <a:spLocks/>
                </p:cNvSpPr>
                <p:nvPr/>
              </p:nvSpPr>
              <p:spPr bwMode="auto">
                <a:xfrm>
                  <a:off x="3533" y="2080"/>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41" name="Oval 1031"/>
                <p:cNvSpPr>
                  <a:spLocks noChangeArrowheads="1"/>
                </p:cNvSpPr>
                <p:nvPr/>
              </p:nvSpPr>
              <p:spPr bwMode="auto">
                <a:xfrm>
                  <a:off x="3538" y="2102"/>
                  <a:ext cx="31" cy="31"/>
                </a:xfrm>
                <a:prstGeom prst="ellipse">
                  <a:avLst/>
                </a:prstGeom>
                <a:solidFill>
                  <a:schemeClr val="tx1"/>
                </a:solidFill>
                <a:ln w="9525">
                  <a:noFill/>
                  <a:round/>
                  <a:headEnd/>
                  <a:tailEnd/>
                </a:ln>
              </p:spPr>
              <p:txBody>
                <a:bodyPr/>
                <a:lstStyle/>
                <a:p>
                  <a:endParaRPr lang="zh-CN" altLang="en-US"/>
                </a:p>
              </p:txBody>
            </p:sp>
            <p:sp>
              <p:nvSpPr>
                <p:cNvPr id="10842" name="Freeform 1032"/>
                <p:cNvSpPr>
                  <a:spLocks/>
                </p:cNvSpPr>
                <p:nvPr/>
              </p:nvSpPr>
              <p:spPr bwMode="auto">
                <a:xfrm>
                  <a:off x="3547" y="2102"/>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43" name="Oval 1033"/>
                <p:cNvSpPr>
                  <a:spLocks noChangeArrowheads="1"/>
                </p:cNvSpPr>
                <p:nvPr/>
              </p:nvSpPr>
              <p:spPr bwMode="auto">
                <a:xfrm>
                  <a:off x="3551" y="2102"/>
                  <a:ext cx="31" cy="31"/>
                </a:xfrm>
                <a:prstGeom prst="ellipse">
                  <a:avLst/>
                </a:prstGeom>
                <a:solidFill>
                  <a:schemeClr val="tx1"/>
                </a:solidFill>
                <a:ln w="9525">
                  <a:noFill/>
                  <a:round/>
                  <a:headEnd/>
                  <a:tailEnd/>
                </a:ln>
              </p:spPr>
              <p:txBody>
                <a:bodyPr/>
                <a:lstStyle/>
                <a:p>
                  <a:endParaRPr lang="zh-CN" altLang="en-US"/>
                </a:p>
              </p:txBody>
            </p:sp>
            <p:sp>
              <p:nvSpPr>
                <p:cNvPr id="10844" name="Freeform 1034"/>
                <p:cNvSpPr>
                  <a:spLocks/>
                </p:cNvSpPr>
                <p:nvPr/>
              </p:nvSpPr>
              <p:spPr bwMode="auto">
                <a:xfrm>
                  <a:off x="3555" y="2128"/>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845" name="Freeform 1035"/>
                <p:cNvSpPr>
                  <a:spLocks/>
                </p:cNvSpPr>
                <p:nvPr/>
              </p:nvSpPr>
              <p:spPr bwMode="auto">
                <a:xfrm>
                  <a:off x="3564" y="2119"/>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46" name="Freeform 1036"/>
                <p:cNvSpPr>
                  <a:spLocks/>
                </p:cNvSpPr>
                <p:nvPr/>
              </p:nvSpPr>
              <p:spPr bwMode="auto">
                <a:xfrm>
                  <a:off x="3569" y="2119"/>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47" name="Freeform 1037"/>
                <p:cNvSpPr>
                  <a:spLocks/>
                </p:cNvSpPr>
                <p:nvPr/>
              </p:nvSpPr>
              <p:spPr bwMode="auto">
                <a:xfrm>
                  <a:off x="3578" y="2133"/>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48" name="Freeform 1038"/>
                <p:cNvSpPr>
                  <a:spLocks/>
                </p:cNvSpPr>
                <p:nvPr/>
              </p:nvSpPr>
              <p:spPr bwMode="auto">
                <a:xfrm>
                  <a:off x="3582" y="2133"/>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49" name="Oval 1039"/>
                <p:cNvSpPr>
                  <a:spLocks noChangeArrowheads="1"/>
                </p:cNvSpPr>
                <p:nvPr/>
              </p:nvSpPr>
              <p:spPr bwMode="auto">
                <a:xfrm>
                  <a:off x="3595" y="2142"/>
                  <a:ext cx="31" cy="31"/>
                </a:xfrm>
                <a:prstGeom prst="ellipse">
                  <a:avLst/>
                </a:prstGeom>
                <a:solidFill>
                  <a:schemeClr val="tx1"/>
                </a:solidFill>
                <a:ln w="9525">
                  <a:noFill/>
                  <a:round/>
                  <a:headEnd/>
                  <a:tailEnd/>
                </a:ln>
              </p:spPr>
              <p:txBody>
                <a:bodyPr/>
                <a:lstStyle/>
                <a:p>
                  <a:endParaRPr lang="zh-CN" altLang="en-US"/>
                </a:p>
              </p:txBody>
            </p:sp>
            <p:sp>
              <p:nvSpPr>
                <p:cNvPr id="10850" name="Freeform 1040"/>
                <p:cNvSpPr>
                  <a:spLocks/>
                </p:cNvSpPr>
                <p:nvPr/>
              </p:nvSpPr>
              <p:spPr bwMode="auto">
                <a:xfrm>
                  <a:off x="3600" y="2133"/>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51" name="Freeform 1041"/>
                <p:cNvSpPr>
                  <a:spLocks/>
                </p:cNvSpPr>
                <p:nvPr/>
              </p:nvSpPr>
              <p:spPr bwMode="auto">
                <a:xfrm>
                  <a:off x="3609" y="2142"/>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52" name="Freeform 1042"/>
                <p:cNvSpPr>
                  <a:spLocks/>
                </p:cNvSpPr>
                <p:nvPr/>
              </p:nvSpPr>
              <p:spPr bwMode="auto">
                <a:xfrm>
                  <a:off x="3613" y="2159"/>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53" name="Freeform 1043"/>
                <p:cNvSpPr>
                  <a:spLocks/>
                </p:cNvSpPr>
                <p:nvPr/>
              </p:nvSpPr>
              <p:spPr bwMode="auto">
                <a:xfrm>
                  <a:off x="3622" y="2155"/>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54" name="Oval 1044"/>
                <p:cNvSpPr>
                  <a:spLocks noChangeArrowheads="1"/>
                </p:cNvSpPr>
                <p:nvPr/>
              </p:nvSpPr>
              <p:spPr bwMode="auto">
                <a:xfrm>
                  <a:off x="3626" y="2168"/>
                  <a:ext cx="31" cy="31"/>
                </a:xfrm>
                <a:prstGeom prst="ellipse">
                  <a:avLst/>
                </a:prstGeom>
                <a:solidFill>
                  <a:schemeClr val="tx1"/>
                </a:solidFill>
                <a:ln w="9525">
                  <a:noFill/>
                  <a:round/>
                  <a:headEnd/>
                  <a:tailEnd/>
                </a:ln>
              </p:spPr>
              <p:txBody>
                <a:bodyPr/>
                <a:lstStyle/>
                <a:p>
                  <a:endParaRPr lang="zh-CN" altLang="en-US"/>
                </a:p>
              </p:txBody>
            </p:sp>
            <p:sp>
              <p:nvSpPr>
                <p:cNvPr id="10855" name="Freeform 1045"/>
                <p:cNvSpPr>
                  <a:spLocks/>
                </p:cNvSpPr>
                <p:nvPr/>
              </p:nvSpPr>
              <p:spPr bwMode="auto">
                <a:xfrm>
                  <a:off x="3631" y="2168"/>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856" name="Freeform 1046"/>
                <p:cNvSpPr>
                  <a:spLocks/>
                </p:cNvSpPr>
                <p:nvPr/>
              </p:nvSpPr>
              <p:spPr bwMode="auto">
                <a:xfrm>
                  <a:off x="3640" y="2173"/>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57" name="Freeform 1047"/>
                <p:cNvSpPr>
                  <a:spLocks/>
                </p:cNvSpPr>
                <p:nvPr/>
              </p:nvSpPr>
              <p:spPr bwMode="auto">
                <a:xfrm>
                  <a:off x="3644" y="2159"/>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58" name="Freeform 1048"/>
                <p:cNvSpPr>
                  <a:spLocks/>
                </p:cNvSpPr>
                <p:nvPr/>
              </p:nvSpPr>
              <p:spPr bwMode="auto">
                <a:xfrm>
                  <a:off x="3657" y="2159"/>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59" name="Freeform 1049"/>
                <p:cNvSpPr>
                  <a:spLocks/>
                </p:cNvSpPr>
                <p:nvPr/>
              </p:nvSpPr>
              <p:spPr bwMode="auto">
                <a:xfrm>
                  <a:off x="3662" y="2181"/>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860" name="Freeform 1050"/>
                <p:cNvSpPr>
                  <a:spLocks/>
                </p:cNvSpPr>
                <p:nvPr/>
              </p:nvSpPr>
              <p:spPr bwMode="auto">
                <a:xfrm>
                  <a:off x="3671" y="2186"/>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61" name="Freeform 1051"/>
                <p:cNvSpPr>
                  <a:spLocks/>
                </p:cNvSpPr>
                <p:nvPr/>
              </p:nvSpPr>
              <p:spPr bwMode="auto">
                <a:xfrm>
                  <a:off x="3675" y="2186"/>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62" name="Freeform 1052"/>
                <p:cNvSpPr>
                  <a:spLocks/>
                </p:cNvSpPr>
                <p:nvPr/>
              </p:nvSpPr>
              <p:spPr bwMode="auto">
                <a:xfrm>
                  <a:off x="3684" y="2195"/>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63" name="Freeform 1053"/>
                <p:cNvSpPr>
                  <a:spLocks/>
                </p:cNvSpPr>
                <p:nvPr/>
              </p:nvSpPr>
              <p:spPr bwMode="auto">
                <a:xfrm>
                  <a:off x="3688" y="2186"/>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64" name="Freeform 1054"/>
                <p:cNvSpPr>
                  <a:spLocks/>
                </p:cNvSpPr>
                <p:nvPr/>
              </p:nvSpPr>
              <p:spPr bwMode="auto">
                <a:xfrm>
                  <a:off x="3693" y="2186"/>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65" name="Freeform 1055"/>
                <p:cNvSpPr>
                  <a:spLocks/>
                </p:cNvSpPr>
                <p:nvPr/>
              </p:nvSpPr>
              <p:spPr bwMode="auto">
                <a:xfrm>
                  <a:off x="3702" y="2208"/>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66" name="Freeform 1056"/>
                <p:cNvSpPr>
                  <a:spLocks/>
                </p:cNvSpPr>
                <p:nvPr/>
              </p:nvSpPr>
              <p:spPr bwMode="auto">
                <a:xfrm>
                  <a:off x="3706" y="2186"/>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67" name="Freeform 1057"/>
                <p:cNvSpPr>
                  <a:spLocks/>
                </p:cNvSpPr>
                <p:nvPr/>
              </p:nvSpPr>
              <p:spPr bwMode="auto">
                <a:xfrm>
                  <a:off x="3719" y="2199"/>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68" name="Freeform 1058"/>
                <p:cNvSpPr>
                  <a:spLocks/>
                </p:cNvSpPr>
                <p:nvPr/>
              </p:nvSpPr>
              <p:spPr bwMode="auto">
                <a:xfrm>
                  <a:off x="3724" y="2195"/>
                  <a:ext cx="35" cy="31"/>
                </a:xfrm>
                <a:custGeom>
                  <a:avLst/>
                  <a:gdLst>
                    <a:gd name="T0" fmla="*/ 8 w 8"/>
                    <a:gd name="T1" fmla="*/ 4 h 7"/>
                    <a:gd name="T2" fmla="*/ 5 w 8"/>
                    <a:gd name="T3" fmla="*/ 7 h 7"/>
                    <a:gd name="T4" fmla="*/ 0 w 8"/>
                    <a:gd name="T5" fmla="*/ 4 h 7"/>
                    <a:gd name="T6" fmla="*/ 5 w 8"/>
                    <a:gd name="T7" fmla="*/ 0 h 7"/>
                    <a:gd name="T8" fmla="*/ 8 w 8"/>
                    <a:gd name="T9" fmla="*/ 4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8" y="4"/>
                      </a:moveTo>
                      <a:cubicBezTo>
                        <a:pt x="8" y="6"/>
                        <a:pt x="6" y="7"/>
                        <a:pt x="5" y="7"/>
                      </a:cubicBezTo>
                      <a:cubicBezTo>
                        <a:pt x="2" y="7"/>
                        <a:pt x="0" y="6"/>
                        <a:pt x="0" y="4"/>
                      </a:cubicBezTo>
                      <a:cubicBezTo>
                        <a:pt x="0" y="1"/>
                        <a:pt x="2" y="0"/>
                        <a:pt x="5" y="0"/>
                      </a:cubicBezTo>
                      <a:cubicBezTo>
                        <a:pt x="6" y="0"/>
                        <a:pt x="8" y="1"/>
                        <a:pt x="8" y="4"/>
                      </a:cubicBezTo>
                      <a:close/>
                    </a:path>
                  </a:pathLst>
                </a:custGeom>
                <a:solidFill>
                  <a:schemeClr val="tx1"/>
                </a:solidFill>
                <a:ln w="9525">
                  <a:noFill/>
                  <a:round/>
                  <a:headEnd/>
                  <a:tailEnd/>
                </a:ln>
              </p:spPr>
              <p:txBody>
                <a:bodyPr/>
                <a:lstStyle/>
                <a:p>
                  <a:endParaRPr lang="zh-CN" altLang="en-US"/>
                </a:p>
              </p:txBody>
            </p:sp>
            <p:sp>
              <p:nvSpPr>
                <p:cNvPr id="10869" name="Oval 1059"/>
                <p:cNvSpPr>
                  <a:spLocks noChangeArrowheads="1"/>
                </p:cNvSpPr>
                <p:nvPr/>
              </p:nvSpPr>
              <p:spPr bwMode="auto">
                <a:xfrm>
                  <a:off x="3733" y="2208"/>
                  <a:ext cx="31" cy="31"/>
                </a:xfrm>
                <a:prstGeom prst="ellipse">
                  <a:avLst/>
                </a:prstGeom>
                <a:solidFill>
                  <a:schemeClr val="tx1"/>
                </a:solidFill>
                <a:ln w="9525">
                  <a:noFill/>
                  <a:round/>
                  <a:headEnd/>
                  <a:tailEnd/>
                </a:ln>
              </p:spPr>
              <p:txBody>
                <a:bodyPr/>
                <a:lstStyle/>
                <a:p>
                  <a:endParaRPr lang="zh-CN" altLang="en-US"/>
                </a:p>
              </p:txBody>
            </p:sp>
            <p:sp>
              <p:nvSpPr>
                <p:cNvPr id="10870" name="Freeform 1060"/>
                <p:cNvSpPr>
                  <a:spLocks/>
                </p:cNvSpPr>
                <p:nvPr/>
              </p:nvSpPr>
              <p:spPr bwMode="auto">
                <a:xfrm>
                  <a:off x="3737" y="2221"/>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871" name="Freeform 1061"/>
                <p:cNvSpPr>
                  <a:spLocks/>
                </p:cNvSpPr>
                <p:nvPr/>
              </p:nvSpPr>
              <p:spPr bwMode="auto">
                <a:xfrm>
                  <a:off x="3746" y="221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72" name="Freeform 1062"/>
                <p:cNvSpPr>
                  <a:spLocks/>
                </p:cNvSpPr>
                <p:nvPr/>
              </p:nvSpPr>
              <p:spPr bwMode="auto">
                <a:xfrm>
                  <a:off x="3750" y="221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73" name="Freeform 1063"/>
                <p:cNvSpPr>
                  <a:spLocks/>
                </p:cNvSpPr>
                <p:nvPr/>
              </p:nvSpPr>
              <p:spPr bwMode="auto">
                <a:xfrm>
                  <a:off x="3759" y="221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74" name="Oval 1064"/>
                <p:cNvSpPr>
                  <a:spLocks noChangeArrowheads="1"/>
                </p:cNvSpPr>
                <p:nvPr/>
              </p:nvSpPr>
              <p:spPr bwMode="auto">
                <a:xfrm>
                  <a:off x="3764" y="2208"/>
                  <a:ext cx="31" cy="31"/>
                </a:xfrm>
                <a:prstGeom prst="ellipse">
                  <a:avLst/>
                </a:prstGeom>
                <a:solidFill>
                  <a:schemeClr val="tx1"/>
                </a:solidFill>
                <a:ln w="9525">
                  <a:noFill/>
                  <a:round/>
                  <a:headEnd/>
                  <a:tailEnd/>
                </a:ln>
              </p:spPr>
              <p:txBody>
                <a:bodyPr/>
                <a:lstStyle/>
                <a:p>
                  <a:endParaRPr lang="zh-CN" altLang="en-US"/>
                </a:p>
              </p:txBody>
            </p:sp>
            <p:sp>
              <p:nvSpPr>
                <p:cNvPr id="10875" name="Freeform 1065"/>
                <p:cNvSpPr>
                  <a:spLocks/>
                </p:cNvSpPr>
                <p:nvPr/>
              </p:nvSpPr>
              <p:spPr bwMode="auto">
                <a:xfrm>
                  <a:off x="3768" y="2221"/>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876" name="Freeform 1066"/>
                <p:cNvSpPr>
                  <a:spLocks/>
                </p:cNvSpPr>
                <p:nvPr/>
              </p:nvSpPr>
              <p:spPr bwMode="auto">
                <a:xfrm>
                  <a:off x="3781" y="221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77" name="Freeform 1067"/>
                <p:cNvSpPr>
                  <a:spLocks/>
                </p:cNvSpPr>
                <p:nvPr/>
              </p:nvSpPr>
              <p:spPr bwMode="auto">
                <a:xfrm>
                  <a:off x="3790" y="2221"/>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78" name="Freeform 1068"/>
                <p:cNvSpPr>
                  <a:spLocks/>
                </p:cNvSpPr>
                <p:nvPr/>
              </p:nvSpPr>
              <p:spPr bwMode="auto">
                <a:xfrm>
                  <a:off x="3795" y="221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79" name="Freeform 1069"/>
                <p:cNvSpPr>
                  <a:spLocks/>
                </p:cNvSpPr>
                <p:nvPr/>
              </p:nvSpPr>
              <p:spPr bwMode="auto">
                <a:xfrm>
                  <a:off x="3799" y="2235"/>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880" name="Freeform 1070"/>
                <p:cNvSpPr>
                  <a:spLocks/>
                </p:cNvSpPr>
                <p:nvPr/>
              </p:nvSpPr>
              <p:spPr bwMode="auto">
                <a:xfrm>
                  <a:off x="3808" y="2226"/>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81" name="Oval 1071"/>
                <p:cNvSpPr>
                  <a:spLocks noChangeArrowheads="1"/>
                </p:cNvSpPr>
                <p:nvPr/>
              </p:nvSpPr>
              <p:spPr bwMode="auto">
                <a:xfrm>
                  <a:off x="3812" y="2221"/>
                  <a:ext cx="31" cy="31"/>
                </a:xfrm>
                <a:prstGeom prst="ellipse">
                  <a:avLst/>
                </a:prstGeom>
                <a:solidFill>
                  <a:schemeClr val="tx1"/>
                </a:solidFill>
                <a:ln w="9525">
                  <a:noFill/>
                  <a:round/>
                  <a:headEnd/>
                  <a:tailEnd/>
                </a:ln>
              </p:spPr>
              <p:txBody>
                <a:bodyPr/>
                <a:lstStyle/>
                <a:p>
                  <a:endParaRPr lang="zh-CN" altLang="en-US"/>
                </a:p>
              </p:txBody>
            </p:sp>
            <p:sp>
              <p:nvSpPr>
                <p:cNvPr id="10882" name="Freeform 1072"/>
                <p:cNvSpPr>
                  <a:spLocks/>
                </p:cNvSpPr>
                <p:nvPr/>
              </p:nvSpPr>
              <p:spPr bwMode="auto">
                <a:xfrm>
                  <a:off x="3821" y="221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83" name="Oval 1073"/>
                <p:cNvSpPr>
                  <a:spLocks noChangeArrowheads="1"/>
                </p:cNvSpPr>
                <p:nvPr/>
              </p:nvSpPr>
              <p:spPr bwMode="auto">
                <a:xfrm>
                  <a:off x="3826" y="2221"/>
                  <a:ext cx="31" cy="31"/>
                </a:xfrm>
                <a:prstGeom prst="ellipse">
                  <a:avLst/>
                </a:prstGeom>
                <a:solidFill>
                  <a:schemeClr val="tx1"/>
                </a:solidFill>
                <a:ln w="9525">
                  <a:noFill/>
                  <a:round/>
                  <a:headEnd/>
                  <a:tailEnd/>
                </a:ln>
              </p:spPr>
              <p:txBody>
                <a:bodyPr/>
                <a:lstStyle/>
                <a:p>
                  <a:endParaRPr lang="zh-CN" altLang="en-US"/>
                </a:p>
              </p:txBody>
            </p:sp>
            <p:sp>
              <p:nvSpPr>
                <p:cNvPr id="10884" name="Freeform 1074"/>
                <p:cNvSpPr>
                  <a:spLocks/>
                </p:cNvSpPr>
                <p:nvPr/>
              </p:nvSpPr>
              <p:spPr bwMode="auto">
                <a:xfrm>
                  <a:off x="3830" y="2226"/>
                  <a:ext cx="35" cy="35"/>
                </a:xfrm>
                <a:custGeom>
                  <a:avLst/>
                  <a:gdLst>
                    <a:gd name="T0" fmla="*/ 8 w 8"/>
                    <a:gd name="T1" fmla="*/ 5 h 8"/>
                    <a:gd name="T2" fmla="*/ 5 w 8"/>
                    <a:gd name="T3" fmla="*/ 8 h 8"/>
                    <a:gd name="T4" fmla="*/ 0 w 8"/>
                    <a:gd name="T5" fmla="*/ 5 h 8"/>
                    <a:gd name="T6" fmla="*/ 5 w 8"/>
                    <a:gd name="T7" fmla="*/ 0 h 8"/>
                    <a:gd name="T8" fmla="*/ 8 w 8"/>
                    <a:gd name="T9" fmla="*/ 5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5"/>
                      </a:moveTo>
                      <a:cubicBezTo>
                        <a:pt x="8" y="6"/>
                        <a:pt x="6" y="8"/>
                        <a:pt x="5" y="8"/>
                      </a:cubicBezTo>
                      <a:cubicBezTo>
                        <a:pt x="2" y="8"/>
                        <a:pt x="0" y="6"/>
                        <a:pt x="0" y="5"/>
                      </a:cubicBezTo>
                      <a:cubicBezTo>
                        <a:pt x="0" y="2"/>
                        <a:pt x="2" y="0"/>
                        <a:pt x="5" y="0"/>
                      </a:cubicBezTo>
                      <a:cubicBezTo>
                        <a:pt x="6" y="0"/>
                        <a:pt x="8" y="2"/>
                        <a:pt x="8" y="5"/>
                      </a:cubicBezTo>
                      <a:close/>
                    </a:path>
                  </a:pathLst>
                </a:custGeom>
                <a:solidFill>
                  <a:schemeClr val="tx1"/>
                </a:solidFill>
                <a:ln w="9525">
                  <a:noFill/>
                  <a:round/>
                  <a:headEnd/>
                  <a:tailEnd/>
                </a:ln>
              </p:spPr>
              <p:txBody>
                <a:bodyPr/>
                <a:lstStyle/>
                <a:p>
                  <a:endParaRPr lang="zh-CN" altLang="en-US"/>
                </a:p>
              </p:txBody>
            </p:sp>
            <p:sp>
              <p:nvSpPr>
                <p:cNvPr id="10885" name="Freeform 1075"/>
                <p:cNvSpPr>
                  <a:spLocks/>
                </p:cNvSpPr>
                <p:nvPr/>
              </p:nvSpPr>
              <p:spPr bwMode="auto">
                <a:xfrm>
                  <a:off x="3843" y="2226"/>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86" name="Freeform 1076"/>
                <p:cNvSpPr>
                  <a:spLocks/>
                </p:cNvSpPr>
                <p:nvPr/>
              </p:nvSpPr>
              <p:spPr bwMode="auto">
                <a:xfrm>
                  <a:off x="3852" y="2226"/>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87" name="Oval 1077"/>
                <p:cNvSpPr>
                  <a:spLocks noChangeArrowheads="1"/>
                </p:cNvSpPr>
                <p:nvPr/>
              </p:nvSpPr>
              <p:spPr bwMode="auto">
                <a:xfrm>
                  <a:off x="3857" y="2221"/>
                  <a:ext cx="31" cy="31"/>
                </a:xfrm>
                <a:prstGeom prst="ellipse">
                  <a:avLst/>
                </a:prstGeom>
                <a:solidFill>
                  <a:schemeClr val="tx1"/>
                </a:solidFill>
                <a:ln w="9525">
                  <a:noFill/>
                  <a:round/>
                  <a:headEnd/>
                  <a:tailEnd/>
                </a:ln>
              </p:spPr>
              <p:txBody>
                <a:bodyPr/>
                <a:lstStyle/>
                <a:p>
                  <a:endParaRPr lang="zh-CN" altLang="en-US"/>
                </a:p>
              </p:txBody>
            </p:sp>
            <p:sp>
              <p:nvSpPr>
                <p:cNvPr id="10888" name="Freeform 1078"/>
                <p:cNvSpPr>
                  <a:spLocks/>
                </p:cNvSpPr>
                <p:nvPr/>
              </p:nvSpPr>
              <p:spPr bwMode="auto">
                <a:xfrm>
                  <a:off x="3865" y="2226"/>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89" name="Freeform 1079"/>
                <p:cNvSpPr>
                  <a:spLocks/>
                </p:cNvSpPr>
                <p:nvPr/>
              </p:nvSpPr>
              <p:spPr bwMode="auto">
                <a:xfrm>
                  <a:off x="3870" y="2239"/>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90" name="Freeform 1080"/>
                <p:cNvSpPr>
                  <a:spLocks/>
                </p:cNvSpPr>
                <p:nvPr/>
              </p:nvSpPr>
              <p:spPr bwMode="auto">
                <a:xfrm>
                  <a:off x="3874" y="2226"/>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91" name="Freeform 1081"/>
                <p:cNvSpPr>
                  <a:spLocks/>
                </p:cNvSpPr>
                <p:nvPr/>
              </p:nvSpPr>
              <p:spPr bwMode="auto">
                <a:xfrm>
                  <a:off x="3883" y="2235"/>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92" name="Oval 1082"/>
                <p:cNvSpPr>
                  <a:spLocks noChangeArrowheads="1"/>
                </p:cNvSpPr>
                <p:nvPr/>
              </p:nvSpPr>
              <p:spPr bwMode="auto">
                <a:xfrm>
                  <a:off x="3888" y="2235"/>
                  <a:ext cx="31" cy="31"/>
                </a:xfrm>
                <a:prstGeom prst="ellipse">
                  <a:avLst/>
                </a:prstGeom>
                <a:solidFill>
                  <a:schemeClr val="tx1"/>
                </a:solidFill>
                <a:ln w="9525">
                  <a:noFill/>
                  <a:round/>
                  <a:headEnd/>
                  <a:tailEnd/>
                </a:ln>
              </p:spPr>
              <p:txBody>
                <a:bodyPr/>
                <a:lstStyle/>
                <a:p>
                  <a:endParaRPr lang="zh-CN" altLang="en-US"/>
                </a:p>
              </p:txBody>
            </p:sp>
            <p:sp>
              <p:nvSpPr>
                <p:cNvPr id="10893" name="Freeform 1083"/>
                <p:cNvSpPr>
                  <a:spLocks/>
                </p:cNvSpPr>
                <p:nvPr/>
              </p:nvSpPr>
              <p:spPr bwMode="auto">
                <a:xfrm>
                  <a:off x="3896" y="2235"/>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94" name="Freeform 1084"/>
                <p:cNvSpPr>
                  <a:spLocks/>
                </p:cNvSpPr>
                <p:nvPr/>
              </p:nvSpPr>
              <p:spPr bwMode="auto">
                <a:xfrm>
                  <a:off x="3905" y="2239"/>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895" name="Freeform 1085"/>
                <p:cNvSpPr>
                  <a:spLocks/>
                </p:cNvSpPr>
                <p:nvPr/>
              </p:nvSpPr>
              <p:spPr bwMode="auto">
                <a:xfrm>
                  <a:off x="3914" y="2235"/>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896" name="Oval 1086"/>
                <p:cNvSpPr>
                  <a:spLocks noChangeArrowheads="1"/>
                </p:cNvSpPr>
                <p:nvPr/>
              </p:nvSpPr>
              <p:spPr bwMode="auto">
                <a:xfrm>
                  <a:off x="3919" y="2248"/>
                  <a:ext cx="31" cy="31"/>
                </a:xfrm>
                <a:prstGeom prst="ellipse">
                  <a:avLst/>
                </a:prstGeom>
                <a:solidFill>
                  <a:schemeClr val="tx1"/>
                </a:solidFill>
                <a:ln w="9525">
                  <a:noFill/>
                  <a:round/>
                  <a:headEnd/>
                  <a:tailEnd/>
                </a:ln>
              </p:spPr>
              <p:txBody>
                <a:bodyPr/>
                <a:lstStyle/>
                <a:p>
                  <a:endParaRPr lang="zh-CN" altLang="en-US"/>
                </a:p>
              </p:txBody>
            </p:sp>
            <p:sp>
              <p:nvSpPr>
                <p:cNvPr id="10897" name="Freeform 1087"/>
                <p:cNvSpPr>
                  <a:spLocks/>
                </p:cNvSpPr>
                <p:nvPr/>
              </p:nvSpPr>
              <p:spPr bwMode="auto">
                <a:xfrm>
                  <a:off x="3927" y="2239"/>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898" name="Oval 1088"/>
                <p:cNvSpPr>
                  <a:spLocks noChangeArrowheads="1"/>
                </p:cNvSpPr>
                <p:nvPr/>
              </p:nvSpPr>
              <p:spPr bwMode="auto">
                <a:xfrm>
                  <a:off x="3932" y="2235"/>
                  <a:ext cx="31" cy="31"/>
                </a:xfrm>
                <a:prstGeom prst="ellipse">
                  <a:avLst/>
                </a:prstGeom>
                <a:solidFill>
                  <a:schemeClr val="tx1"/>
                </a:solidFill>
                <a:ln w="9525">
                  <a:noFill/>
                  <a:round/>
                  <a:headEnd/>
                  <a:tailEnd/>
                </a:ln>
              </p:spPr>
              <p:txBody>
                <a:bodyPr/>
                <a:lstStyle/>
                <a:p>
                  <a:endParaRPr lang="zh-CN" altLang="en-US"/>
                </a:p>
              </p:txBody>
            </p:sp>
            <p:sp>
              <p:nvSpPr>
                <p:cNvPr id="10899" name="Freeform 1089"/>
                <p:cNvSpPr>
                  <a:spLocks/>
                </p:cNvSpPr>
                <p:nvPr/>
              </p:nvSpPr>
              <p:spPr bwMode="auto">
                <a:xfrm>
                  <a:off x="3936" y="2235"/>
                  <a:ext cx="36" cy="31"/>
                </a:xfrm>
                <a:custGeom>
                  <a:avLst/>
                  <a:gdLst>
                    <a:gd name="T0" fmla="*/ 8 w 8"/>
                    <a:gd name="T1" fmla="*/ 4 h 7"/>
                    <a:gd name="T2" fmla="*/ 5 w 8"/>
                    <a:gd name="T3" fmla="*/ 7 h 7"/>
                    <a:gd name="T4" fmla="*/ 0 w 8"/>
                    <a:gd name="T5" fmla="*/ 4 h 7"/>
                    <a:gd name="T6" fmla="*/ 5 w 8"/>
                    <a:gd name="T7" fmla="*/ 0 h 7"/>
                    <a:gd name="T8" fmla="*/ 8 w 8"/>
                    <a:gd name="T9" fmla="*/ 4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8" y="4"/>
                      </a:moveTo>
                      <a:cubicBezTo>
                        <a:pt x="8" y="6"/>
                        <a:pt x="6" y="7"/>
                        <a:pt x="5" y="7"/>
                      </a:cubicBezTo>
                      <a:cubicBezTo>
                        <a:pt x="2" y="7"/>
                        <a:pt x="0" y="6"/>
                        <a:pt x="0" y="4"/>
                      </a:cubicBezTo>
                      <a:cubicBezTo>
                        <a:pt x="0" y="1"/>
                        <a:pt x="2" y="0"/>
                        <a:pt x="5" y="0"/>
                      </a:cubicBezTo>
                      <a:cubicBezTo>
                        <a:pt x="6" y="0"/>
                        <a:pt x="8" y="1"/>
                        <a:pt x="8" y="4"/>
                      </a:cubicBezTo>
                      <a:close/>
                    </a:path>
                  </a:pathLst>
                </a:custGeom>
                <a:solidFill>
                  <a:schemeClr val="tx1"/>
                </a:solidFill>
                <a:ln w="9525">
                  <a:noFill/>
                  <a:round/>
                  <a:headEnd/>
                  <a:tailEnd/>
                </a:ln>
              </p:spPr>
              <p:txBody>
                <a:bodyPr/>
                <a:lstStyle/>
                <a:p>
                  <a:endParaRPr lang="zh-CN" altLang="en-US"/>
                </a:p>
              </p:txBody>
            </p:sp>
            <p:sp>
              <p:nvSpPr>
                <p:cNvPr id="10900" name="Oval 1090"/>
                <p:cNvSpPr>
                  <a:spLocks noChangeArrowheads="1"/>
                </p:cNvSpPr>
                <p:nvPr/>
              </p:nvSpPr>
              <p:spPr bwMode="auto">
                <a:xfrm>
                  <a:off x="3945" y="2235"/>
                  <a:ext cx="31" cy="31"/>
                </a:xfrm>
                <a:prstGeom prst="ellipse">
                  <a:avLst/>
                </a:prstGeom>
                <a:solidFill>
                  <a:schemeClr val="tx1"/>
                </a:solidFill>
                <a:ln w="9525">
                  <a:noFill/>
                  <a:round/>
                  <a:headEnd/>
                  <a:tailEnd/>
                </a:ln>
              </p:spPr>
              <p:txBody>
                <a:bodyPr/>
                <a:lstStyle/>
                <a:p>
                  <a:endParaRPr lang="zh-CN" altLang="en-US"/>
                </a:p>
              </p:txBody>
            </p:sp>
            <p:sp>
              <p:nvSpPr>
                <p:cNvPr id="10901" name="Freeform 1091"/>
                <p:cNvSpPr>
                  <a:spLocks/>
                </p:cNvSpPr>
                <p:nvPr/>
              </p:nvSpPr>
              <p:spPr bwMode="auto">
                <a:xfrm>
                  <a:off x="3950" y="2239"/>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02" name="Freeform 1092"/>
                <p:cNvSpPr>
                  <a:spLocks/>
                </p:cNvSpPr>
                <p:nvPr/>
              </p:nvSpPr>
              <p:spPr bwMode="auto">
                <a:xfrm>
                  <a:off x="3958" y="2239"/>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03" name="Freeform 1093"/>
                <p:cNvSpPr>
                  <a:spLocks/>
                </p:cNvSpPr>
                <p:nvPr/>
              </p:nvSpPr>
              <p:spPr bwMode="auto">
                <a:xfrm>
                  <a:off x="3972" y="2239"/>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04" name="Freeform 1094"/>
                <p:cNvSpPr>
                  <a:spLocks/>
                </p:cNvSpPr>
                <p:nvPr/>
              </p:nvSpPr>
              <p:spPr bwMode="auto">
                <a:xfrm>
                  <a:off x="3976" y="2239"/>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05" name="Freeform 1095"/>
                <p:cNvSpPr>
                  <a:spLocks/>
                </p:cNvSpPr>
                <p:nvPr/>
              </p:nvSpPr>
              <p:spPr bwMode="auto">
                <a:xfrm>
                  <a:off x="3981" y="2239"/>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06" name="Freeform 1096"/>
                <p:cNvSpPr>
                  <a:spLocks/>
                </p:cNvSpPr>
                <p:nvPr/>
              </p:nvSpPr>
              <p:spPr bwMode="auto">
                <a:xfrm>
                  <a:off x="3989" y="2239"/>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07" name="Oval 1097"/>
                <p:cNvSpPr>
                  <a:spLocks noChangeArrowheads="1"/>
                </p:cNvSpPr>
                <p:nvPr/>
              </p:nvSpPr>
              <p:spPr bwMode="auto">
                <a:xfrm>
                  <a:off x="3994" y="2248"/>
                  <a:ext cx="31" cy="31"/>
                </a:xfrm>
                <a:prstGeom prst="ellipse">
                  <a:avLst/>
                </a:prstGeom>
                <a:solidFill>
                  <a:schemeClr val="tx1"/>
                </a:solidFill>
                <a:ln w="9525">
                  <a:noFill/>
                  <a:round/>
                  <a:headEnd/>
                  <a:tailEnd/>
                </a:ln>
              </p:spPr>
              <p:txBody>
                <a:bodyPr/>
                <a:lstStyle/>
                <a:p>
                  <a:endParaRPr lang="zh-CN" altLang="en-US"/>
                </a:p>
              </p:txBody>
            </p:sp>
            <p:sp>
              <p:nvSpPr>
                <p:cNvPr id="10908" name="Freeform 1098"/>
                <p:cNvSpPr>
                  <a:spLocks/>
                </p:cNvSpPr>
                <p:nvPr/>
              </p:nvSpPr>
              <p:spPr bwMode="auto">
                <a:xfrm>
                  <a:off x="4003" y="2235"/>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909" name="Freeform 1099"/>
                <p:cNvSpPr>
                  <a:spLocks/>
                </p:cNvSpPr>
                <p:nvPr/>
              </p:nvSpPr>
              <p:spPr bwMode="auto">
                <a:xfrm>
                  <a:off x="4007"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10" name="Freeform 1100"/>
                <p:cNvSpPr>
                  <a:spLocks/>
                </p:cNvSpPr>
                <p:nvPr/>
              </p:nvSpPr>
              <p:spPr bwMode="auto">
                <a:xfrm>
                  <a:off x="4012" y="2248"/>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911" name="Freeform 1101"/>
                <p:cNvSpPr>
                  <a:spLocks/>
                </p:cNvSpPr>
                <p:nvPr/>
              </p:nvSpPr>
              <p:spPr bwMode="auto">
                <a:xfrm>
                  <a:off x="4020" y="2248"/>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912" name="Freeform 1102"/>
                <p:cNvSpPr>
                  <a:spLocks/>
                </p:cNvSpPr>
                <p:nvPr/>
              </p:nvSpPr>
              <p:spPr bwMode="auto">
                <a:xfrm>
                  <a:off x="4025" y="2239"/>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13" name="Oval 1103"/>
                <p:cNvSpPr>
                  <a:spLocks noChangeArrowheads="1"/>
                </p:cNvSpPr>
                <p:nvPr/>
              </p:nvSpPr>
              <p:spPr bwMode="auto">
                <a:xfrm>
                  <a:off x="4038" y="2248"/>
                  <a:ext cx="31" cy="31"/>
                </a:xfrm>
                <a:prstGeom prst="ellipse">
                  <a:avLst/>
                </a:prstGeom>
                <a:solidFill>
                  <a:schemeClr val="tx1"/>
                </a:solidFill>
                <a:ln w="9525">
                  <a:noFill/>
                  <a:round/>
                  <a:headEnd/>
                  <a:tailEnd/>
                </a:ln>
              </p:spPr>
              <p:txBody>
                <a:bodyPr/>
                <a:lstStyle/>
                <a:p>
                  <a:endParaRPr lang="zh-CN" altLang="en-US"/>
                </a:p>
              </p:txBody>
            </p:sp>
            <p:sp>
              <p:nvSpPr>
                <p:cNvPr id="10914" name="Freeform 1104"/>
                <p:cNvSpPr>
                  <a:spLocks/>
                </p:cNvSpPr>
                <p:nvPr/>
              </p:nvSpPr>
              <p:spPr bwMode="auto">
                <a:xfrm>
                  <a:off x="4043" y="2248"/>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915" name="Freeform 1105"/>
                <p:cNvSpPr>
                  <a:spLocks/>
                </p:cNvSpPr>
                <p:nvPr/>
              </p:nvSpPr>
              <p:spPr bwMode="auto">
                <a:xfrm>
                  <a:off x="4051" y="2248"/>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916" name="Freeform 1106"/>
                <p:cNvSpPr>
                  <a:spLocks/>
                </p:cNvSpPr>
                <p:nvPr/>
              </p:nvSpPr>
              <p:spPr bwMode="auto">
                <a:xfrm>
                  <a:off x="4056" y="2239"/>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17" name="Freeform 1107"/>
                <p:cNvSpPr>
                  <a:spLocks/>
                </p:cNvSpPr>
                <p:nvPr/>
              </p:nvSpPr>
              <p:spPr bwMode="auto">
                <a:xfrm>
                  <a:off x="4065"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18" name="Freeform 1108"/>
                <p:cNvSpPr>
                  <a:spLocks/>
                </p:cNvSpPr>
                <p:nvPr/>
              </p:nvSpPr>
              <p:spPr bwMode="auto">
                <a:xfrm>
                  <a:off x="4069"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19" name="Freeform 1109"/>
                <p:cNvSpPr>
                  <a:spLocks/>
                </p:cNvSpPr>
                <p:nvPr/>
              </p:nvSpPr>
              <p:spPr bwMode="auto">
                <a:xfrm>
                  <a:off x="4074" y="2248"/>
                  <a:ext cx="35" cy="31"/>
                </a:xfrm>
                <a:custGeom>
                  <a:avLst/>
                  <a:gdLst>
                    <a:gd name="T0" fmla="*/ 8 w 8"/>
                    <a:gd name="T1" fmla="*/ 4 h 7"/>
                    <a:gd name="T2" fmla="*/ 5 w 8"/>
                    <a:gd name="T3" fmla="*/ 7 h 7"/>
                    <a:gd name="T4" fmla="*/ 0 w 8"/>
                    <a:gd name="T5" fmla="*/ 4 h 7"/>
                    <a:gd name="T6" fmla="*/ 5 w 8"/>
                    <a:gd name="T7" fmla="*/ 0 h 7"/>
                    <a:gd name="T8" fmla="*/ 8 w 8"/>
                    <a:gd name="T9" fmla="*/ 4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8" y="4"/>
                      </a:moveTo>
                      <a:cubicBezTo>
                        <a:pt x="8" y="6"/>
                        <a:pt x="6" y="7"/>
                        <a:pt x="5" y="7"/>
                      </a:cubicBezTo>
                      <a:cubicBezTo>
                        <a:pt x="2" y="7"/>
                        <a:pt x="0" y="6"/>
                        <a:pt x="0" y="4"/>
                      </a:cubicBezTo>
                      <a:cubicBezTo>
                        <a:pt x="0" y="1"/>
                        <a:pt x="2" y="0"/>
                        <a:pt x="5" y="0"/>
                      </a:cubicBezTo>
                      <a:cubicBezTo>
                        <a:pt x="6" y="0"/>
                        <a:pt x="8" y="1"/>
                        <a:pt x="8" y="4"/>
                      </a:cubicBezTo>
                      <a:close/>
                    </a:path>
                  </a:pathLst>
                </a:custGeom>
                <a:solidFill>
                  <a:schemeClr val="tx1"/>
                </a:solidFill>
                <a:ln w="9525">
                  <a:noFill/>
                  <a:round/>
                  <a:headEnd/>
                  <a:tailEnd/>
                </a:ln>
              </p:spPr>
              <p:txBody>
                <a:bodyPr/>
                <a:lstStyle/>
                <a:p>
                  <a:endParaRPr lang="zh-CN" altLang="en-US"/>
                </a:p>
              </p:txBody>
            </p:sp>
            <p:sp>
              <p:nvSpPr>
                <p:cNvPr id="10920" name="Freeform 1110"/>
                <p:cNvSpPr>
                  <a:spLocks/>
                </p:cNvSpPr>
                <p:nvPr/>
              </p:nvSpPr>
              <p:spPr bwMode="auto">
                <a:xfrm>
                  <a:off x="4082"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21" name="Freeform 1111"/>
                <p:cNvSpPr>
                  <a:spLocks/>
                </p:cNvSpPr>
                <p:nvPr/>
              </p:nvSpPr>
              <p:spPr bwMode="auto">
                <a:xfrm>
                  <a:off x="4087" y="2248"/>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922" name="Oval 1112"/>
                <p:cNvSpPr>
                  <a:spLocks noChangeArrowheads="1"/>
                </p:cNvSpPr>
                <p:nvPr/>
              </p:nvSpPr>
              <p:spPr bwMode="auto">
                <a:xfrm>
                  <a:off x="4100" y="2248"/>
                  <a:ext cx="31" cy="31"/>
                </a:xfrm>
                <a:prstGeom prst="ellipse">
                  <a:avLst/>
                </a:prstGeom>
                <a:solidFill>
                  <a:schemeClr val="tx1"/>
                </a:solidFill>
                <a:ln w="9525">
                  <a:noFill/>
                  <a:round/>
                  <a:headEnd/>
                  <a:tailEnd/>
                </a:ln>
              </p:spPr>
              <p:txBody>
                <a:bodyPr/>
                <a:lstStyle/>
                <a:p>
                  <a:endParaRPr lang="zh-CN" altLang="en-US"/>
                </a:p>
              </p:txBody>
            </p:sp>
            <p:sp>
              <p:nvSpPr>
                <p:cNvPr id="10923" name="Freeform 1113"/>
                <p:cNvSpPr>
                  <a:spLocks/>
                </p:cNvSpPr>
                <p:nvPr/>
              </p:nvSpPr>
              <p:spPr bwMode="auto">
                <a:xfrm>
                  <a:off x="4109" y="2248"/>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924" name="Oval 1114"/>
                <p:cNvSpPr>
                  <a:spLocks noChangeArrowheads="1"/>
                </p:cNvSpPr>
                <p:nvPr/>
              </p:nvSpPr>
              <p:spPr bwMode="auto">
                <a:xfrm>
                  <a:off x="4113" y="2248"/>
                  <a:ext cx="31" cy="31"/>
                </a:xfrm>
                <a:prstGeom prst="ellipse">
                  <a:avLst/>
                </a:prstGeom>
                <a:solidFill>
                  <a:schemeClr val="tx1"/>
                </a:solidFill>
                <a:ln w="9525">
                  <a:noFill/>
                  <a:round/>
                  <a:headEnd/>
                  <a:tailEnd/>
                </a:ln>
              </p:spPr>
              <p:txBody>
                <a:bodyPr/>
                <a:lstStyle/>
                <a:p>
                  <a:endParaRPr lang="zh-CN" altLang="en-US"/>
                </a:p>
              </p:txBody>
            </p:sp>
            <p:sp>
              <p:nvSpPr>
                <p:cNvPr id="10925" name="Freeform 1115"/>
                <p:cNvSpPr>
                  <a:spLocks/>
                </p:cNvSpPr>
                <p:nvPr/>
              </p:nvSpPr>
              <p:spPr bwMode="auto">
                <a:xfrm>
                  <a:off x="4118" y="2248"/>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926" name="Freeform 1116"/>
                <p:cNvSpPr>
                  <a:spLocks/>
                </p:cNvSpPr>
                <p:nvPr/>
              </p:nvSpPr>
              <p:spPr bwMode="auto">
                <a:xfrm>
                  <a:off x="4127"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27" name="Freeform 1117"/>
                <p:cNvSpPr>
                  <a:spLocks/>
                </p:cNvSpPr>
                <p:nvPr/>
              </p:nvSpPr>
              <p:spPr bwMode="auto">
                <a:xfrm>
                  <a:off x="4131"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28" name="Freeform 1118"/>
                <p:cNvSpPr>
                  <a:spLocks/>
                </p:cNvSpPr>
                <p:nvPr/>
              </p:nvSpPr>
              <p:spPr bwMode="auto">
                <a:xfrm>
                  <a:off x="4140"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29" name="Freeform 1119"/>
                <p:cNvSpPr>
                  <a:spLocks/>
                </p:cNvSpPr>
                <p:nvPr/>
              </p:nvSpPr>
              <p:spPr bwMode="auto">
                <a:xfrm>
                  <a:off x="4144"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30" name="Freeform 1120"/>
                <p:cNvSpPr>
                  <a:spLocks/>
                </p:cNvSpPr>
                <p:nvPr/>
              </p:nvSpPr>
              <p:spPr bwMode="auto">
                <a:xfrm>
                  <a:off x="4149" y="2252"/>
                  <a:ext cx="31" cy="36"/>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31" name="Oval 1121"/>
                <p:cNvSpPr>
                  <a:spLocks noChangeArrowheads="1"/>
                </p:cNvSpPr>
                <p:nvPr/>
              </p:nvSpPr>
              <p:spPr bwMode="auto">
                <a:xfrm>
                  <a:off x="4162" y="2248"/>
                  <a:ext cx="31" cy="31"/>
                </a:xfrm>
                <a:prstGeom prst="ellipse">
                  <a:avLst/>
                </a:prstGeom>
                <a:solidFill>
                  <a:schemeClr val="tx1"/>
                </a:solidFill>
                <a:ln w="9525">
                  <a:noFill/>
                  <a:round/>
                  <a:headEnd/>
                  <a:tailEnd/>
                </a:ln>
              </p:spPr>
              <p:txBody>
                <a:bodyPr/>
                <a:lstStyle/>
                <a:p>
                  <a:endParaRPr lang="zh-CN" altLang="en-US"/>
                </a:p>
              </p:txBody>
            </p:sp>
            <p:sp>
              <p:nvSpPr>
                <p:cNvPr id="10932" name="Freeform 1122"/>
                <p:cNvSpPr>
                  <a:spLocks/>
                </p:cNvSpPr>
                <p:nvPr/>
              </p:nvSpPr>
              <p:spPr bwMode="auto">
                <a:xfrm>
                  <a:off x="4171"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33" name="Freeform 1123"/>
                <p:cNvSpPr>
                  <a:spLocks/>
                </p:cNvSpPr>
                <p:nvPr/>
              </p:nvSpPr>
              <p:spPr bwMode="auto">
                <a:xfrm>
                  <a:off x="4175"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34" name="Freeform 1124"/>
                <p:cNvSpPr>
                  <a:spLocks/>
                </p:cNvSpPr>
                <p:nvPr/>
              </p:nvSpPr>
              <p:spPr bwMode="auto">
                <a:xfrm>
                  <a:off x="4180" y="2252"/>
                  <a:ext cx="35" cy="36"/>
                </a:xfrm>
                <a:custGeom>
                  <a:avLst/>
                  <a:gdLst>
                    <a:gd name="T0" fmla="*/ 8 w 8"/>
                    <a:gd name="T1" fmla="*/ 5 h 8"/>
                    <a:gd name="T2" fmla="*/ 5 w 8"/>
                    <a:gd name="T3" fmla="*/ 8 h 8"/>
                    <a:gd name="T4" fmla="*/ 0 w 8"/>
                    <a:gd name="T5" fmla="*/ 5 h 8"/>
                    <a:gd name="T6" fmla="*/ 5 w 8"/>
                    <a:gd name="T7" fmla="*/ 0 h 8"/>
                    <a:gd name="T8" fmla="*/ 8 w 8"/>
                    <a:gd name="T9" fmla="*/ 5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5"/>
                      </a:moveTo>
                      <a:cubicBezTo>
                        <a:pt x="8" y="6"/>
                        <a:pt x="6" y="8"/>
                        <a:pt x="5" y="8"/>
                      </a:cubicBezTo>
                      <a:cubicBezTo>
                        <a:pt x="2" y="8"/>
                        <a:pt x="0" y="6"/>
                        <a:pt x="0" y="5"/>
                      </a:cubicBezTo>
                      <a:cubicBezTo>
                        <a:pt x="0" y="2"/>
                        <a:pt x="2" y="0"/>
                        <a:pt x="5" y="0"/>
                      </a:cubicBezTo>
                      <a:cubicBezTo>
                        <a:pt x="6" y="0"/>
                        <a:pt x="8" y="2"/>
                        <a:pt x="8" y="5"/>
                      </a:cubicBezTo>
                      <a:close/>
                    </a:path>
                  </a:pathLst>
                </a:custGeom>
                <a:solidFill>
                  <a:schemeClr val="tx1"/>
                </a:solidFill>
                <a:ln w="9525">
                  <a:noFill/>
                  <a:round/>
                  <a:headEnd/>
                  <a:tailEnd/>
                </a:ln>
              </p:spPr>
              <p:txBody>
                <a:bodyPr/>
                <a:lstStyle/>
                <a:p>
                  <a:endParaRPr lang="zh-CN" altLang="en-US"/>
                </a:p>
              </p:txBody>
            </p:sp>
            <p:sp>
              <p:nvSpPr>
                <p:cNvPr id="10935" name="Freeform 1125"/>
                <p:cNvSpPr>
                  <a:spLocks/>
                </p:cNvSpPr>
                <p:nvPr/>
              </p:nvSpPr>
              <p:spPr bwMode="auto">
                <a:xfrm>
                  <a:off x="4189"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36" name="Freeform 1126"/>
                <p:cNvSpPr>
                  <a:spLocks/>
                </p:cNvSpPr>
                <p:nvPr/>
              </p:nvSpPr>
              <p:spPr bwMode="auto">
                <a:xfrm>
                  <a:off x="4193" y="2252"/>
                  <a:ext cx="31" cy="36"/>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37" name="Freeform 1127"/>
                <p:cNvSpPr>
                  <a:spLocks/>
                </p:cNvSpPr>
                <p:nvPr/>
              </p:nvSpPr>
              <p:spPr bwMode="auto">
                <a:xfrm>
                  <a:off x="4202"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38" name="Freeform 1128"/>
                <p:cNvSpPr>
                  <a:spLocks/>
                </p:cNvSpPr>
                <p:nvPr/>
              </p:nvSpPr>
              <p:spPr bwMode="auto">
                <a:xfrm>
                  <a:off x="4206"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39" name="Freeform 1129"/>
                <p:cNvSpPr>
                  <a:spLocks/>
                </p:cNvSpPr>
                <p:nvPr/>
              </p:nvSpPr>
              <p:spPr bwMode="auto">
                <a:xfrm>
                  <a:off x="4215"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40" name="Freeform 1130"/>
                <p:cNvSpPr>
                  <a:spLocks/>
                </p:cNvSpPr>
                <p:nvPr/>
              </p:nvSpPr>
              <p:spPr bwMode="auto">
                <a:xfrm>
                  <a:off x="4224" y="2252"/>
                  <a:ext cx="31" cy="36"/>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41" name="Freeform 1131"/>
                <p:cNvSpPr>
                  <a:spLocks/>
                </p:cNvSpPr>
                <p:nvPr/>
              </p:nvSpPr>
              <p:spPr bwMode="auto">
                <a:xfrm>
                  <a:off x="4233"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42" name="Freeform 1132"/>
                <p:cNvSpPr>
                  <a:spLocks/>
                </p:cNvSpPr>
                <p:nvPr/>
              </p:nvSpPr>
              <p:spPr bwMode="auto">
                <a:xfrm>
                  <a:off x="4237"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43" name="Freeform 1133"/>
                <p:cNvSpPr>
                  <a:spLocks/>
                </p:cNvSpPr>
                <p:nvPr/>
              </p:nvSpPr>
              <p:spPr bwMode="auto">
                <a:xfrm>
                  <a:off x="4246"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944" name="Freeform 1134"/>
                <p:cNvSpPr>
                  <a:spLocks/>
                </p:cNvSpPr>
                <p:nvPr/>
              </p:nvSpPr>
              <p:spPr bwMode="auto">
                <a:xfrm>
                  <a:off x="4251" y="2252"/>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945" name="Rectangle 1135"/>
                <p:cNvSpPr>
                  <a:spLocks noChangeArrowheads="1"/>
                </p:cNvSpPr>
                <p:nvPr/>
              </p:nvSpPr>
              <p:spPr bwMode="auto">
                <a:xfrm>
                  <a:off x="3126" y="1663"/>
                  <a:ext cx="9" cy="14"/>
                </a:xfrm>
                <a:prstGeom prst="rect">
                  <a:avLst/>
                </a:prstGeom>
                <a:solidFill>
                  <a:schemeClr val="tx1"/>
                </a:solidFill>
                <a:ln w="9525">
                  <a:noFill/>
                  <a:miter lim="800000"/>
                  <a:headEnd/>
                  <a:tailEnd/>
                </a:ln>
              </p:spPr>
              <p:txBody>
                <a:bodyPr/>
                <a:lstStyle/>
                <a:p>
                  <a:endParaRPr lang="zh-CN" altLang="en-US"/>
                </a:p>
              </p:txBody>
            </p:sp>
            <p:sp>
              <p:nvSpPr>
                <p:cNvPr id="10946" name="Rectangle 1136"/>
                <p:cNvSpPr>
                  <a:spLocks noChangeArrowheads="1"/>
                </p:cNvSpPr>
                <p:nvPr/>
              </p:nvSpPr>
              <p:spPr bwMode="auto">
                <a:xfrm>
                  <a:off x="3135" y="1663"/>
                  <a:ext cx="4" cy="14"/>
                </a:xfrm>
                <a:prstGeom prst="rect">
                  <a:avLst/>
                </a:prstGeom>
                <a:solidFill>
                  <a:schemeClr val="tx1"/>
                </a:solidFill>
                <a:ln w="9525">
                  <a:noFill/>
                  <a:miter lim="800000"/>
                  <a:headEnd/>
                  <a:tailEnd/>
                </a:ln>
              </p:spPr>
              <p:txBody>
                <a:bodyPr/>
                <a:lstStyle/>
                <a:p>
                  <a:endParaRPr lang="zh-CN" altLang="en-US"/>
                </a:p>
              </p:txBody>
            </p:sp>
            <p:sp>
              <p:nvSpPr>
                <p:cNvPr id="10947" name="Rectangle 1137"/>
                <p:cNvSpPr>
                  <a:spLocks noChangeArrowheads="1"/>
                </p:cNvSpPr>
                <p:nvPr/>
              </p:nvSpPr>
              <p:spPr bwMode="auto">
                <a:xfrm>
                  <a:off x="3139" y="1663"/>
                  <a:ext cx="4" cy="14"/>
                </a:xfrm>
                <a:prstGeom prst="rect">
                  <a:avLst/>
                </a:prstGeom>
                <a:solidFill>
                  <a:schemeClr val="tx1"/>
                </a:solidFill>
                <a:ln w="9525">
                  <a:noFill/>
                  <a:miter lim="800000"/>
                  <a:headEnd/>
                  <a:tailEnd/>
                </a:ln>
              </p:spPr>
              <p:txBody>
                <a:bodyPr/>
                <a:lstStyle/>
                <a:p>
                  <a:endParaRPr lang="zh-CN" altLang="en-US"/>
                </a:p>
              </p:txBody>
            </p:sp>
            <p:sp>
              <p:nvSpPr>
                <p:cNvPr id="10948" name="Rectangle 1138"/>
                <p:cNvSpPr>
                  <a:spLocks noChangeArrowheads="1"/>
                </p:cNvSpPr>
                <p:nvPr/>
              </p:nvSpPr>
              <p:spPr bwMode="auto">
                <a:xfrm>
                  <a:off x="3143" y="1663"/>
                  <a:ext cx="9" cy="14"/>
                </a:xfrm>
                <a:prstGeom prst="rect">
                  <a:avLst/>
                </a:prstGeom>
                <a:solidFill>
                  <a:schemeClr val="tx1"/>
                </a:solidFill>
                <a:ln w="9525">
                  <a:noFill/>
                  <a:miter lim="800000"/>
                  <a:headEnd/>
                  <a:tailEnd/>
                </a:ln>
              </p:spPr>
              <p:txBody>
                <a:bodyPr/>
                <a:lstStyle/>
                <a:p>
                  <a:endParaRPr lang="zh-CN" altLang="en-US"/>
                </a:p>
              </p:txBody>
            </p:sp>
            <p:sp>
              <p:nvSpPr>
                <p:cNvPr id="10949" name="Rectangle 1139"/>
                <p:cNvSpPr>
                  <a:spLocks noChangeArrowheads="1"/>
                </p:cNvSpPr>
                <p:nvPr/>
              </p:nvSpPr>
              <p:spPr bwMode="auto">
                <a:xfrm>
                  <a:off x="3152" y="1663"/>
                  <a:ext cx="5" cy="14"/>
                </a:xfrm>
                <a:prstGeom prst="rect">
                  <a:avLst/>
                </a:prstGeom>
                <a:solidFill>
                  <a:schemeClr val="tx1"/>
                </a:solidFill>
                <a:ln w="9525">
                  <a:noFill/>
                  <a:miter lim="800000"/>
                  <a:headEnd/>
                  <a:tailEnd/>
                </a:ln>
              </p:spPr>
              <p:txBody>
                <a:bodyPr/>
                <a:lstStyle/>
                <a:p>
                  <a:endParaRPr lang="zh-CN" altLang="en-US"/>
                </a:p>
              </p:txBody>
            </p:sp>
            <p:sp>
              <p:nvSpPr>
                <p:cNvPr id="10950" name="Freeform 1140"/>
                <p:cNvSpPr>
                  <a:spLocks/>
                </p:cNvSpPr>
                <p:nvPr/>
              </p:nvSpPr>
              <p:spPr bwMode="auto">
                <a:xfrm>
                  <a:off x="3152" y="1659"/>
                  <a:ext cx="18" cy="13"/>
                </a:xfrm>
                <a:custGeom>
                  <a:avLst/>
                  <a:gdLst>
                    <a:gd name="T0" fmla="*/ 0 w 4"/>
                    <a:gd name="T1" fmla="*/ 1 h 3"/>
                    <a:gd name="T2" fmla="*/ 2 w 4"/>
                    <a:gd name="T3" fmla="*/ 0 h 3"/>
                    <a:gd name="T4" fmla="*/ 4 w 4"/>
                    <a:gd name="T5" fmla="*/ 2 h 3"/>
                    <a:gd name="T6" fmla="*/ 2 w 4"/>
                    <a:gd name="T7" fmla="*/ 3 h 3"/>
                    <a:gd name="T8" fmla="*/ 0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2"/>
                      </a:lnTo>
                      <a:lnTo>
                        <a:pt x="2" y="3"/>
                      </a:lnTo>
                      <a:lnTo>
                        <a:pt x="0" y="1"/>
                      </a:lnTo>
                      <a:close/>
                    </a:path>
                  </a:pathLst>
                </a:custGeom>
                <a:solidFill>
                  <a:schemeClr val="tx1"/>
                </a:solidFill>
                <a:ln w="9525">
                  <a:noFill/>
                  <a:round/>
                  <a:headEnd/>
                  <a:tailEnd/>
                </a:ln>
              </p:spPr>
              <p:txBody>
                <a:bodyPr/>
                <a:lstStyle/>
                <a:p>
                  <a:endParaRPr lang="zh-CN" altLang="en-US"/>
                </a:p>
              </p:txBody>
            </p:sp>
            <p:sp>
              <p:nvSpPr>
                <p:cNvPr id="10951" name="Rectangle 1141"/>
                <p:cNvSpPr>
                  <a:spLocks noChangeArrowheads="1"/>
                </p:cNvSpPr>
                <p:nvPr/>
              </p:nvSpPr>
              <p:spPr bwMode="auto">
                <a:xfrm>
                  <a:off x="3166" y="1654"/>
                  <a:ext cx="4" cy="14"/>
                </a:xfrm>
                <a:prstGeom prst="rect">
                  <a:avLst/>
                </a:prstGeom>
                <a:solidFill>
                  <a:schemeClr val="tx1"/>
                </a:solidFill>
                <a:ln w="9525">
                  <a:noFill/>
                  <a:miter lim="800000"/>
                  <a:headEnd/>
                  <a:tailEnd/>
                </a:ln>
              </p:spPr>
              <p:txBody>
                <a:bodyPr/>
                <a:lstStyle/>
                <a:p>
                  <a:endParaRPr lang="zh-CN" altLang="en-US"/>
                </a:p>
              </p:txBody>
            </p:sp>
            <p:sp>
              <p:nvSpPr>
                <p:cNvPr id="10952" name="Freeform 1142"/>
                <p:cNvSpPr>
                  <a:spLocks/>
                </p:cNvSpPr>
                <p:nvPr/>
              </p:nvSpPr>
              <p:spPr bwMode="auto">
                <a:xfrm>
                  <a:off x="3166" y="1632"/>
                  <a:ext cx="22" cy="31"/>
                </a:xfrm>
                <a:custGeom>
                  <a:avLst/>
                  <a:gdLst>
                    <a:gd name="T0" fmla="*/ 0 w 5"/>
                    <a:gd name="T1" fmla="*/ 6 h 7"/>
                    <a:gd name="T2" fmla="*/ 3 w 5"/>
                    <a:gd name="T3" fmla="*/ 0 h 7"/>
                    <a:gd name="T4" fmla="*/ 5 w 5"/>
                    <a:gd name="T5" fmla="*/ 1 h 7"/>
                    <a:gd name="T6" fmla="*/ 2 w 5"/>
                    <a:gd name="T7" fmla="*/ 7 h 7"/>
                    <a:gd name="T8" fmla="*/ 0 w 5"/>
                    <a:gd name="T9" fmla="*/ 6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6"/>
                      </a:moveTo>
                      <a:lnTo>
                        <a:pt x="3" y="0"/>
                      </a:lnTo>
                      <a:lnTo>
                        <a:pt x="5" y="1"/>
                      </a:lnTo>
                      <a:lnTo>
                        <a:pt x="2" y="7"/>
                      </a:lnTo>
                      <a:lnTo>
                        <a:pt x="0" y="6"/>
                      </a:lnTo>
                      <a:close/>
                    </a:path>
                  </a:pathLst>
                </a:custGeom>
                <a:solidFill>
                  <a:schemeClr val="tx1"/>
                </a:solidFill>
                <a:ln w="9525">
                  <a:noFill/>
                  <a:round/>
                  <a:headEnd/>
                  <a:tailEnd/>
                </a:ln>
              </p:spPr>
              <p:txBody>
                <a:bodyPr/>
                <a:lstStyle/>
                <a:p>
                  <a:endParaRPr lang="zh-CN" altLang="en-US"/>
                </a:p>
              </p:txBody>
            </p:sp>
            <p:sp>
              <p:nvSpPr>
                <p:cNvPr id="10953" name="Freeform 1143"/>
                <p:cNvSpPr>
                  <a:spLocks/>
                </p:cNvSpPr>
                <p:nvPr/>
              </p:nvSpPr>
              <p:spPr bwMode="auto">
                <a:xfrm>
                  <a:off x="3175" y="1579"/>
                  <a:ext cx="22" cy="58"/>
                </a:xfrm>
                <a:custGeom>
                  <a:avLst/>
                  <a:gdLst>
                    <a:gd name="T0" fmla="*/ 0 w 5"/>
                    <a:gd name="T1" fmla="*/ 12 h 13"/>
                    <a:gd name="T2" fmla="*/ 2 w 5"/>
                    <a:gd name="T3" fmla="*/ 0 h 13"/>
                    <a:gd name="T4" fmla="*/ 5 w 5"/>
                    <a:gd name="T5" fmla="*/ 1 h 13"/>
                    <a:gd name="T6" fmla="*/ 3 w 5"/>
                    <a:gd name="T7" fmla="*/ 13 h 13"/>
                    <a:gd name="T8" fmla="*/ 0 w 5"/>
                    <a:gd name="T9" fmla="*/ 12 h 13"/>
                    <a:gd name="T10" fmla="*/ 0 60000 65536"/>
                    <a:gd name="T11" fmla="*/ 0 60000 65536"/>
                    <a:gd name="T12" fmla="*/ 0 60000 65536"/>
                    <a:gd name="T13" fmla="*/ 0 60000 65536"/>
                    <a:gd name="T14" fmla="*/ 0 60000 65536"/>
                    <a:gd name="T15" fmla="*/ 0 w 5"/>
                    <a:gd name="T16" fmla="*/ 0 h 13"/>
                    <a:gd name="T17" fmla="*/ 5 w 5"/>
                    <a:gd name="T18" fmla="*/ 13 h 13"/>
                  </a:gdLst>
                  <a:ahLst/>
                  <a:cxnLst>
                    <a:cxn ang="T10">
                      <a:pos x="T0" y="T1"/>
                    </a:cxn>
                    <a:cxn ang="T11">
                      <a:pos x="T2" y="T3"/>
                    </a:cxn>
                    <a:cxn ang="T12">
                      <a:pos x="T4" y="T5"/>
                    </a:cxn>
                    <a:cxn ang="T13">
                      <a:pos x="T6" y="T7"/>
                    </a:cxn>
                    <a:cxn ang="T14">
                      <a:pos x="T8" y="T9"/>
                    </a:cxn>
                  </a:cxnLst>
                  <a:rect l="T15" t="T16" r="T17" b="T18"/>
                  <a:pathLst>
                    <a:path w="5" h="13">
                      <a:moveTo>
                        <a:pt x="0" y="12"/>
                      </a:moveTo>
                      <a:lnTo>
                        <a:pt x="2" y="0"/>
                      </a:lnTo>
                      <a:lnTo>
                        <a:pt x="5" y="1"/>
                      </a:lnTo>
                      <a:lnTo>
                        <a:pt x="3" y="13"/>
                      </a:lnTo>
                      <a:lnTo>
                        <a:pt x="0" y="12"/>
                      </a:lnTo>
                      <a:close/>
                    </a:path>
                  </a:pathLst>
                </a:custGeom>
                <a:solidFill>
                  <a:schemeClr val="tx1"/>
                </a:solidFill>
                <a:ln w="9525">
                  <a:noFill/>
                  <a:round/>
                  <a:headEnd/>
                  <a:tailEnd/>
                </a:ln>
              </p:spPr>
              <p:txBody>
                <a:bodyPr/>
                <a:lstStyle/>
                <a:p>
                  <a:endParaRPr lang="zh-CN" altLang="en-US"/>
                </a:p>
              </p:txBody>
            </p:sp>
            <p:sp>
              <p:nvSpPr>
                <p:cNvPr id="10954" name="Freeform 1144"/>
                <p:cNvSpPr>
                  <a:spLocks/>
                </p:cNvSpPr>
                <p:nvPr/>
              </p:nvSpPr>
              <p:spPr bwMode="auto">
                <a:xfrm>
                  <a:off x="3183" y="1500"/>
                  <a:ext cx="18" cy="84"/>
                </a:xfrm>
                <a:custGeom>
                  <a:avLst/>
                  <a:gdLst>
                    <a:gd name="T0" fmla="*/ 0 w 4"/>
                    <a:gd name="T1" fmla="*/ 18 h 19"/>
                    <a:gd name="T2" fmla="*/ 1 w 4"/>
                    <a:gd name="T3" fmla="*/ 0 h 19"/>
                    <a:gd name="T4" fmla="*/ 4 w 4"/>
                    <a:gd name="T5" fmla="*/ 1 h 19"/>
                    <a:gd name="T6" fmla="*/ 3 w 4"/>
                    <a:gd name="T7" fmla="*/ 19 h 19"/>
                    <a:gd name="T8" fmla="*/ 0 w 4"/>
                    <a:gd name="T9" fmla="*/ 18 h 19"/>
                    <a:gd name="T10" fmla="*/ 0 60000 65536"/>
                    <a:gd name="T11" fmla="*/ 0 60000 65536"/>
                    <a:gd name="T12" fmla="*/ 0 60000 65536"/>
                    <a:gd name="T13" fmla="*/ 0 60000 65536"/>
                    <a:gd name="T14" fmla="*/ 0 60000 65536"/>
                    <a:gd name="T15" fmla="*/ 0 w 4"/>
                    <a:gd name="T16" fmla="*/ 0 h 19"/>
                    <a:gd name="T17" fmla="*/ 4 w 4"/>
                    <a:gd name="T18" fmla="*/ 19 h 19"/>
                  </a:gdLst>
                  <a:ahLst/>
                  <a:cxnLst>
                    <a:cxn ang="T10">
                      <a:pos x="T0" y="T1"/>
                    </a:cxn>
                    <a:cxn ang="T11">
                      <a:pos x="T2" y="T3"/>
                    </a:cxn>
                    <a:cxn ang="T12">
                      <a:pos x="T4" y="T5"/>
                    </a:cxn>
                    <a:cxn ang="T13">
                      <a:pos x="T6" y="T7"/>
                    </a:cxn>
                    <a:cxn ang="T14">
                      <a:pos x="T8" y="T9"/>
                    </a:cxn>
                  </a:cxnLst>
                  <a:rect l="T15" t="T16" r="T17" b="T18"/>
                  <a:pathLst>
                    <a:path w="4" h="19">
                      <a:moveTo>
                        <a:pt x="0" y="18"/>
                      </a:moveTo>
                      <a:lnTo>
                        <a:pt x="1" y="0"/>
                      </a:lnTo>
                      <a:lnTo>
                        <a:pt x="4" y="1"/>
                      </a:lnTo>
                      <a:lnTo>
                        <a:pt x="3" y="19"/>
                      </a:lnTo>
                      <a:lnTo>
                        <a:pt x="0" y="18"/>
                      </a:lnTo>
                      <a:close/>
                    </a:path>
                  </a:pathLst>
                </a:custGeom>
                <a:solidFill>
                  <a:schemeClr val="tx1"/>
                </a:solidFill>
                <a:ln w="9525">
                  <a:noFill/>
                  <a:round/>
                  <a:headEnd/>
                  <a:tailEnd/>
                </a:ln>
              </p:spPr>
              <p:txBody>
                <a:bodyPr/>
                <a:lstStyle/>
                <a:p>
                  <a:endParaRPr lang="zh-CN" altLang="en-US"/>
                </a:p>
              </p:txBody>
            </p:sp>
            <p:sp>
              <p:nvSpPr>
                <p:cNvPr id="10955" name="Freeform 1145"/>
                <p:cNvSpPr>
                  <a:spLocks/>
                </p:cNvSpPr>
                <p:nvPr/>
              </p:nvSpPr>
              <p:spPr bwMode="auto">
                <a:xfrm>
                  <a:off x="3188" y="1407"/>
                  <a:ext cx="18" cy="97"/>
                </a:xfrm>
                <a:custGeom>
                  <a:avLst/>
                  <a:gdLst>
                    <a:gd name="T0" fmla="*/ 0 w 4"/>
                    <a:gd name="T1" fmla="*/ 21 h 22"/>
                    <a:gd name="T2" fmla="*/ 2 w 4"/>
                    <a:gd name="T3" fmla="*/ 0 h 22"/>
                    <a:gd name="T4" fmla="*/ 4 w 4"/>
                    <a:gd name="T5" fmla="*/ 1 h 22"/>
                    <a:gd name="T6" fmla="*/ 3 w 4"/>
                    <a:gd name="T7" fmla="*/ 22 h 22"/>
                    <a:gd name="T8" fmla="*/ 0 w 4"/>
                    <a:gd name="T9" fmla="*/ 21 h 22"/>
                    <a:gd name="T10" fmla="*/ 0 60000 65536"/>
                    <a:gd name="T11" fmla="*/ 0 60000 65536"/>
                    <a:gd name="T12" fmla="*/ 0 60000 65536"/>
                    <a:gd name="T13" fmla="*/ 0 60000 65536"/>
                    <a:gd name="T14" fmla="*/ 0 60000 65536"/>
                    <a:gd name="T15" fmla="*/ 0 w 4"/>
                    <a:gd name="T16" fmla="*/ 0 h 22"/>
                    <a:gd name="T17" fmla="*/ 4 w 4"/>
                    <a:gd name="T18" fmla="*/ 22 h 22"/>
                  </a:gdLst>
                  <a:ahLst/>
                  <a:cxnLst>
                    <a:cxn ang="T10">
                      <a:pos x="T0" y="T1"/>
                    </a:cxn>
                    <a:cxn ang="T11">
                      <a:pos x="T2" y="T3"/>
                    </a:cxn>
                    <a:cxn ang="T12">
                      <a:pos x="T4" y="T5"/>
                    </a:cxn>
                    <a:cxn ang="T13">
                      <a:pos x="T6" y="T7"/>
                    </a:cxn>
                    <a:cxn ang="T14">
                      <a:pos x="T8" y="T9"/>
                    </a:cxn>
                  </a:cxnLst>
                  <a:rect l="T15" t="T16" r="T17" b="T18"/>
                  <a:pathLst>
                    <a:path w="4" h="22">
                      <a:moveTo>
                        <a:pt x="0" y="21"/>
                      </a:moveTo>
                      <a:lnTo>
                        <a:pt x="2" y="0"/>
                      </a:lnTo>
                      <a:lnTo>
                        <a:pt x="4" y="1"/>
                      </a:lnTo>
                      <a:lnTo>
                        <a:pt x="3" y="22"/>
                      </a:lnTo>
                      <a:lnTo>
                        <a:pt x="0" y="21"/>
                      </a:lnTo>
                      <a:close/>
                    </a:path>
                  </a:pathLst>
                </a:custGeom>
                <a:solidFill>
                  <a:schemeClr val="tx1"/>
                </a:solidFill>
                <a:ln w="9525">
                  <a:noFill/>
                  <a:round/>
                  <a:headEnd/>
                  <a:tailEnd/>
                </a:ln>
              </p:spPr>
              <p:txBody>
                <a:bodyPr/>
                <a:lstStyle/>
                <a:p>
                  <a:endParaRPr lang="zh-CN" altLang="en-US"/>
                </a:p>
              </p:txBody>
            </p:sp>
            <p:sp>
              <p:nvSpPr>
                <p:cNvPr id="10956" name="Freeform 1146"/>
                <p:cNvSpPr>
                  <a:spLocks/>
                </p:cNvSpPr>
                <p:nvPr/>
              </p:nvSpPr>
              <p:spPr bwMode="auto">
                <a:xfrm>
                  <a:off x="3197" y="1309"/>
                  <a:ext cx="17" cy="102"/>
                </a:xfrm>
                <a:custGeom>
                  <a:avLst/>
                  <a:gdLst>
                    <a:gd name="T0" fmla="*/ 0 w 4"/>
                    <a:gd name="T1" fmla="*/ 22 h 23"/>
                    <a:gd name="T2" fmla="*/ 1 w 4"/>
                    <a:gd name="T3" fmla="*/ 0 h 23"/>
                    <a:gd name="T4" fmla="*/ 4 w 4"/>
                    <a:gd name="T5" fmla="*/ 0 h 23"/>
                    <a:gd name="T6" fmla="*/ 2 w 4"/>
                    <a:gd name="T7" fmla="*/ 23 h 23"/>
                    <a:gd name="T8" fmla="*/ 0 w 4"/>
                    <a:gd name="T9" fmla="*/ 22 h 23"/>
                    <a:gd name="T10" fmla="*/ 0 60000 65536"/>
                    <a:gd name="T11" fmla="*/ 0 60000 65536"/>
                    <a:gd name="T12" fmla="*/ 0 60000 65536"/>
                    <a:gd name="T13" fmla="*/ 0 60000 65536"/>
                    <a:gd name="T14" fmla="*/ 0 60000 65536"/>
                    <a:gd name="T15" fmla="*/ 0 w 4"/>
                    <a:gd name="T16" fmla="*/ 0 h 23"/>
                    <a:gd name="T17" fmla="*/ 4 w 4"/>
                    <a:gd name="T18" fmla="*/ 23 h 23"/>
                  </a:gdLst>
                  <a:ahLst/>
                  <a:cxnLst>
                    <a:cxn ang="T10">
                      <a:pos x="T0" y="T1"/>
                    </a:cxn>
                    <a:cxn ang="T11">
                      <a:pos x="T2" y="T3"/>
                    </a:cxn>
                    <a:cxn ang="T12">
                      <a:pos x="T4" y="T5"/>
                    </a:cxn>
                    <a:cxn ang="T13">
                      <a:pos x="T6" y="T7"/>
                    </a:cxn>
                    <a:cxn ang="T14">
                      <a:pos x="T8" y="T9"/>
                    </a:cxn>
                  </a:cxnLst>
                  <a:rect l="T15" t="T16" r="T17" b="T18"/>
                  <a:pathLst>
                    <a:path w="4" h="23">
                      <a:moveTo>
                        <a:pt x="0" y="22"/>
                      </a:moveTo>
                      <a:lnTo>
                        <a:pt x="1" y="0"/>
                      </a:lnTo>
                      <a:lnTo>
                        <a:pt x="4" y="0"/>
                      </a:lnTo>
                      <a:lnTo>
                        <a:pt x="2" y="23"/>
                      </a:lnTo>
                      <a:lnTo>
                        <a:pt x="0" y="22"/>
                      </a:lnTo>
                      <a:close/>
                    </a:path>
                  </a:pathLst>
                </a:custGeom>
                <a:solidFill>
                  <a:schemeClr val="tx1"/>
                </a:solidFill>
                <a:ln w="9525">
                  <a:noFill/>
                  <a:round/>
                  <a:headEnd/>
                  <a:tailEnd/>
                </a:ln>
              </p:spPr>
              <p:txBody>
                <a:bodyPr/>
                <a:lstStyle/>
                <a:p>
                  <a:endParaRPr lang="zh-CN" altLang="en-US"/>
                </a:p>
              </p:txBody>
            </p:sp>
            <p:sp>
              <p:nvSpPr>
                <p:cNvPr id="10957" name="Freeform 1147"/>
                <p:cNvSpPr>
                  <a:spLocks/>
                </p:cNvSpPr>
                <p:nvPr/>
              </p:nvSpPr>
              <p:spPr bwMode="auto">
                <a:xfrm>
                  <a:off x="3201" y="1229"/>
                  <a:ext cx="18" cy="80"/>
                </a:xfrm>
                <a:custGeom>
                  <a:avLst/>
                  <a:gdLst>
                    <a:gd name="T0" fmla="*/ 0 w 4"/>
                    <a:gd name="T1" fmla="*/ 18 h 18"/>
                    <a:gd name="T2" fmla="*/ 1 w 4"/>
                    <a:gd name="T3" fmla="*/ 0 h 18"/>
                    <a:gd name="T4" fmla="*/ 4 w 4"/>
                    <a:gd name="T5" fmla="*/ 0 h 18"/>
                    <a:gd name="T6" fmla="*/ 3 w 4"/>
                    <a:gd name="T7" fmla="*/ 18 h 18"/>
                    <a:gd name="T8" fmla="*/ 0 w 4"/>
                    <a:gd name="T9" fmla="*/ 18 h 18"/>
                    <a:gd name="T10" fmla="*/ 0 60000 65536"/>
                    <a:gd name="T11" fmla="*/ 0 60000 65536"/>
                    <a:gd name="T12" fmla="*/ 0 60000 65536"/>
                    <a:gd name="T13" fmla="*/ 0 60000 65536"/>
                    <a:gd name="T14" fmla="*/ 0 60000 65536"/>
                    <a:gd name="T15" fmla="*/ 0 w 4"/>
                    <a:gd name="T16" fmla="*/ 0 h 18"/>
                    <a:gd name="T17" fmla="*/ 4 w 4"/>
                    <a:gd name="T18" fmla="*/ 18 h 18"/>
                  </a:gdLst>
                  <a:ahLst/>
                  <a:cxnLst>
                    <a:cxn ang="T10">
                      <a:pos x="T0" y="T1"/>
                    </a:cxn>
                    <a:cxn ang="T11">
                      <a:pos x="T2" y="T3"/>
                    </a:cxn>
                    <a:cxn ang="T12">
                      <a:pos x="T4" y="T5"/>
                    </a:cxn>
                    <a:cxn ang="T13">
                      <a:pos x="T6" y="T7"/>
                    </a:cxn>
                    <a:cxn ang="T14">
                      <a:pos x="T8" y="T9"/>
                    </a:cxn>
                  </a:cxnLst>
                  <a:rect l="T15" t="T16" r="T17" b="T18"/>
                  <a:pathLst>
                    <a:path w="4" h="18">
                      <a:moveTo>
                        <a:pt x="0" y="18"/>
                      </a:moveTo>
                      <a:lnTo>
                        <a:pt x="1" y="0"/>
                      </a:lnTo>
                      <a:lnTo>
                        <a:pt x="4" y="0"/>
                      </a:lnTo>
                      <a:lnTo>
                        <a:pt x="3" y="18"/>
                      </a:lnTo>
                      <a:lnTo>
                        <a:pt x="0" y="18"/>
                      </a:lnTo>
                      <a:close/>
                    </a:path>
                  </a:pathLst>
                </a:custGeom>
                <a:solidFill>
                  <a:schemeClr val="tx1"/>
                </a:solidFill>
                <a:ln w="9525">
                  <a:noFill/>
                  <a:round/>
                  <a:headEnd/>
                  <a:tailEnd/>
                </a:ln>
              </p:spPr>
              <p:txBody>
                <a:bodyPr/>
                <a:lstStyle/>
                <a:p>
                  <a:endParaRPr lang="zh-CN" altLang="en-US"/>
                </a:p>
              </p:txBody>
            </p:sp>
            <p:sp>
              <p:nvSpPr>
                <p:cNvPr id="10958" name="Freeform 1148"/>
                <p:cNvSpPr>
                  <a:spLocks/>
                </p:cNvSpPr>
                <p:nvPr/>
              </p:nvSpPr>
              <p:spPr bwMode="auto">
                <a:xfrm>
                  <a:off x="3206" y="1154"/>
                  <a:ext cx="22" cy="75"/>
                </a:xfrm>
                <a:custGeom>
                  <a:avLst/>
                  <a:gdLst>
                    <a:gd name="T0" fmla="*/ 0 w 5"/>
                    <a:gd name="T1" fmla="*/ 17 h 17"/>
                    <a:gd name="T2" fmla="*/ 2 w 5"/>
                    <a:gd name="T3" fmla="*/ 0 h 17"/>
                    <a:gd name="T4" fmla="*/ 5 w 5"/>
                    <a:gd name="T5" fmla="*/ 0 h 17"/>
                    <a:gd name="T6" fmla="*/ 3 w 5"/>
                    <a:gd name="T7" fmla="*/ 17 h 17"/>
                    <a:gd name="T8" fmla="*/ 0 w 5"/>
                    <a:gd name="T9" fmla="*/ 17 h 17"/>
                    <a:gd name="T10" fmla="*/ 0 60000 65536"/>
                    <a:gd name="T11" fmla="*/ 0 60000 65536"/>
                    <a:gd name="T12" fmla="*/ 0 60000 65536"/>
                    <a:gd name="T13" fmla="*/ 0 60000 65536"/>
                    <a:gd name="T14" fmla="*/ 0 60000 65536"/>
                    <a:gd name="T15" fmla="*/ 0 w 5"/>
                    <a:gd name="T16" fmla="*/ 0 h 17"/>
                    <a:gd name="T17" fmla="*/ 5 w 5"/>
                    <a:gd name="T18" fmla="*/ 17 h 17"/>
                  </a:gdLst>
                  <a:ahLst/>
                  <a:cxnLst>
                    <a:cxn ang="T10">
                      <a:pos x="T0" y="T1"/>
                    </a:cxn>
                    <a:cxn ang="T11">
                      <a:pos x="T2" y="T3"/>
                    </a:cxn>
                    <a:cxn ang="T12">
                      <a:pos x="T4" y="T5"/>
                    </a:cxn>
                    <a:cxn ang="T13">
                      <a:pos x="T6" y="T7"/>
                    </a:cxn>
                    <a:cxn ang="T14">
                      <a:pos x="T8" y="T9"/>
                    </a:cxn>
                  </a:cxnLst>
                  <a:rect l="T15" t="T16" r="T17" b="T18"/>
                  <a:pathLst>
                    <a:path w="5" h="17">
                      <a:moveTo>
                        <a:pt x="0" y="17"/>
                      </a:moveTo>
                      <a:lnTo>
                        <a:pt x="2" y="0"/>
                      </a:lnTo>
                      <a:lnTo>
                        <a:pt x="5" y="0"/>
                      </a:lnTo>
                      <a:lnTo>
                        <a:pt x="3" y="17"/>
                      </a:lnTo>
                      <a:lnTo>
                        <a:pt x="0" y="17"/>
                      </a:lnTo>
                      <a:close/>
                    </a:path>
                  </a:pathLst>
                </a:custGeom>
                <a:solidFill>
                  <a:schemeClr val="tx1"/>
                </a:solidFill>
                <a:ln w="9525">
                  <a:noFill/>
                  <a:round/>
                  <a:headEnd/>
                  <a:tailEnd/>
                </a:ln>
              </p:spPr>
              <p:txBody>
                <a:bodyPr/>
                <a:lstStyle/>
                <a:p>
                  <a:endParaRPr lang="zh-CN" altLang="en-US"/>
                </a:p>
              </p:txBody>
            </p:sp>
          </p:grpSp>
          <p:grpSp>
            <p:nvGrpSpPr>
              <p:cNvPr id="5" name="Group 1149"/>
              <p:cNvGrpSpPr>
                <a:grpSpLocks/>
              </p:cNvGrpSpPr>
              <p:nvPr/>
            </p:nvGrpSpPr>
            <p:grpSpPr bwMode="auto">
              <a:xfrm>
                <a:off x="3121" y="1043"/>
                <a:ext cx="1143" cy="660"/>
                <a:chOff x="3121" y="1043"/>
                <a:chExt cx="1143" cy="660"/>
              </a:xfrm>
            </p:grpSpPr>
            <p:sp>
              <p:nvSpPr>
                <p:cNvPr id="10559" name="Freeform 1150"/>
                <p:cNvSpPr>
                  <a:spLocks/>
                </p:cNvSpPr>
                <p:nvPr/>
              </p:nvSpPr>
              <p:spPr bwMode="auto">
                <a:xfrm>
                  <a:off x="3214" y="1110"/>
                  <a:ext cx="18" cy="49"/>
                </a:xfrm>
                <a:custGeom>
                  <a:avLst/>
                  <a:gdLst>
                    <a:gd name="T0" fmla="*/ 0 w 4"/>
                    <a:gd name="T1" fmla="*/ 10 h 11"/>
                    <a:gd name="T2" fmla="*/ 1 w 4"/>
                    <a:gd name="T3" fmla="*/ 0 h 11"/>
                    <a:gd name="T4" fmla="*/ 4 w 4"/>
                    <a:gd name="T5" fmla="*/ 0 h 11"/>
                    <a:gd name="T6" fmla="*/ 3 w 4"/>
                    <a:gd name="T7" fmla="*/ 11 h 11"/>
                    <a:gd name="T8" fmla="*/ 0 w 4"/>
                    <a:gd name="T9" fmla="*/ 10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0" y="10"/>
                      </a:moveTo>
                      <a:lnTo>
                        <a:pt x="1" y="0"/>
                      </a:lnTo>
                      <a:lnTo>
                        <a:pt x="4" y="0"/>
                      </a:lnTo>
                      <a:lnTo>
                        <a:pt x="3" y="11"/>
                      </a:lnTo>
                      <a:lnTo>
                        <a:pt x="0" y="10"/>
                      </a:lnTo>
                      <a:close/>
                    </a:path>
                  </a:pathLst>
                </a:custGeom>
                <a:solidFill>
                  <a:schemeClr val="tx1"/>
                </a:solidFill>
                <a:ln w="9525">
                  <a:noFill/>
                  <a:round/>
                  <a:headEnd/>
                  <a:tailEnd/>
                </a:ln>
              </p:spPr>
              <p:txBody>
                <a:bodyPr/>
                <a:lstStyle/>
                <a:p>
                  <a:endParaRPr lang="zh-CN" altLang="en-US"/>
                </a:p>
              </p:txBody>
            </p:sp>
            <p:sp>
              <p:nvSpPr>
                <p:cNvPr id="10560" name="Freeform 1151"/>
                <p:cNvSpPr>
                  <a:spLocks/>
                </p:cNvSpPr>
                <p:nvPr/>
              </p:nvSpPr>
              <p:spPr bwMode="auto">
                <a:xfrm>
                  <a:off x="3219" y="1079"/>
                  <a:ext cx="18" cy="31"/>
                </a:xfrm>
                <a:custGeom>
                  <a:avLst/>
                  <a:gdLst>
                    <a:gd name="T0" fmla="*/ 0 w 4"/>
                    <a:gd name="T1" fmla="*/ 6 h 7"/>
                    <a:gd name="T2" fmla="*/ 2 w 4"/>
                    <a:gd name="T3" fmla="*/ 0 h 7"/>
                    <a:gd name="T4" fmla="*/ 4 w 4"/>
                    <a:gd name="T5" fmla="*/ 1 h 7"/>
                    <a:gd name="T6" fmla="*/ 3 w 4"/>
                    <a:gd name="T7" fmla="*/ 7 h 7"/>
                    <a:gd name="T8" fmla="*/ 0 w 4"/>
                    <a:gd name="T9" fmla="*/ 6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6"/>
                      </a:moveTo>
                      <a:lnTo>
                        <a:pt x="2" y="0"/>
                      </a:lnTo>
                      <a:lnTo>
                        <a:pt x="4" y="1"/>
                      </a:lnTo>
                      <a:lnTo>
                        <a:pt x="3" y="7"/>
                      </a:lnTo>
                      <a:lnTo>
                        <a:pt x="0" y="6"/>
                      </a:lnTo>
                      <a:close/>
                    </a:path>
                  </a:pathLst>
                </a:custGeom>
                <a:solidFill>
                  <a:schemeClr val="tx1"/>
                </a:solidFill>
                <a:ln w="9525">
                  <a:noFill/>
                  <a:round/>
                  <a:headEnd/>
                  <a:tailEnd/>
                </a:ln>
              </p:spPr>
              <p:txBody>
                <a:bodyPr/>
                <a:lstStyle/>
                <a:p>
                  <a:endParaRPr lang="zh-CN" altLang="en-US"/>
                </a:p>
              </p:txBody>
            </p:sp>
            <p:sp>
              <p:nvSpPr>
                <p:cNvPr id="10561" name="Freeform 1152"/>
                <p:cNvSpPr>
                  <a:spLocks/>
                </p:cNvSpPr>
                <p:nvPr/>
              </p:nvSpPr>
              <p:spPr bwMode="auto">
                <a:xfrm>
                  <a:off x="3228" y="1066"/>
                  <a:ext cx="22" cy="22"/>
                </a:xfrm>
                <a:custGeom>
                  <a:avLst/>
                  <a:gdLst>
                    <a:gd name="T0" fmla="*/ 0 w 5"/>
                    <a:gd name="T1" fmla="*/ 3 h 5"/>
                    <a:gd name="T2" fmla="*/ 3 w 5"/>
                    <a:gd name="T3" fmla="*/ 0 h 5"/>
                    <a:gd name="T4" fmla="*/ 5 w 5"/>
                    <a:gd name="T5" fmla="*/ 2 h 5"/>
                    <a:gd name="T6" fmla="*/ 2 w 5"/>
                    <a:gd name="T7" fmla="*/ 5 h 5"/>
                    <a:gd name="T8" fmla="*/ 0 w 5"/>
                    <a:gd name="T9" fmla="*/ 3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3"/>
                      </a:moveTo>
                      <a:lnTo>
                        <a:pt x="3" y="0"/>
                      </a:lnTo>
                      <a:lnTo>
                        <a:pt x="5" y="2"/>
                      </a:lnTo>
                      <a:lnTo>
                        <a:pt x="2" y="5"/>
                      </a:lnTo>
                      <a:lnTo>
                        <a:pt x="0" y="3"/>
                      </a:lnTo>
                      <a:close/>
                    </a:path>
                  </a:pathLst>
                </a:custGeom>
                <a:solidFill>
                  <a:schemeClr val="tx1"/>
                </a:solidFill>
                <a:ln w="9525">
                  <a:noFill/>
                  <a:round/>
                  <a:headEnd/>
                  <a:tailEnd/>
                </a:ln>
              </p:spPr>
              <p:txBody>
                <a:bodyPr/>
                <a:lstStyle/>
                <a:p>
                  <a:endParaRPr lang="zh-CN" altLang="en-US"/>
                </a:p>
              </p:txBody>
            </p:sp>
            <p:sp>
              <p:nvSpPr>
                <p:cNvPr id="10562" name="Rectangle 1153"/>
                <p:cNvSpPr>
                  <a:spLocks noChangeArrowheads="1"/>
                </p:cNvSpPr>
                <p:nvPr/>
              </p:nvSpPr>
              <p:spPr bwMode="auto">
                <a:xfrm>
                  <a:off x="3245" y="1061"/>
                  <a:ext cx="5" cy="13"/>
                </a:xfrm>
                <a:prstGeom prst="rect">
                  <a:avLst/>
                </a:prstGeom>
                <a:solidFill>
                  <a:schemeClr val="tx1"/>
                </a:solidFill>
                <a:ln w="9525">
                  <a:noFill/>
                  <a:miter lim="800000"/>
                  <a:headEnd/>
                  <a:tailEnd/>
                </a:ln>
              </p:spPr>
              <p:txBody>
                <a:bodyPr/>
                <a:lstStyle/>
                <a:p>
                  <a:endParaRPr lang="zh-CN" altLang="en-US"/>
                </a:p>
              </p:txBody>
            </p:sp>
            <p:sp>
              <p:nvSpPr>
                <p:cNvPr id="10563" name="Freeform 1154"/>
                <p:cNvSpPr>
                  <a:spLocks/>
                </p:cNvSpPr>
                <p:nvPr/>
              </p:nvSpPr>
              <p:spPr bwMode="auto">
                <a:xfrm>
                  <a:off x="3245" y="1066"/>
                  <a:ext cx="18" cy="13"/>
                </a:xfrm>
                <a:custGeom>
                  <a:avLst/>
                  <a:gdLst>
                    <a:gd name="T0" fmla="*/ 2 w 4"/>
                    <a:gd name="T1" fmla="*/ 0 h 3"/>
                    <a:gd name="T2" fmla="*/ 4 w 4"/>
                    <a:gd name="T3" fmla="*/ 1 h 3"/>
                    <a:gd name="T4" fmla="*/ 2 w 4"/>
                    <a:gd name="T5" fmla="*/ 3 h 3"/>
                    <a:gd name="T6" fmla="*/ 0 w 4"/>
                    <a:gd name="T7" fmla="*/ 2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4" y="1"/>
                      </a:lnTo>
                      <a:lnTo>
                        <a:pt x="2" y="3"/>
                      </a:lnTo>
                      <a:lnTo>
                        <a:pt x="0" y="2"/>
                      </a:lnTo>
                      <a:lnTo>
                        <a:pt x="2" y="0"/>
                      </a:lnTo>
                      <a:close/>
                    </a:path>
                  </a:pathLst>
                </a:custGeom>
                <a:solidFill>
                  <a:schemeClr val="tx1"/>
                </a:solidFill>
                <a:ln w="9525">
                  <a:noFill/>
                  <a:round/>
                  <a:headEnd/>
                  <a:tailEnd/>
                </a:ln>
              </p:spPr>
              <p:txBody>
                <a:bodyPr/>
                <a:lstStyle/>
                <a:p>
                  <a:endParaRPr lang="zh-CN" altLang="en-US"/>
                </a:p>
              </p:txBody>
            </p:sp>
            <p:sp>
              <p:nvSpPr>
                <p:cNvPr id="10564" name="Freeform 1155"/>
                <p:cNvSpPr>
                  <a:spLocks/>
                </p:cNvSpPr>
                <p:nvPr/>
              </p:nvSpPr>
              <p:spPr bwMode="auto">
                <a:xfrm>
                  <a:off x="3250" y="1074"/>
                  <a:ext cx="18" cy="18"/>
                </a:xfrm>
                <a:custGeom>
                  <a:avLst/>
                  <a:gdLst>
                    <a:gd name="T0" fmla="*/ 3 w 4"/>
                    <a:gd name="T1" fmla="*/ 0 h 4"/>
                    <a:gd name="T2" fmla="*/ 4 w 4"/>
                    <a:gd name="T3" fmla="*/ 3 h 4"/>
                    <a:gd name="T4" fmla="*/ 2 w 4"/>
                    <a:gd name="T5" fmla="*/ 4 h 4"/>
                    <a:gd name="T6" fmla="*/ 0 w 4"/>
                    <a:gd name="T7" fmla="*/ 1 h 4"/>
                    <a:gd name="T8" fmla="*/ 3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3"/>
                      </a:lnTo>
                      <a:lnTo>
                        <a:pt x="2" y="4"/>
                      </a:lnTo>
                      <a:lnTo>
                        <a:pt x="0" y="1"/>
                      </a:lnTo>
                      <a:lnTo>
                        <a:pt x="3" y="0"/>
                      </a:lnTo>
                      <a:close/>
                    </a:path>
                  </a:pathLst>
                </a:custGeom>
                <a:solidFill>
                  <a:schemeClr val="tx1"/>
                </a:solidFill>
                <a:ln w="9525">
                  <a:noFill/>
                  <a:round/>
                  <a:headEnd/>
                  <a:tailEnd/>
                </a:ln>
              </p:spPr>
              <p:txBody>
                <a:bodyPr/>
                <a:lstStyle/>
                <a:p>
                  <a:endParaRPr lang="zh-CN" altLang="en-US"/>
                </a:p>
              </p:txBody>
            </p:sp>
            <p:sp>
              <p:nvSpPr>
                <p:cNvPr id="10565" name="Freeform 1156"/>
                <p:cNvSpPr>
                  <a:spLocks/>
                </p:cNvSpPr>
                <p:nvPr/>
              </p:nvSpPr>
              <p:spPr bwMode="auto">
                <a:xfrm>
                  <a:off x="3259" y="1088"/>
                  <a:ext cx="17" cy="17"/>
                </a:xfrm>
                <a:custGeom>
                  <a:avLst/>
                  <a:gdLst>
                    <a:gd name="T0" fmla="*/ 2 w 4"/>
                    <a:gd name="T1" fmla="*/ 0 h 4"/>
                    <a:gd name="T2" fmla="*/ 4 w 4"/>
                    <a:gd name="T3" fmla="*/ 3 h 4"/>
                    <a:gd name="T4" fmla="*/ 1 w 4"/>
                    <a:gd name="T5" fmla="*/ 4 h 4"/>
                    <a:gd name="T6" fmla="*/ 0 w 4"/>
                    <a:gd name="T7" fmla="*/ 1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566" name="Freeform 1157"/>
                <p:cNvSpPr>
                  <a:spLocks/>
                </p:cNvSpPr>
                <p:nvPr/>
              </p:nvSpPr>
              <p:spPr bwMode="auto">
                <a:xfrm>
                  <a:off x="3263" y="1101"/>
                  <a:ext cx="18" cy="22"/>
                </a:xfrm>
                <a:custGeom>
                  <a:avLst/>
                  <a:gdLst>
                    <a:gd name="T0" fmla="*/ 3 w 4"/>
                    <a:gd name="T1" fmla="*/ 0 h 5"/>
                    <a:gd name="T2" fmla="*/ 4 w 4"/>
                    <a:gd name="T3" fmla="*/ 4 h 5"/>
                    <a:gd name="T4" fmla="*/ 2 w 4"/>
                    <a:gd name="T5" fmla="*/ 5 h 5"/>
                    <a:gd name="T6" fmla="*/ 0 w 4"/>
                    <a:gd name="T7" fmla="*/ 1 h 5"/>
                    <a:gd name="T8" fmla="*/ 3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0"/>
                      </a:moveTo>
                      <a:lnTo>
                        <a:pt x="4" y="4"/>
                      </a:lnTo>
                      <a:lnTo>
                        <a:pt x="2" y="5"/>
                      </a:lnTo>
                      <a:lnTo>
                        <a:pt x="0" y="1"/>
                      </a:lnTo>
                      <a:lnTo>
                        <a:pt x="3" y="0"/>
                      </a:lnTo>
                      <a:close/>
                    </a:path>
                  </a:pathLst>
                </a:custGeom>
                <a:solidFill>
                  <a:schemeClr val="tx1"/>
                </a:solidFill>
                <a:ln w="9525">
                  <a:noFill/>
                  <a:round/>
                  <a:headEnd/>
                  <a:tailEnd/>
                </a:ln>
              </p:spPr>
              <p:txBody>
                <a:bodyPr/>
                <a:lstStyle/>
                <a:p>
                  <a:endParaRPr lang="zh-CN" altLang="en-US"/>
                </a:p>
              </p:txBody>
            </p:sp>
            <p:sp>
              <p:nvSpPr>
                <p:cNvPr id="10567" name="Freeform 1158"/>
                <p:cNvSpPr>
                  <a:spLocks/>
                </p:cNvSpPr>
                <p:nvPr/>
              </p:nvSpPr>
              <p:spPr bwMode="auto">
                <a:xfrm>
                  <a:off x="3272" y="1119"/>
                  <a:ext cx="18" cy="17"/>
                </a:xfrm>
                <a:custGeom>
                  <a:avLst/>
                  <a:gdLst>
                    <a:gd name="T0" fmla="*/ 2 w 4"/>
                    <a:gd name="T1" fmla="*/ 0 h 4"/>
                    <a:gd name="T2" fmla="*/ 4 w 4"/>
                    <a:gd name="T3" fmla="*/ 3 h 4"/>
                    <a:gd name="T4" fmla="*/ 1 w 4"/>
                    <a:gd name="T5" fmla="*/ 4 h 4"/>
                    <a:gd name="T6" fmla="*/ 0 w 4"/>
                    <a:gd name="T7" fmla="*/ 1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568" name="Freeform 1159"/>
                <p:cNvSpPr>
                  <a:spLocks/>
                </p:cNvSpPr>
                <p:nvPr/>
              </p:nvSpPr>
              <p:spPr bwMode="auto">
                <a:xfrm>
                  <a:off x="3276" y="1132"/>
                  <a:ext cx="18" cy="27"/>
                </a:xfrm>
                <a:custGeom>
                  <a:avLst/>
                  <a:gdLst>
                    <a:gd name="T0" fmla="*/ 3 w 4"/>
                    <a:gd name="T1" fmla="*/ 0 h 6"/>
                    <a:gd name="T2" fmla="*/ 4 w 4"/>
                    <a:gd name="T3" fmla="*/ 5 h 6"/>
                    <a:gd name="T4" fmla="*/ 1 w 4"/>
                    <a:gd name="T5" fmla="*/ 6 h 6"/>
                    <a:gd name="T6" fmla="*/ 0 w 4"/>
                    <a:gd name="T7" fmla="*/ 1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0"/>
                      </a:moveTo>
                      <a:lnTo>
                        <a:pt x="4" y="5"/>
                      </a:lnTo>
                      <a:lnTo>
                        <a:pt x="1" y="6"/>
                      </a:lnTo>
                      <a:lnTo>
                        <a:pt x="0" y="1"/>
                      </a:lnTo>
                      <a:lnTo>
                        <a:pt x="3" y="0"/>
                      </a:lnTo>
                      <a:close/>
                    </a:path>
                  </a:pathLst>
                </a:custGeom>
                <a:solidFill>
                  <a:schemeClr val="tx1"/>
                </a:solidFill>
                <a:ln w="9525">
                  <a:noFill/>
                  <a:round/>
                  <a:headEnd/>
                  <a:tailEnd/>
                </a:ln>
              </p:spPr>
              <p:txBody>
                <a:bodyPr/>
                <a:lstStyle/>
                <a:p>
                  <a:endParaRPr lang="zh-CN" altLang="en-US"/>
                </a:p>
              </p:txBody>
            </p:sp>
            <p:sp>
              <p:nvSpPr>
                <p:cNvPr id="10569" name="Freeform 1160"/>
                <p:cNvSpPr>
                  <a:spLocks/>
                </p:cNvSpPr>
                <p:nvPr/>
              </p:nvSpPr>
              <p:spPr bwMode="auto">
                <a:xfrm>
                  <a:off x="3285" y="1154"/>
                  <a:ext cx="14" cy="18"/>
                </a:xfrm>
                <a:custGeom>
                  <a:avLst/>
                  <a:gdLst>
                    <a:gd name="T0" fmla="*/ 2 w 3"/>
                    <a:gd name="T1" fmla="*/ 0 h 4"/>
                    <a:gd name="T2" fmla="*/ 3 w 3"/>
                    <a:gd name="T3" fmla="*/ 3 h 4"/>
                    <a:gd name="T4" fmla="*/ 1 w 3"/>
                    <a:gd name="T5" fmla="*/ 4 h 4"/>
                    <a:gd name="T6" fmla="*/ 0 w 3"/>
                    <a:gd name="T7" fmla="*/ 1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570" name="Freeform 1161"/>
                <p:cNvSpPr>
                  <a:spLocks/>
                </p:cNvSpPr>
                <p:nvPr/>
              </p:nvSpPr>
              <p:spPr bwMode="auto">
                <a:xfrm>
                  <a:off x="3290" y="1163"/>
                  <a:ext cx="22" cy="22"/>
                </a:xfrm>
                <a:custGeom>
                  <a:avLst/>
                  <a:gdLst>
                    <a:gd name="T0" fmla="*/ 2 w 5"/>
                    <a:gd name="T1" fmla="*/ 0 h 5"/>
                    <a:gd name="T2" fmla="*/ 5 w 5"/>
                    <a:gd name="T3" fmla="*/ 3 h 5"/>
                    <a:gd name="T4" fmla="*/ 3 w 5"/>
                    <a:gd name="T5" fmla="*/ 5 h 5"/>
                    <a:gd name="T6" fmla="*/ 0 w 5"/>
                    <a:gd name="T7" fmla="*/ 2 h 5"/>
                    <a:gd name="T8" fmla="*/ 2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2" y="0"/>
                      </a:moveTo>
                      <a:lnTo>
                        <a:pt x="5" y="3"/>
                      </a:lnTo>
                      <a:lnTo>
                        <a:pt x="3" y="5"/>
                      </a:lnTo>
                      <a:lnTo>
                        <a:pt x="0" y="2"/>
                      </a:lnTo>
                      <a:lnTo>
                        <a:pt x="2" y="0"/>
                      </a:lnTo>
                      <a:close/>
                    </a:path>
                  </a:pathLst>
                </a:custGeom>
                <a:solidFill>
                  <a:schemeClr val="tx1"/>
                </a:solidFill>
                <a:ln w="9525">
                  <a:noFill/>
                  <a:round/>
                  <a:headEnd/>
                  <a:tailEnd/>
                </a:ln>
              </p:spPr>
              <p:txBody>
                <a:bodyPr/>
                <a:lstStyle/>
                <a:p>
                  <a:endParaRPr lang="zh-CN" altLang="en-US"/>
                </a:p>
              </p:txBody>
            </p:sp>
            <p:sp>
              <p:nvSpPr>
                <p:cNvPr id="10571" name="Freeform 1162"/>
                <p:cNvSpPr>
                  <a:spLocks/>
                </p:cNvSpPr>
                <p:nvPr/>
              </p:nvSpPr>
              <p:spPr bwMode="auto">
                <a:xfrm>
                  <a:off x="3303" y="1181"/>
                  <a:ext cx="18" cy="22"/>
                </a:xfrm>
                <a:custGeom>
                  <a:avLst/>
                  <a:gdLst>
                    <a:gd name="T0" fmla="*/ 2 w 4"/>
                    <a:gd name="T1" fmla="*/ 0 h 5"/>
                    <a:gd name="T2" fmla="*/ 4 w 4"/>
                    <a:gd name="T3" fmla="*/ 4 h 5"/>
                    <a:gd name="T4" fmla="*/ 1 w 4"/>
                    <a:gd name="T5" fmla="*/ 5 h 5"/>
                    <a:gd name="T6" fmla="*/ 0 w 4"/>
                    <a:gd name="T7" fmla="*/ 1 h 5"/>
                    <a:gd name="T8" fmla="*/ 2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0"/>
                      </a:moveTo>
                      <a:lnTo>
                        <a:pt x="4" y="4"/>
                      </a:lnTo>
                      <a:lnTo>
                        <a:pt x="1" y="5"/>
                      </a:lnTo>
                      <a:lnTo>
                        <a:pt x="0" y="1"/>
                      </a:lnTo>
                      <a:lnTo>
                        <a:pt x="2" y="0"/>
                      </a:lnTo>
                      <a:close/>
                    </a:path>
                  </a:pathLst>
                </a:custGeom>
                <a:solidFill>
                  <a:schemeClr val="tx1"/>
                </a:solidFill>
                <a:ln w="9525">
                  <a:noFill/>
                  <a:round/>
                  <a:headEnd/>
                  <a:tailEnd/>
                </a:ln>
              </p:spPr>
              <p:txBody>
                <a:bodyPr/>
                <a:lstStyle/>
                <a:p>
                  <a:endParaRPr lang="zh-CN" altLang="en-US"/>
                </a:p>
              </p:txBody>
            </p:sp>
            <p:sp>
              <p:nvSpPr>
                <p:cNvPr id="10572" name="Freeform 1163"/>
                <p:cNvSpPr>
                  <a:spLocks/>
                </p:cNvSpPr>
                <p:nvPr/>
              </p:nvSpPr>
              <p:spPr bwMode="auto">
                <a:xfrm>
                  <a:off x="3307" y="1198"/>
                  <a:ext cx="18" cy="23"/>
                </a:xfrm>
                <a:custGeom>
                  <a:avLst/>
                  <a:gdLst>
                    <a:gd name="T0" fmla="*/ 3 w 4"/>
                    <a:gd name="T1" fmla="*/ 0 h 5"/>
                    <a:gd name="T2" fmla="*/ 4 w 4"/>
                    <a:gd name="T3" fmla="*/ 3 h 5"/>
                    <a:gd name="T4" fmla="*/ 2 w 4"/>
                    <a:gd name="T5" fmla="*/ 5 h 5"/>
                    <a:gd name="T6" fmla="*/ 0 w 4"/>
                    <a:gd name="T7" fmla="*/ 2 h 5"/>
                    <a:gd name="T8" fmla="*/ 3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0"/>
                      </a:moveTo>
                      <a:lnTo>
                        <a:pt x="4" y="3"/>
                      </a:lnTo>
                      <a:lnTo>
                        <a:pt x="2" y="5"/>
                      </a:lnTo>
                      <a:lnTo>
                        <a:pt x="0" y="2"/>
                      </a:lnTo>
                      <a:lnTo>
                        <a:pt x="3" y="0"/>
                      </a:lnTo>
                      <a:close/>
                    </a:path>
                  </a:pathLst>
                </a:custGeom>
                <a:solidFill>
                  <a:schemeClr val="tx1"/>
                </a:solidFill>
                <a:ln w="9525">
                  <a:noFill/>
                  <a:round/>
                  <a:headEnd/>
                  <a:tailEnd/>
                </a:ln>
              </p:spPr>
              <p:txBody>
                <a:bodyPr/>
                <a:lstStyle/>
                <a:p>
                  <a:endParaRPr lang="zh-CN" altLang="en-US"/>
                </a:p>
              </p:txBody>
            </p:sp>
            <p:sp>
              <p:nvSpPr>
                <p:cNvPr id="10573" name="Freeform 1164"/>
                <p:cNvSpPr>
                  <a:spLocks/>
                </p:cNvSpPr>
                <p:nvPr/>
              </p:nvSpPr>
              <p:spPr bwMode="auto">
                <a:xfrm>
                  <a:off x="3316" y="1212"/>
                  <a:ext cx="14" cy="22"/>
                </a:xfrm>
                <a:custGeom>
                  <a:avLst/>
                  <a:gdLst>
                    <a:gd name="T0" fmla="*/ 2 w 3"/>
                    <a:gd name="T1" fmla="*/ 0 h 5"/>
                    <a:gd name="T2" fmla="*/ 3 w 3"/>
                    <a:gd name="T3" fmla="*/ 3 h 5"/>
                    <a:gd name="T4" fmla="*/ 1 w 3"/>
                    <a:gd name="T5" fmla="*/ 5 h 5"/>
                    <a:gd name="T6" fmla="*/ 0 w 3"/>
                    <a:gd name="T7" fmla="*/ 2 h 5"/>
                    <a:gd name="T8" fmla="*/ 2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0"/>
                      </a:moveTo>
                      <a:lnTo>
                        <a:pt x="3" y="3"/>
                      </a:lnTo>
                      <a:lnTo>
                        <a:pt x="1" y="5"/>
                      </a:lnTo>
                      <a:lnTo>
                        <a:pt x="0" y="2"/>
                      </a:lnTo>
                      <a:lnTo>
                        <a:pt x="2" y="0"/>
                      </a:lnTo>
                      <a:close/>
                    </a:path>
                  </a:pathLst>
                </a:custGeom>
                <a:solidFill>
                  <a:schemeClr val="tx1"/>
                </a:solidFill>
                <a:ln w="9525">
                  <a:noFill/>
                  <a:round/>
                  <a:headEnd/>
                  <a:tailEnd/>
                </a:ln>
              </p:spPr>
              <p:txBody>
                <a:bodyPr/>
                <a:lstStyle/>
                <a:p>
                  <a:endParaRPr lang="zh-CN" altLang="en-US"/>
                </a:p>
              </p:txBody>
            </p:sp>
            <p:sp>
              <p:nvSpPr>
                <p:cNvPr id="10574" name="Freeform 1165"/>
                <p:cNvSpPr>
                  <a:spLocks/>
                </p:cNvSpPr>
                <p:nvPr/>
              </p:nvSpPr>
              <p:spPr bwMode="auto">
                <a:xfrm>
                  <a:off x="3321" y="1225"/>
                  <a:ext cx="17" cy="13"/>
                </a:xfrm>
                <a:custGeom>
                  <a:avLst/>
                  <a:gdLst>
                    <a:gd name="T0" fmla="*/ 2 w 4"/>
                    <a:gd name="T1" fmla="*/ 0 h 3"/>
                    <a:gd name="T2" fmla="*/ 4 w 4"/>
                    <a:gd name="T3" fmla="*/ 1 h 3"/>
                    <a:gd name="T4" fmla="*/ 2 w 4"/>
                    <a:gd name="T5" fmla="*/ 3 h 3"/>
                    <a:gd name="T6" fmla="*/ 0 w 4"/>
                    <a:gd name="T7" fmla="*/ 2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4" y="1"/>
                      </a:lnTo>
                      <a:lnTo>
                        <a:pt x="2" y="3"/>
                      </a:lnTo>
                      <a:lnTo>
                        <a:pt x="0" y="2"/>
                      </a:lnTo>
                      <a:lnTo>
                        <a:pt x="2" y="0"/>
                      </a:lnTo>
                      <a:close/>
                    </a:path>
                  </a:pathLst>
                </a:custGeom>
                <a:solidFill>
                  <a:schemeClr val="tx1"/>
                </a:solidFill>
                <a:ln w="9525">
                  <a:noFill/>
                  <a:round/>
                  <a:headEnd/>
                  <a:tailEnd/>
                </a:ln>
              </p:spPr>
              <p:txBody>
                <a:bodyPr/>
                <a:lstStyle/>
                <a:p>
                  <a:endParaRPr lang="zh-CN" altLang="en-US"/>
                </a:p>
              </p:txBody>
            </p:sp>
            <p:sp>
              <p:nvSpPr>
                <p:cNvPr id="10575" name="Freeform 1166"/>
                <p:cNvSpPr>
                  <a:spLocks/>
                </p:cNvSpPr>
                <p:nvPr/>
              </p:nvSpPr>
              <p:spPr bwMode="auto">
                <a:xfrm>
                  <a:off x="3325" y="1234"/>
                  <a:ext cx="18" cy="18"/>
                </a:xfrm>
                <a:custGeom>
                  <a:avLst/>
                  <a:gdLst>
                    <a:gd name="T0" fmla="*/ 3 w 4"/>
                    <a:gd name="T1" fmla="*/ 0 h 4"/>
                    <a:gd name="T2" fmla="*/ 4 w 4"/>
                    <a:gd name="T3" fmla="*/ 3 h 4"/>
                    <a:gd name="T4" fmla="*/ 2 w 4"/>
                    <a:gd name="T5" fmla="*/ 4 h 4"/>
                    <a:gd name="T6" fmla="*/ 0 w 4"/>
                    <a:gd name="T7" fmla="*/ 1 h 4"/>
                    <a:gd name="T8" fmla="*/ 3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3"/>
                      </a:lnTo>
                      <a:lnTo>
                        <a:pt x="2" y="4"/>
                      </a:lnTo>
                      <a:lnTo>
                        <a:pt x="0" y="1"/>
                      </a:lnTo>
                      <a:lnTo>
                        <a:pt x="3" y="0"/>
                      </a:lnTo>
                      <a:close/>
                    </a:path>
                  </a:pathLst>
                </a:custGeom>
                <a:solidFill>
                  <a:schemeClr val="tx1"/>
                </a:solidFill>
                <a:ln w="9525">
                  <a:noFill/>
                  <a:round/>
                  <a:headEnd/>
                  <a:tailEnd/>
                </a:ln>
              </p:spPr>
              <p:txBody>
                <a:bodyPr/>
                <a:lstStyle/>
                <a:p>
                  <a:endParaRPr lang="zh-CN" altLang="en-US"/>
                </a:p>
              </p:txBody>
            </p:sp>
            <p:sp>
              <p:nvSpPr>
                <p:cNvPr id="10576" name="Freeform 1167"/>
                <p:cNvSpPr>
                  <a:spLocks/>
                </p:cNvSpPr>
                <p:nvPr/>
              </p:nvSpPr>
              <p:spPr bwMode="auto">
                <a:xfrm>
                  <a:off x="3334" y="1247"/>
                  <a:ext cx="18" cy="18"/>
                </a:xfrm>
                <a:custGeom>
                  <a:avLst/>
                  <a:gdLst>
                    <a:gd name="T0" fmla="*/ 2 w 4"/>
                    <a:gd name="T1" fmla="*/ 0 h 4"/>
                    <a:gd name="T2" fmla="*/ 4 w 4"/>
                    <a:gd name="T3" fmla="*/ 3 h 4"/>
                    <a:gd name="T4" fmla="*/ 1 w 4"/>
                    <a:gd name="T5" fmla="*/ 4 h 4"/>
                    <a:gd name="T6" fmla="*/ 0 w 4"/>
                    <a:gd name="T7" fmla="*/ 1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577" name="Freeform 1168"/>
                <p:cNvSpPr>
                  <a:spLocks/>
                </p:cNvSpPr>
                <p:nvPr/>
              </p:nvSpPr>
              <p:spPr bwMode="auto">
                <a:xfrm>
                  <a:off x="3338" y="1256"/>
                  <a:ext cx="18" cy="18"/>
                </a:xfrm>
                <a:custGeom>
                  <a:avLst/>
                  <a:gdLst>
                    <a:gd name="T0" fmla="*/ 2 w 4"/>
                    <a:gd name="T1" fmla="*/ 0 h 4"/>
                    <a:gd name="T2" fmla="*/ 4 w 4"/>
                    <a:gd name="T3" fmla="*/ 2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578" name="Freeform 1169"/>
                <p:cNvSpPr>
                  <a:spLocks/>
                </p:cNvSpPr>
                <p:nvPr/>
              </p:nvSpPr>
              <p:spPr bwMode="auto">
                <a:xfrm>
                  <a:off x="3347" y="1265"/>
                  <a:ext cx="18" cy="22"/>
                </a:xfrm>
                <a:custGeom>
                  <a:avLst/>
                  <a:gdLst>
                    <a:gd name="T0" fmla="*/ 2 w 4"/>
                    <a:gd name="T1" fmla="*/ 0 h 5"/>
                    <a:gd name="T2" fmla="*/ 4 w 4"/>
                    <a:gd name="T3" fmla="*/ 3 h 5"/>
                    <a:gd name="T4" fmla="*/ 1 w 4"/>
                    <a:gd name="T5" fmla="*/ 5 h 5"/>
                    <a:gd name="T6" fmla="*/ 0 w 4"/>
                    <a:gd name="T7" fmla="*/ 2 h 5"/>
                    <a:gd name="T8" fmla="*/ 2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0"/>
                      </a:moveTo>
                      <a:lnTo>
                        <a:pt x="4" y="3"/>
                      </a:lnTo>
                      <a:lnTo>
                        <a:pt x="1" y="5"/>
                      </a:lnTo>
                      <a:lnTo>
                        <a:pt x="0" y="2"/>
                      </a:lnTo>
                      <a:lnTo>
                        <a:pt x="2" y="0"/>
                      </a:lnTo>
                      <a:close/>
                    </a:path>
                  </a:pathLst>
                </a:custGeom>
                <a:solidFill>
                  <a:schemeClr val="tx1"/>
                </a:solidFill>
                <a:ln w="9525">
                  <a:noFill/>
                  <a:round/>
                  <a:headEnd/>
                  <a:tailEnd/>
                </a:ln>
              </p:spPr>
              <p:txBody>
                <a:bodyPr/>
                <a:lstStyle/>
                <a:p>
                  <a:endParaRPr lang="zh-CN" altLang="en-US"/>
                </a:p>
              </p:txBody>
            </p:sp>
            <p:sp>
              <p:nvSpPr>
                <p:cNvPr id="10579" name="Freeform 1170"/>
                <p:cNvSpPr>
                  <a:spLocks/>
                </p:cNvSpPr>
                <p:nvPr/>
              </p:nvSpPr>
              <p:spPr bwMode="auto">
                <a:xfrm>
                  <a:off x="3352" y="1278"/>
                  <a:ext cx="22" cy="22"/>
                </a:xfrm>
                <a:custGeom>
                  <a:avLst/>
                  <a:gdLst>
                    <a:gd name="T0" fmla="*/ 2 w 5"/>
                    <a:gd name="T1" fmla="*/ 0 h 5"/>
                    <a:gd name="T2" fmla="*/ 5 w 5"/>
                    <a:gd name="T3" fmla="*/ 3 h 5"/>
                    <a:gd name="T4" fmla="*/ 3 w 5"/>
                    <a:gd name="T5" fmla="*/ 5 h 5"/>
                    <a:gd name="T6" fmla="*/ 0 w 5"/>
                    <a:gd name="T7" fmla="*/ 2 h 5"/>
                    <a:gd name="T8" fmla="*/ 2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2" y="0"/>
                      </a:moveTo>
                      <a:lnTo>
                        <a:pt x="5" y="3"/>
                      </a:lnTo>
                      <a:lnTo>
                        <a:pt x="3" y="5"/>
                      </a:lnTo>
                      <a:lnTo>
                        <a:pt x="0" y="2"/>
                      </a:lnTo>
                      <a:lnTo>
                        <a:pt x="2" y="0"/>
                      </a:lnTo>
                      <a:close/>
                    </a:path>
                  </a:pathLst>
                </a:custGeom>
                <a:solidFill>
                  <a:schemeClr val="tx1"/>
                </a:solidFill>
                <a:ln w="9525">
                  <a:noFill/>
                  <a:round/>
                  <a:headEnd/>
                  <a:tailEnd/>
                </a:ln>
              </p:spPr>
              <p:txBody>
                <a:bodyPr/>
                <a:lstStyle/>
                <a:p>
                  <a:endParaRPr lang="zh-CN" altLang="en-US"/>
                </a:p>
              </p:txBody>
            </p:sp>
            <p:sp>
              <p:nvSpPr>
                <p:cNvPr id="10580" name="Freeform 1171"/>
                <p:cNvSpPr>
                  <a:spLocks/>
                </p:cNvSpPr>
                <p:nvPr/>
              </p:nvSpPr>
              <p:spPr bwMode="auto">
                <a:xfrm>
                  <a:off x="3365" y="1291"/>
                  <a:ext cx="18" cy="14"/>
                </a:xfrm>
                <a:custGeom>
                  <a:avLst/>
                  <a:gdLst>
                    <a:gd name="T0" fmla="*/ 2 w 4"/>
                    <a:gd name="T1" fmla="*/ 0 h 3"/>
                    <a:gd name="T2" fmla="*/ 4 w 4"/>
                    <a:gd name="T3" fmla="*/ 1 h 3"/>
                    <a:gd name="T4" fmla="*/ 2 w 4"/>
                    <a:gd name="T5" fmla="*/ 3 h 3"/>
                    <a:gd name="T6" fmla="*/ 0 w 4"/>
                    <a:gd name="T7" fmla="*/ 2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4" y="1"/>
                      </a:lnTo>
                      <a:lnTo>
                        <a:pt x="2" y="3"/>
                      </a:lnTo>
                      <a:lnTo>
                        <a:pt x="0" y="2"/>
                      </a:lnTo>
                      <a:lnTo>
                        <a:pt x="2" y="0"/>
                      </a:lnTo>
                      <a:close/>
                    </a:path>
                  </a:pathLst>
                </a:custGeom>
                <a:solidFill>
                  <a:schemeClr val="tx1"/>
                </a:solidFill>
                <a:ln w="9525">
                  <a:noFill/>
                  <a:round/>
                  <a:headEnd/>
                  <a:tailEnd/>
                </a:ln>
              </p:spPr>
              <p:txBody>
                <a:bodyPr/>
                <a:lstStyle/>
                <a:p>
                  <a:endParaRPr lang="zh-CN" altLang="en-US"/>
                </a:p>
              </p:txBody>
            </p:sp>
            <p:sp>
              <p:nvSpPr>
                <p:cNvPr id="10581" name="Freeform 1172"/>
                <p:cNvSpPr>
                  <a:spLocks/>
                </p:cNvSpPr>
                <p:nvPr/>
              </p:nvSpPr>
              <p:spPr bwMode="auto">
                <a:xfrm>
                  <a:off x="3369" y="1300"/>
                  <a:ext cx="18" cy="18"/>
                </a:xfrm>
                <a:custGeom>
                  <a:avLst/>
                  <a:gdLst>
                    <a:gd name="T0" fmla="*/ 3 w 4"/>
                    <a:gd name="T1" fmla="*/ 0 h 4"/>
                    <a:gd name="T2" fmla="*/ 4 w 4"/>
                    <a:gd name="T3" fmla="*/ 3 h 4"/>
                    <a:gd name="T4" fmla="*/ 2 w 4"/>
                    <a:gd name="T5" fmla="*/ 4 h 4"/>
                    <a:gd name="T6" fmla="*/ 0 w 4"/>
                    <a:gd name="T7" fmla="*/ 1 h 4"/>
                    <a:gd name="T8" fmla="*/ 3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3"/>
                      </a:lnTo>
                      <a:lnTo>
                        <a:pt x="2" y="4"/>
                      </a:lnTo>
                      <a:lnTo>
                        <a:pt x="0" y="1"/>
                      </a:lnTo>
                      <a:lnTo>
                        <a:pt x="3" y="0"/>
                      </a:lnTo>
                      <a:close/>
                    </a:path>
                  </a:pathLst>
                </a:custGeom>
                <a:solidFill>
                  <a:schemeClr val="tx1"/>
                </a:solidFill>
                <a:ln w="9525">
                  <a:noFill/>
                  <a:round/>
                  <a:headEnd/>
                  <a:tailEnd/>
                </a:ln>
              </p:spPr>
              <p:txBody>
                <a:bodyPr/>
                <a:lstStyle/>
                <a:p>
                  <a:endParaRPr lang="zh-CN" altLang="en-US"/>
                </a:p>
              </p:txBody>
            </p:sp>
            <p:sp>
              <p:nvSpPr>
                <p:cNvPr id="10582" name="Freeform 1173"/>
                <p:cNvSpPr>
                  <a:spLocks/>
                </p:cNvSpPr>
                <p:nvPr/>
              </p:nvSpPr>
              <p:spPr bwMode="auto">
                <a:xfrm>
                  <a:off x="3378" y="1309"/>
                  <a:ext cx="14" cy="18"/>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583" name="Freeform 1174"/>
                <p:cNvSpPr>
                  <a:spLocks/>
                </p:cNvSpPr>
                <p:nvPr/>
              </p:nvSpPr>
              <p:spPr bwMode="auto">
                <a:xfrm>
                  <a:off x="3383" y="1318"/>
                  <a:ext cx="17" cy="22"/>
                </a:xfrm>
                <a:custGeom>
                  <a:avLst/>
                  <a:gdLst>
                    <a:gd name="T0" fmla="*/ 3 w 4"/>
                    <a:gd name="T1" fmla="*/ 0 h 5"/>
                    <a:gd name="T2" fmla="*/ 4 w 4"/>
                    <a:gd name="T3" fmla="*/ 3 h 5"/>
                    <a:gd name="T4" fmla="*/ 1 w 4"/>
                    <a:gd name="T5" fmla="*/ 5 h 5"/>
                    <a:gd name="T6" fmla="*/ 0 w 4"/>
                    <a:gd name="T7" fmla="*/ 2 h 5"/>
                    <a:gd name="T8" fmla="*/ 3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0"/>
                      </a:moveTo>
                      <a:lnTo>
                        <a:pt x="4" y="3"/>
                      </a:lnTo>
                      <a:lnTo>
                        <a:pt x="1" y="5"/>
                      </a:lnTo>
                      <a:lnTo>
                        <a:pt x="0" y="2"/>
                      </a:lnTo>
                      <a:lnTo>
                        <a:pt x="3" y="0"/>
                      </a:lnTo>
                      <a:close/>
                    </a:path>
                  </a:pathLst>
                </a:custGeom>
                <a:solidFill>
                  <a:schemeClr val="tx1"/>
                </a:solidFill>
                <a:ln w="9525">
                  <a:noFill/>
                  <a:round/>
                  <a:headEnd/>
                  <a:tailEnd/>
                </a:ln>
              </p:spPr>
              <p:txBody>
                <a:bodyPr/>
                <a:lstStyle/>
                <a:p>
                  <a:endParaRPr lang="zh-CN" altLang="en-US"/>
                </a:p>
              </p:txBody>
            </p:sp>
            <p:sp>
              <p:nvSpPr>
                <p:cNvPr id="10584" name="Freeform 1175"/>
                <p:cNvSpPr>
                  <a:spLocks/>
                </p:cNvSpPr>
                <p:nvPr/>
              </p:nvSpPr>
              <p:spPr bwMode="auto">
                <a:xfrm>
                  <a:off x="3392" y="1331"/>
                  <a:ext cx="13" cy="14"/>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585" name="Freeform 1176"/>
                <p:cNvSpPr>
                  <a:spLocks/>
                </p:cNvSpPr>
                <p:nvPr/>
              </p:nvSpPr>
              <p:spPr bwMode="auto">
                <a:xfrm>
                  <a:off x="3396" y="1340"/>
                  <a:ext cx="18" cy="18"/>
                </a:xfrm>
                <a:custGeom>
                  <a:avLst/>
                  <a:gdLst>
                    <a:gd name="T0" fmla="*/ 2 w 4"/>
                    <a:gd name="T1" fmla="*/ 0 h 4"/>
                    <a:gd name="T2" fmla="*/ 4 w 4"/>
                    <a:gd name="T3" fmla="*/ 3 h 4"/>
                    <a:gd name="T4" fmla="*/ 1 w 4"/>
                    <a:gd name="T5" fmla="*/ 4 h 4"/>
                    <a:gd name="T6" fmla="*/ 0 w 4"/>
                    <a:gd name="T7" fmla="*/ 1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3"/>
                      </a:lnTo>
                      <a:lnTo>
                        <a:pt x="1" y="4"/>
                      </a:lnTo>
                      <a:lnTo>
                        <a:pt x="0" y="1"/>
                      </a:lnTo>
                      <a:lnTo>
                        <a:pt x="2" y="0"/>
                      </a:lnTo>
                      <a:close/>
                    </a:path>
                  </a:pathLst>
                </a:custGeom>
                <a:solidFill>
                  <a:schemeClr val="tx1"/>
                </a:solidFill>
                <a:ln w="9525">
                  <a:noFill/>
                  <a:round/>
                  <a:headEnd/>
                  <a:tailEnd/>
                </a:ln>
              </p:spPr>
              <p:txBody>
                <a:bodyPr/>
                <a:lstStyle/>
                <a:p>
                  <a:endParaRPr lang="zh-CN" altLang="en-US"/>
                </a:p>
              </p:txBody>
            </p:sp>
            <p:sp>
              <p:nvSpPr>
                <p:cNvPr id="10586" name="Freeform 1177"/>
                <p:cNvSpPr>
                  <a:spLocks/>
                </p:cNvSpPr>
                <p:nvPr/>
              </p:nvSpPr>
              <p:spPr bwMode="auto">
                <a:xfrm>
                  <a:off x="3405" y="1349"/>
                  <a:ext cx="13" cy="18"/>
                </a:xfrm>
                <a:custGeom>
                  <a:avLst/>
                  <a:gdLst>
                    <a:gd name="T0" fmla="*/ 2 w 3"/>
                    <a:gd name="T1" fmla="*/ 0 h 4"/>
                    <a:gd name="T2" fmla="*/ 3 w 3"/>
                    <a:gd name="T3" fmla="*/ 2 h 4"/>
                    <a:gd name="T4" fmla="*/ 1 w 3"/>
                    <a:gd name="T5" fmla="*/ 4 h 4"/>
                    <a:gd name="T6" fmla="*/ 0 w 3"/>
                    <a:gd name="T7" fmla="*/ 3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3"/>
                      </a:lnTo>
                      <a:lnTo>
                        <a:pt x="2" y="0"/>
                      </a:lnTo>
                      <a:close/>
                    </a:path>
                  </a:pathLst>
                </a:custGeom>
                <a:solidFill>
                  <a:schemeClr val="tx1"/>
                </a:solidFill>
                <a:ln w="9525">
                  <a:noFill/>
                  <a:round/>
                  <a:headEnd/>
                  <a:tailEnd/>
                </a:ln>
              </p:spPr>
              <p:txBody>
                <a:bodyPr/>
                <a:lstStyle/>
                <a:p>
                  <a:endParaRPr lang="zh-CN" altLang="en-US"/>
                </a:p>
              </p:txBody>
            </p:sp>
            <p:sp>
              <p:nvSpPr>
                <p:cNvPr id="10587" name="Freeform 1178"/>
                <p:cNvSpPr>
                  <a:spLocks/>
                </p:cNvSpPr>
                <p:nvPr/>
              </p:nvSpPr>
              <p:spPr bwMode="auto">
                <a:xfrm>
                  <a:off x="3409" y="1358"/>
                  <a:ext cx="14" cy="18"/>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588" name="Freeform 1179"/>
                <p:cNvSpPr>
                  <a:spLocks/>
                </p:cNvSpPr>
                <p:nvPr/>
              </p:nvSpPr>
              <p:spPr bwMode="auto">
                <a:xfrm>
                  <a:off x="3414" y="1362"/>
                  <a:ext cx="22" cy="27"/>
                </a:xfrm>
                <a:custGeom>
                  <a:avLst/>
                  <a:gdLst>
                    <a:gd name="T0" fmla="*/ 2 w 5"/>
                    <a:gd name="T1" fmla="*/ 0 h 6"/>
                    <a:gd name="T2" fmla="*/ 5 w 5"/>
                    <a:gd name="T3" fmla="*/ 3 h 6"/>
                    <a:gd name="T4" fmla="*/ 3 w 5"/>
                    <a:gd name="T5" fmla="*/ 6 h 6"/>
                    <a:gd name="T6" fmla="*/ 0 w 5"/>
                    <a:gd name="T7" fmla="*/ 3 h 6"/>
                    <a:gd name="T8" fmla="*/ 2 w 5"/>
                    <a:gd name="T9" fmla="*/ 0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2" y="0"/>
                      </a:moveTo>
                      <a:lnTo>
                        <a:pt x="5" y="3"/>
                      </a:lnTo>
                      <a:lnTo>
                        <a:pt x="3" y="6"/>
                      </a:lnTo>
                      <a:lnTo>
                        <a:pt x="0" y="3"/>
                      </a:lnTo>
                      <a:lnTo>
                        <a:pt x="2" y="0"/>
                      </a:lnTo>
                      <a:close/>
                    </a:path>
                  </a:pathLst>
                </a:custGeom>
                <a:solidFill>
                  <a:schemeClr val="tx1"/>
                </a:solidFill>
                <a:ln w="9525">
                  <a:noFill/>
                  <a:round/>
                  <a:headEnd/>
                  <a:tailEnd/>
                </a:ln>
              </p:spPr>
              <p:txBody>
                <a:bodyPr/>
                <a:lstStyle/>
                <a:p>
                  <a:endParaRPr lang="zh-CN" altLang="en-US"/>
                </a:p>
              </p:txBody>
            </p:sp>
            <p:sp>
              <p:nvSpPr>
                <p:cNvPr id="10589" name="Freeform 1180"/>
                <p:cNvSpPr>
                  <a:spLocks/>
                </p:cNvSpPr>
                <p:nvPr/>
              </p:nvSpPr>
              <p:spPr bwMode="auto">
                <a:xfrm>
                  <a:off x="3427" y="1376"/>
                  <a:ext cx="18" cy="17"/>
                </a:xfrm>
                <a:custGeom>
                  <a:avLst/>
                  <a:gdLst>
                    <a:gd name="T0" fmla="*/ 2 w 4"/>
                    <a:gd name="T1" fmla="*/ 0 h 4"/>
                    <a:gd name="T2" fmla="*/ 4 w 4"/>
                    <a:gd name="T3" fmla="*/ 2 h 4"/>
                    <a:gd name="T4" fmla="*/ 2 w 4"/>
                    <a:gd name="T5" fmla="*/ 4 h 4"/>
                    <a:gd name="T6" fmla="*/ 0 w 4"/>
                    <a:gd name="T7" fmla="*/ 3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3"/>
                      </a:lnTo>
                      <a:lnTo>
                        <a:pt x="2" y="0"/>
                      </a:lnTo>
                      <a:close/>
                    </a:path>
                  </a:pathLst>
                </a:custGeom>
                <a:solidFill>
                  <a:schemeClr val="tx1"/>
                </a:solidFill>
                <a:ln w="9525">
                  <a:noFill/>
                  <a:round/>
                  <a:headEnd/>
                  <a:tailEnd/>
                </a:ln>
              </p:spPr>
              <p:txBody>
                <a:bodyPr/>
                <a:lstStyle/>
                <a:p>
                  <a:endParaRPr lang="zh-CN" altLang="en-US"/>
                </a:p>
              </p:txBody>
            </p:sp>
            <p:sp>
              <p:nvSpPr>
                <p:cNvPr id="10590" name="Freeform 1181"/>
                <p:cNvSpPr>
                  <a:spLocks/>
                </p:cNvSpPr>
                <p:nvPr/>
              </p:nvSpPr>
              <p:spPr bwMode="auto">
                <a:xfrm>
                  <a:off x="3431" y="1384"/>
                  <a:ext cx="18" cy="23"/>
                </a:xfrm>
                <a:custGeom>
                  <a:avLst/>
                  <a:gdLst>
                    <a:gd name="T0" fmla="*/ 3 w 4"/>
                    <a:gd name="T1" fmla="*/ 0 h 5"/>
                    <a:gd name="T2" fmla="*/ 4 w 4"/>
                    <a:gd name="T3" fmla="*/ 3 h 5"/>
                    <a:gd name="T4" fmla="*/ 2 w 4"/>
                    <a:gd name="T5" fmla="*/ 5 h 5"/>
                    <a:gd name="T6" fmla="*/ 0 w 4"/>
                    <a:gd name="T7" fmla="*/ 2 h 5"/>
                    <a:gd name="T8" fmla="*/ 3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0"/>
                      </a:moveTo>
                      <a:lnTo>
                        <a:pt x="4" y="3"/>
                      </a:lnTo>
                      <a:lnTo>
                        <a:pt x="2" y="5"/>
                      </a:lnTo>
                      <a:lnTo>
                        <a:pt x="0" y="2"/>
                      </a:lnTo>
                      <a:lnTo>
                        <a:pt x="3" y="0"/>
                      </a:lnTo>
                      <a:close/>
                    </a:path>
                  </a:pathLst>
                </a:custGeom>
                <a:solidFill>
                  <a:schemeClr val="tx1"/>
                </a:solidFill>
                <a:ln w="9525">
                  <a:noFill/>
                  <a:round/>
                  <a:headEnd/>
                  <a:tailEnd/>
                </a:ln>
              </p:spPr>
              <p:txBody>
                <a:bodyPr/>
                <a:lstStyle/>
                <a:p>
                  <a:endParaRPr lang="zh-CN" altLang="en-US"/>
                </a:p>
              </p:txBody>
            </p:sp>
            <p:sp>
              <p:nvSpPr>
                <p:cNvPr id="10591" name="Freeform 1182"/>
                <p:cNvSpPr>
                  <a:spLocks/>
                </p:cNvSpPr>
                <p:nvPr/>
              </p:nvSpPr>
              <p:spPr bwMode="auto">
                <a:xfrm>
                  <a:off x="3440" y="1398"/>
                  <a:ext cx="14" cy="17"/>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592" name="Freeform 1183"/>
                <p:cNvSpPr>
                  <a:spLocks/>
                </p:cNvSpPr>
                <p:nvPr/>
              </p:nvSpPr>
              <p:spPr bwMode="auto">
                <a:xfrm>
                  <a:off x="3445" y="1402"/>
                  <a:ext cx="17" cy="18"/>
                </a:xfrm>
                <a:custGeom>
                  <a:avLst/>
                  <a:gdLst>
                    <a:gd name="T0" fmla="*/ 2 w 4"/>
                    <a:gd name="T1" fmla="*/ 0 h 4"/>
                    <a:gd name="T2" fmla="*/ 4 w 4"/>
                    <a:gd name="T3" fmla="*/ 2 h 4"/>
                    <a:gd name="T4" fmla="*/ 2 w 4"/>
                    <a:gd name="T5" fmla="*/ 4 h 4"/>
                    <a:gd name="T6" fmla="*/ 0 w 4"/>
                    <a:gd name="T7" fmla="*/ 3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3"/>
                      </a:lnTo>
                      <a:lnTo>
                        <a:pt x="2" y="0"/>
                      </a:lnTo>
                      <a:close/>
                    </a:path>
                  </a:pathLst>
                </a:custGeom>
                <a:solidFill>
                  <a:schemeClr val="tx1"/>
                </a:solidFill>
                <a:ln w="9525">
                  <a:noFill/>
                  <a:round/>
                  <a:headEnd/>
                  <a:tailEnd/>
                </a:ln>
              </p:spPr>
              <p:txBody>
                <a:bodyPr/>
                <a:lstStyle/>
                <a:p>
                  <a:endParaRPr lang="zh-CN" altLang="en-US"/>
                </a:p>
              </p:txBody>
            </p:sp>
            <p:sp>
              <p:nvSpPr>
                <p:cNvPr id="10593" name="Freeform 1184"/>
                <p:cNvSpPr>
                  <a:spLocks/>
                </p:cNvSpPr>
                <p:nvPr/>
              </p:nvSpPr>
              <p:spPr bwMode="auto">
                <a:xfrm>
                  <a:off x="3454" y="1411"/>
                  <a:ext cx="17" cy="22"/>
                </a:xfrm>
                <a:custGeom>
                  <a:avLst/>
                  <a:gdLst>
                    <a:gd name="T0" fmla="*/ 2 w 4"/>
                    <a:gd name="T1" fmla="*/ 0 h 5"/>
                    <a:gd name="T2" fmla="*/ 4 w 4"/>
                    <a:gd name="T3" fmla="*/ 3 h 5"/>
                    <a:gd name="T4" fmla="*/ 1 w 4"/>
                    <a:gd name="T5" fmla="*/ 5 h 5"/>
                    <a:gd name="T6" fmla="*/ 0 w 4"/>
                    <a:gd name="T7" fmla="*/ 2 h 5"/>
                    <a:gd name="T8" fmla="*/ 2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0"/>
                      </a:moveTo>
                      <a:lnTo>
                        <a:pt x="4" y="3"/>
                      </a:lnTo>
                      <a:lnTo>
                        <a:pt x="1" y="5"/>
                      </a:lnTo>
                      <a:lnTo>
                        <a:pt x="0" y="2"/>
                      </a:lnTo>
                      <a:lnTo>
                        <a:pt x="2" y="0"/>
                      </a:lnTo>
                      <a:close/>
                    </a:path>
                  </a:pathLst>
                </a:custGeom>
                <a:solidFill>
                  <a:schemeClr val="tx1"/>
                </a:solidFill>
                <a:ln w="9525">
                  <a:noFill/>
                  <a:round/>
                  <a:headEnd/>
                  <a:tailEnd/>
                </a:ln>
              </p:spPr>
              <p:txBody>
                <a:bodyPr/>
                <a:lstStyle/>
                <a:p>
                  <a:endParaRPr lang="zh-CN" altLang="en-US"/>
                </a:p>
              </p:txBody>
            </p:sp>
            <p:sp>
              <p:nvSpPr>
                <p:cNvPr id="10594" name="Freeform 1185"/>
                <p:cNvSpPr>
                  <a:spLocks/>
                </p:cNvSpPr>
                <p:nvPr/>
              </p:nvSpPr>
              <p:spPr bwMode="auto">
                <a:xfrm>
                  <a:off x="3458" y="1424"/>
                  <a:ext cx="18" cy="18"/>
                </a:xfrm>
                <a:custGeom>
                  <a:avLst/>
                  <a:gdLst>
                    <a:gd name="T0" fmla="*/ 2 w 4"/>
                    <a:gd name="T1" fmla="*/ 0 h 4"/>
                    <a:gd name="T2" fmla="*/ 4 w 4"/>
                    <a:gd name="T3" fmla="*/ 1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1"/>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595" name="Freeform 1186"/>
                <p:cNvSpPr>
                  <a:spLocks/>
                </p:cNvSpPr>
                <p:nvPr/>
              </p:nvSpPr>
              <p:spPr bwMode="auto">
                <a:xfrm>
                  <a:off x="3467" y="1429"/>
                  <a:ext cx="13" cy="17"/>
                </a:xfrm>
                <a:custGeom>
                  <a:avLst/>
                  <a:gdLst>
                    <a:gd name="T0" fmla="*/ 2 w 3"/>
                    <a:gd name="T1" fmla="*/ 0 h 4"/>
                    <a:gd name="T2" fmla="*/ 3 w 3"/>
                    <a:gd name="T3" fmla="*/ 2 h 4"/>
                    <a:gd name="T4" fmla="*/ 1 w 3"/>
                    <a:gd name="T5" fmla="*/ 4 h 4"/>
                    <a:gd name="T6" fmla="*/ 0 w 3"/>
                    <a:gd name="T7" fmla="*/ 3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3"/>
                      </a:lnTo>
                      <a:lnTo>
                        <a:pt x="2" y="0"/>
                      </a:lnTo>
                      <a:close/>
                    </a:path>
                  </a:pathLst>
                </a:custGeom>
                <a:solidFill>
                  <a:schemeClr val="tx1"/>
                </a:solidFill>
                <a:ln w="9525">
                  <a:noFill/>
                  <a:round/>
                  <a:headEnd/>
                  <a:tailEnd/>
                </a:ln>
              </p:spPr>
              <p:txBody>
                <a:bodyPr/>
                <a:lstStyle/>
                <a:p>
                  <a:endParaRPr lang="zh-CN" altLang="en-US"/>
                </a:p>
              </p:txBody>
            </p:sp>
            <p:sp>
              <p:nvSpPr>
                <p:cNvPr id="10596" name="Freeform 1187"/>
                <p:cNvSpPr>
                  <a:spLocks/>
                </p:cNvSpPr>
                <p:nvPr/>
              </p:nvSpPr>
              <p:spPr bwMode="auto">
                <a:xfrm>
                  <a:off x="3471" y="1438"/>
                  <a:ext cx="14" cy="17"/>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597" name="Freeform 1188"/>
                <p:cNvSpPr>
                  <a:spLocks/>
                </p:cNvSpPr>
                <p:nvPr/>
              </p:nvSpPr>
              <p:spPr bwMode="auto">
                <a:xfrm>
                  <a:off x="3480" y="1442"/>
                  <a:ext cx="18" cy="18"/>
                </a:xfrm>
                <a:custGeom>
                  <a:avLst/>
                  <a:gdLst>
                    <a:gd name="T0" fmla="*/ 1 w 4"/>
                    <a:gd name="T1" fmla="*/ 0 h 4"/>
                    <a:gd name="T2" fmla="*/ 4 w 4"/>
                    <a:gd name="T3" fmla="*/ 2 h 4"/>
                    <a:gd name="T4" fmla="*/ 3 w 4"/>
                    <a:gd name="T5" fmla="*/ 4 h 4"/>
                    <a:gd name="T6" fmla="*/ 0 w 4"/>
                    <a:gd name="T7" fmla="*/ 3 h 4"/>
                    <a:gd name="T8" fmla="*/ 1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1" y="0"/>
                      </a:moveTo>
                      <a:lnTo>
                        <a:pt x="4" y="2"/>
                      </a:lnTo>
                      <a:lnTo>
                        <a:pt x="3" y="4"/>
                      </a:lnTo>
                      <a:lnTo>
                        <a:pt x="0" y="3"/>
                      </a:lnTo>
                      <a:lnTo>
                        <a:pt x="1" y="0"/>
                      </a:lnTo>
                      <a:close/>
                    </a:path>
                  </a:pathLst>
                </a:custGeom>
                <a:solidFill>
                  <a:schemeClr val="tx1"/>
                </a:solidFill>
                <a:ln w="9525">
                  <a:noFill/>
                  <a:round/>
                  <a:headEnd/>
                  <a:tailEnd/>
                </a:ln>
              </p:spPr>
              <p:txBody>
                <a:bodyPr/>
                <a:lstStyle/>
                <a:p>
                  <a:endParaRPr lang="zh-CN" altLang="en-US"/>
                </a:p>
              </p:txBody>
            </p:sp>
            <p:sp>
              <p:nvSpPr>
                <p:cNvPr id="10598" name="Freeform 1189"/>
                <p:cNvSpPr>
                  <a:spLocks/>
                </p:cNvSpPr>
                <p:nvPr/>
              </p:nvSpPr>
              <p:spPr bwMode="auto">
                <a:xfrm>
                  <a:off x="3489" y="1451"/>
                  <a:ext cx="18" cy="22"/>
                </a:xfrm>
                <a:custGeom>
                  <a:avLst/>
                  <a:gdLst>
                    <a:gd name="T0" fmla="*/ 3 w 4"/>
                    <a:gd name="T1" fmla="*/ 0 h 5"/>
                    <a:gd name="T2" fmla="*/ 4 w 4"/>
                    <a:gd name="T3" fmla="*/ 3 h 5"/>
                    <a:gd name="T4" fmla="*/ 1 w 4"/>
                    <a:gd name="T5" fmla="*/ 5 h 5"/>
                    <a:gd name="T6" fmla="*/ 0 w 4"/>
                    <a:gd name="T7" fmla="*/ 2 h 5"/>
                    <a:gd name="T8" fmla="*/ 3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0"/>
                      </a:moveTo>
                      <a:lnTo>
                        <a:pt x="4" y="3"/>
                      </a:lnTo>
                      <a:lnTo>
                        <a:pt x="1" y="5"/>
                      </a:lnTo>
                      <a:lnTo>
                        <a:pt x="0" y="2"/>
                      </a:lnTo>
                      <a:lnTo>
                        <a:pt x="3" y="0"/>
                      </a:lnTo>
                      <a:close/>
                    </a:path>
                  </a:pathLst>
                </a:custGeom>
                <a:solidFill>
                  <a:schemeClr val="tx1"/>
                </a:solidFill>
                <a:ln w="9525">
                  <a:noFill/>
                  <a:round/>
                  <a:headEnd/>
                  <a:tailEnd/>
                </a:ln>
              </p:spPr>
              <p:txBody>
                <a:bodyPr/>
                <a:lstStyle/>
                <a:p>
                  <a:endParaRPr lang="zh-CN" altLang="en-US"/>
                </a:p>
              </p:txBody>
            </p:sp>
            <p:sp>
              <p:nvSpPr>
                <p:cNvPr id="10599" name="Freeform 1190"/>
                <p:cNvSpPr>
                  <a:spLocks/>
                </p:cNvSpPr>
                <p:nvPr/>
              </p:nvSpPr>
              <p:spPr bwMode="auto">
                <a:xfrm>
                  <a:off x="3498" y="1464"/>
                  <a:ext cx="13" cy="18"/>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00" name="Freeform 1191"/>
                <p:cNvSpPr>
                  <a:spLocks/>
                </p:cNvSpPr>
                <p:nvPr/>
              </p:nvSpPr>
              <p:spPr bwMode="auto">
                <a:xfrm>
                  <a:off x="3502" y="1469"/>
                  <a:ext cx="18" cy="17"/>
                </a:xfrm>
                <a:custGeom>
                  <a:avLst/>
                  <a:gdLst>
                    <a:gd name="T0" fmla="*/ 2 w 4"/>
                    <a:gd name="T1" fmla="*/ 0 h 4"/>
                    <a:gd name="T2" fmla="*/ 4 w 4"/>
                    <a:gd name="T3" fmla="*/ 2 h 4"/>
                    <a:gd name="T4" fmla="*/ 2 w 4"/>
                    <a:gd name="T5" fmla="*/ 4 h 4"/>
                    <a:gd name="T6" fmla="*/ 0 w 4"/>
                    <a:gd name="T7" fmla="*/ 3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3"/>
                      </a:lnTo>
                      <a:lnTo>
                        <a:pt x="2" y="0"/>
                      </a:lnTo>
                      <a:close/>
                    </a:path>
                  </a:pathLst>
                </a:custGeom>
                <a:solidFill>
                  <a:schemeClr val="tx1"/>
                </a:solidFill>
                <a:ln w="9525">
                  <a:noFill/>
                  <a:round/>
                  <a:headEnd/>
                  <a:tailEnd/>
                </a:ln>
              </p:spPr>
              <p:txBody>
                <a:bodyPr/>
                <a:lstStyle/>
                <a:p>
                  <a:endParaRPr lang="zh-CN" altLang="en-US"/>
                </a:p>
              </p:txBody>
            </p:sp>
            <p:sp>
              <p:nvSpPr>
                <p:cNvPr id="10601" name="Freeform 1192"/>
                <p:cNvSpPr>
                  <a:spLocks/>
                </p:cNvSpPr>
                <p:nvPr/>
              </p:nvSpPr>
              <p:spPr bwMode="auto">
                <a:xfrm>
                  <a:off x="3511" y="1477"/>
                  <a:ext cx="13" cy="18"/>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02" name="Freeform 1193"/>
                <p:cNvSpPr>
                  <a:spLocks/>
                </p:cNvSpPr>
                <p:nvPr/>
              </p:nvSpPr>
              <p:spPr bwMode="auto">
                <a:xfrm>
                  <a:off x="3516" y="1482"/>
                  <a:ext cx="13" cy="18"/>
                </a:xfrm>
                <a:custGeom>
                  <a:avLst/>
                  <a:gdLst>
                    <a:gd name="T0" fmla="*/ 2 w 3"/>
                    <a:gd name="T1" fmla="*/ 0 h 4"/>
                    <a:gd name="T2" fmla="*/ 3 w 3"/>
                    <a:gd name="T3" fmla="*/ 2 h 4"/>
                    <a:gd name="T4" fmla="*/ 1 w 3"/>
                    <a:gd name="T5" fmla="*/ 4 h 4"/>
                    <a:gd name="T6" fmla="*/ 0 w 3"/>
                    <a:gd name="T7" fmla="*/ 3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3"/>
                      </a:lnTo>
                      <a:lnTo>
                        <a:pt x="2" y="0"/>
                      </a:lnTo>
                      <a:close/>
                    </a:path>
                  </a:pathLst>
                </a:custGeom>
                <a:solidFill>
                  <a:schemeClr val="tx1"/>
                </a:solidFill>
                <a:ln w="9525">
                  <a:noFill/>
                  <a:round/>
                  <a:headEnd/>
                  <a:tailEnd/>
                </a:ln>
              </p:spPr>
              <p:txBody>
                <a:bodyPr/>
                <a:lstStyle/>
                <a:p>
                  <a:endParaRPr lang="zh-CN" altLang="en-US"/>
                </a:p>
              </p:txBody>
            </p:sp>
            <p:sp>
              <p:nvSpPr>
                <p:cNvPr id="10603" name="Freeform 1194"/>
                <p:cNvSpPr>
                  <a:spLocks/>
                </p:cNvSpPr>
                <p:nvPr/>
              </p:nvSpPr>
              <p:spPr bwMode="auto">
                <a:xfrm>
                  <a:off x="3520" y="1491"/>
                  <a:ext cx="18" cy="17"/>
                </a:xfrm>
                <a:custGeom>
                  <a:avLst/>
                  <a:gdLst>
                    <a:gd name="T0" fmla="*/ 2 w 4"/>
                    <a:gd name="T1" fmla="*/ 0 h 4"/>
                    <a:gd name="T2" fmla="*/ 4 w 4"/>
                    <a:gd name="T3" fmla="*/ 1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1"/>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04" name="Freeform 1195"/>
                <p:cNvSpPr>
                  <a:spLocks/>
                </p:cNvSpPr>
                <p:nvPr/>
              </p:nvSpPr>
              <p:spPr bwMode="auto">
                <a:xfrm>
                  <a:off x="3529" y="1495"/>
                  <a:ext cx="13" cy="18"/>
                </a:xfrm>
                <a:custGeom>
                  <a:avLst/>
                  <a:gdLst>
                    <a:gd name="T0" fmla="*/ 2 w 3"/>
                    <a:gd name="T1" fmla="*/ 0 h 4"/>
                    <a:gd name="T2" fmla="*/ 3 w 3"/>
                    <a:gd name="T3" fmla="*/ 2 h 4"/>
                    <a:gd name="T4" fmla="*/ 1 w 3"/>
                    <a:gd name="T5" fmla="*/ 4 h 4"/>
                    <a:gd name="T6" fmla="*/ 0 w 3"/>
                    <a:gd name="T7" fmla="*/ 3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3"/>
                      </a:lnTo>
                      <a:lnTo>
                        <a:pt x="2" y="0"/>
                      </a:lnTo>
                      <a:close/>
                    </a:path>
                  </a:pathLst>
                </a:custGeom>
                <a:solidFill>
                  <a:schemeClr val="tx1"/>
                </a:solidFill>
                <a:ln w="9525">
                  <a:noFill/>
                  <a:round/>
                  <a:headEnd/>
                  <a:tailEnd/>
                </a:ln>
              </p:spPr>
              <p:txBody>
                <a:bodyPr/>
                <a:lstStyle/>
                <a:p>
                  <a:endParaRPr lang="zh-CN" altLang="en-US"/>
                </a:p>
              </p:txBody>
            </p:sp>
            <p:sp>
              <p:nvSpPr>
                <p:cNvPr id="10605" name="Rectangle 1196"/>
                <p:cNvSpPr>
                  <a:spLocks noChangeArrowheads="1"/>
                </p:cNvSpPr>
                <p:nvPr/>
              </p:nvSpPr>
              <p:spPr bwMode="auto">
                <a:xfrm>
                  <a:off x="3538" y="1504"/>
                  <a:ext cx="9" cy="13"/>
                </a:xfrm>
                <a:prstGeom prst="rect">
                  <a:avLst/>
                </a:prstGeom>
                <a:solidFill>
                  <a:schemeClr val="tx1"/>
                </a:solidFill>
                <a:ln w="9525">
                  <a:noFill/>
                  <a:miter lim="800000"/>
                  <a:headEnd/>
                  <a:tailEnd/>
                </a:ln>
              </p:spPr>
              <p:txBody>
                <a:bodyPr/>
                <a:lstStyle/>
                <a:p>
                  <a:endParaRPr lang="zh-CN" altLang="en-US"/>
                </a:p>
              </p:txBody>
            </p:sp>
            <p:sp>
              <p:nvSpPr>
                <p:cNvPr id="10606" name="Freeform 1197"/>
                <p:cNvSpPr>
                  <a:spLocks/>
                </p:cNvSpPr>
                <p:nvPr/>
              </p:nvSpPr>
              <p:spPr bwMode="auto">
                <a:xfrm>
                  <a:off x="3542" y="1504"/>
                  <a:ext cx="13" cy="18"/>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07" name="Freeform 1198"/>
                <p:cNvSpPr>
                  <a:spLocks/>
                </p:cNvSpPr>
                <p:nvPr/>
              </p:nvSpPr>
              <p:spPr bwMode="auto">
                <a:xfrm>
                  <a:off x="3547" y="1508"/>
                  <a:ext cx="17" cy="18"/>
                </a:xfrm>
                <a:custGeom>
                  <a:avLst/>
                  <a:gdLst>
                    <a:gd name="T0" fmla="*/ 2 w 4"/>
                    <a:gd name="T1" fmla="*/ 0 h 4"/>
                    <a:gd name="T2" fmla="*/ 4 w 4"/>
                    <a:gd name="T3" fmla="*/ 2 h 4"/>
                    <a:gd name="T4" fmla="*/ 3 w 4"/>
                    <a:gd name="T5" fmla="*/ 4 h 4"/>
                    <a:gd name="T6" fmla="*/ 0 w 4"/>
                    <a:gd name="T7" fmla="*/ 3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3" y="4"/>
                      </a:lnTo>
                      <a:lnTo>
                        <a:pt x="0" y="3"/>
                      </a:lnTo>
                      <a:lnTo>
                        <a:pt x="2" y="0"/>
                      </a:lnTo>
                      <a:close/>
                    </a:path>
                  </a:pathLst>
                </a:custGeom>
                <a:solidFill>
                  <a:schemeClr val="tx1"/>
                </a:solidFill>
                <a:ln w="9525">
                  <a:noFill/>
                  <a:round/>
                  <a:headEnd/>
                  <a:tailEnd/>
                </a:ln>
              </p:spPr>
              <p:txBody>
                <a:bodyPr/>
                <a:lstStyle/>
                <a:p>
                  <a:endParaRPr lang="zh-CN" altLang="en-US"/>
                </a:p>
              </p:txBody>
            </p:sp>
            <p:sp>
              <p:nvSpPr>
                <p:cNvPr id="10608" name="Freeform 1199"/>
                <p:cNvSpPr>
                  <a:spLocks/>
                </p:cNvSpPr>
                <p:nvPr/>
              </p:nvSpPr>
              <p:spPr bwMode="auto">
                <a:xfrm>
                  <a:off x="3560" y="1517"/>
                  <a:ext cx="13" cy="18"/>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09" name="Freeform 1200"/>
                <p:cNvSpPr>
                  <a:spLocks/>
                </p:cNvSpPr>
                <p:nvPr/>
              </p:nvSpPr>
              <p:spPr bwMode="auto">
                <a:xfrm>
                  <a:off x="3564" y="1522"/>
                  <a:ext cx="18" cy="17"/>
                </a:xfrm>
                <a:custGeom>
                  <a:avLst/>
                  <a:gdLst>
                    <a:gd name="T0" fmla="*/ 2 w 4"/>
                    <a:gd name="T1" fmla="*/ 0 h 4"/>
                    <a:gd name="T2" fmla="*/ 4 w 4"/>
                    <a:gd name="T3" fmla="*/ 2 h 4"/>
                    <a:gd name="T4" fmla="*/ 2 w 4"/>
                    <a:gd name="T5" fmla="*/ 4 h 4"/>
                    <a:gd name="T6" fmla="*/ 0 w 4"/>
                    <a:gd name="T7" fmla="*/ 3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3"/>
                      </a:lnTo>
                      <a:lnTo>
                        <a:pt x="2" y="0"/>
                      </a:lnTo>
                      <a:close/>
                    </a:path>
                  </a:pathLst>
                </a:custGeom>
                <a:solidFill>
                  <a:schemeClr val="tx1"/>
                </a:solidFill>
                <a:ln w="9525">
                  <a:noFill/>
                  <a:round/>
                  <a:headEnd/>
                  <a:tailEnd/>
                </a:ln>
              </p:spPr>
              <p:txBody>
                <a:bodyPr/>
                <a:lstStyle/>
                <a:p>
                  <a:endParaRPr lang="zh-CN" altLang="en-US"/>
                </a:p>
              </p:txBody>
            </p:sp>
            <p:sp>
              <p:nvSpPr>
                <p:cNvPr id="10610" name="Rectangle 1201"/>
                <p:cNvSpPr>
                  <a:spLocks noChangeArrowheads="1"/>
                </p:cNvSpPr>
                <p:nvPr/>
              </p:nvSpPr>
              <p:spPr bwMode="auto">
                <a:xfrm>
                  <a:off x="3578" y="1531"/>
                  <a:ext cx="4" cy="13"/>
                </a:xfrm>
                <a:prstGeom prst="rect">
                  <a:avLst/>
                </a:prstGeom>
                <a:solidFill>
                  <a:schemeClr val="tx1"/>
                </a:solidFill>
                <a:ln w="9525">
                  <a:noFill/>
                  <a:miter lim="800000"/>
                  <a:headEnd/>
                  <a:tailEnd/>
                </a:ln>
              </p:spPr>
              <p:txBody>
                <a:bodyPr/>
                <a:lstStyle/>
                <a:p>
                  <a:endParaRPr lang="zh-CN" altLang="en-US"/>
                </a:p>
              </p:txBody>
            </p:sp>
            <p:sp>
              <p:nvSpPr>
                <p:cNvPr id="10611" name="Freeform 1202"/>
                <p:cNvSpPr>
                  <a:spLocks/>
                </p:cNvSpPr>
                <p:nvPr/>
              </p:nvSpPr>
              <p:spPr bwMode="auto">
                <a:xfrm>
                  <a:off x="3578" y="1531"/>
                  <a:ext cx="13" cy="17"/>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12" name="Freeform 1203"/>
                <p:cNvSpPr>
                  <a:spLocks/>
                </p:cNvSpPr>
                <p:nvPr/>
              </p:nvSpPr>
              <p:spPr bwMode="auto">
                <a:xfrm>
                  <a:off x="3582" y="1535"/>
                  <a:ext cx="18" cy="18"/>
                </a:xfrm>
                <a:custGeom>
                  <a:avLst/>
                  <a:gdLst>
                    <a:gd name="T0" fmla="*/ 2 w 4"/>
                    <a:gd name="T1" fmla="*/ 0 h 4"/>
                    <a:gd name="T2" fmla="*/ 4 w 4"/>
                    <a:gd name="T3" fmla="*/ 2 h 4"/>
                    <a:gd name="T4" fmla="*/ 2 w 4"/>
                    <a:gd name="T5" fmla="*/ 4 h 4"/>
                    <a:gd name="T6" fmla="*/ 0 w 4"/>
                    <a:gd name="T7" fmla="*/ 3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3"/>
                      </a:lnTo>
                      <a:lnTo>
                        <a:pt x="2" y="0"/>
                      </a:lnTo>
                      <a:close/>
                    </a:path>
                  </a:pathLst>
                </a:custGeom>
                <a:solidFill>
                  <a:schemeClr val="tx1"/>
                </a:solidFill>
                <a:ln w="9525">
                  <a:noFill/>
                  <a:round/>
                  <a:headEnd/>
                  <a:tailEnd/>
                </a:ln>
              </p:spPr>
              <p:txBody>
                <a:bodyPr/>
                <a:lstStyle/>
                <a:p>
                  <a:endParaRPr lang="zh-CN" altLang="en-US"/>
                </a:p>
              </p:txBody>
            </p:sp>
            <p:sp>
              <p:nvSpPr>
                <p:cNvPr id="10613" name="Freeform 1204"/>
                <p:cNvSpPr>
                  <a:spLocks/>
                </p:cNvSpPr>
                <p:nvPr/>
              </p:nvSpPr>
              <p:spPr bwMode="auto">
                <a:xfrm>
                  <a:off x="3591" y="1544"/>
                  <a:ext cx="13" cy="18"/>
                </a:xfrm>
                <a:custGeom>
                  <a:avLst/>
                  <a:gdLst>
                    <a:gd name="T0" fmla="*/ 2 w 3"/>
                    <a:gd name="T1" fmla="*/ 0 h 4"/>
                    <a:gd name="T2" fmla="*/ 3 w 3"/>
                    <a:gd name="T3" fmla="*/ 1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1"/>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14" name="Rectangle 1205"/>
                <p:cNvSpPr>
                  <a:spLocks noChangeArrowheads="1"/>
                </p:cNvSpPr>
                <p:nvPr/>
              </p:nvSpPr>
              <p:spPr bwMode="auto">
                <a:xfrm>
                  <a:off x="3600" y="1548"/>
                  <a:ext cx="9" cy="14"/>
                </a:xfrm>
                <a:prstGeom prst="rect">
                  <a:avLst/>
                </a:prstGeom>
                <a:solidFill>
                  <a:schemeClr val="tx1"/>
                </a:solidFill>
                <a:ln w="9525">
                  <a:noFill/>
                  <a:miter lim="800000"/>
                  <a:headEnd/>
                  <a:tailEnd/>
                </a:ln>
              </p:spPr>
              <p:txBody>
                <a:bodyPr/>
                <a:lstStyle/>
                <a:p>
                  <a:endParaRPr lang="zh-CN" altLang="en-US"/>
                </a:p>
              </p:txBody>
            </p:sp>
            <p:sp>
              <p:nvSpPr>
                <p:cNvPr id="10615" name="Freeform 1206"/>
                <p:cNvSpPr>
                  <a:spLocks/>
                </p:cNvSpPr>
                <p:nvPr/>
              </p:nvSpPr>
              <p:spPr bwMode="auto">
                <a:xfrm>
                  <a:off x="3604" y="1548"/>
                  <a:ext cx="13" cy="18"/>
                </a:xfrm>
                <a:custGeom>
                  <a:avLst/>
                  <a:gdLst>
                    <a:gd name="T0" fmla="*/ 2 w 3"/>
                    <a:gd name="T1" fmla="*/ 0 h 4"/>
                    <a:gd name="T2" fmla="*/ 3 w 3"/>
                    <a:gd name="T3" fmla="*/ 2 h 4"/>
                    <a:gd name="T4" fmla="*/ 1 w 3"/>
                    <a:gd name="T5" fmla="*/ 4 h 4"/>
                    <a:gd name="T6" fmla="*/ 0 w 3"/>
                    <a:gd name="T7" fmla="*/ 3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3"/>
                      </a:lnTo>
                      <a:lnTo>
                        <a:pt x="2" y="0"/>
                      </a:lnTo>
                      <a:close/>
                    </a:path>
                  </a:pathLst>
                </a:custGeom>
                <a:solidFill>
                  <a:schemeClr val="tx1"/>
                </a:solidFill>
                <a:ln w="9525">
                  <a:noFill/>
                  <a:round/>
                  <a:headEnd/>
                  <a:tailEnd/>
                </a:ln>
              </p:spPr>
              <p:txBody>
                <a:bodyPr/>
                <a:lstStyle/>
                <a:p>
                  <a:endParaRPr lang="zh-CN" altLang="en-US"/>
                </a:p>
              </p:txBody>
            </p:sp>
            <p:sp>
              <p:nvSpPr>
                <p:cNvPr id="10616" name="Rectangle 1207"/>
                <p:cNvSpPr>
                  <a:spLocks noChangeArrowheads="1"/>
                </p:cNvSpPr>
                <p:nvPr/>
              </p:nvSpPr>
              <p:spPr bwMode="auto">
                <a:xfrm>
                  <a:off x="3613" y="1557"/>
                  <a:ext cx="13" cy="13"/>
                </a:xfrm>
                <a:prstGeom prst="rect">
                  <a:avLst/>
                </a:prstGeom>
                <a:solidFill>
                  <a:schemeClr val="tx1"/>
                </a:solidFill>
                <a:ln w="9525">
                  <a:noFill/>
                  <a:miter lim="800000"/>
                  <a:headEnd/>
                  <a:tailEnd/>
                </a:ln>
              </p:spPr>
              <p:txBody>
                <a:bodyPr/>
                <a:lstStyle/>
                <a:p>
                  <a:endParaRPr lang="zh-CN" altLang="en-US"/>
                </a:p>
              </p:txBody>
            </p:sp>
            <p:sp>
              <p:nvSpPr>
                <p:cNvPr id="10617" name="Freeform 1208"/>
                <p:cNvSpPr>
                  <a:spLocks/>
                </p:cNvSpPr>
                <p:nvPr/>
              </p:nvSpPr>
              <p:spPr bwMode="auto">
                <a:xfrm>
                  <a:off x="3622" y="1557"/>
                  <a:ext cx="13" cy="18"/>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18" name="Rectangle 1209"/>
                <p:cNvSpPr>
                  <a:spLocks noChangeArrowheads="1"/>
                </p:cNvSpPr>
                <p:nvPr/>
              </p:nvSpPr>
              <p:spPr bwMode="auto">
                <a:xfrm>
                  <a:off x="3631" y="1562"/>
                  <a:ext cx="9" cy="13"/>
                </a:xfrm>
                <a:prstGeom prst="rect">
                  <a:avLst/>
                </a:prstGeom>
                <a:solidFill>
                  <a:schemeClr val="tx1"/>
                </a:solidFill>
                <a:ln w="9525">
                  <a:noFill/>
                  <a:miter lim="800000"/>
                  <a:headEnd/>
                  <a:tailEnd/>
                </a:ln>
              </p:spPr>
              <p:txBody>
                <a:bodyPr/>
                <a:lstStyle/>
                <a:p>
                  <a:endParaRPr lang="zh-CN" altLang="en-US"/>
                </a:p>
              </p:txBody>
            </p:sp>
            <p:sp>
              <p:nvSpPr>
                <p:cNvPr id="10619" name="Freeform 1210"/>
                <p:cNvSpPr>
                  <a:spLocks/>
                </p:cNvSpPr>
                <p:nvPr/>
              </p:nvSpPr>
              <p:spPr bwMode="auto">
                <a:xfrm>
                  <a:off x="3635" y="1566"/>
                  <a:ext cx="13" cy="13"/>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620" name="Rectangle 1211"/>
                <p:cNvSpPr>
                  <a:spLocks noChangeArrowheads="1"/>
                </p:cNvSpPr>
                <p:nvPr/>
              </p:nvSpPr>
              <p:spPr bwMode="auto">
                <a:xfrm>
                  <a:off x="3644" y="1570"/>
                  <a:ext cx="9" cy="14"/>
                </a:xfrm>
                <a:prstGeom prst="rect">
                  <a:avLst/>
                </a:prstGeom>
                <a:solidFill>
                  <a:schemeClr val="tx1"/>
                </a:solidFill>
                <a:ln w="9525">
                  <a:noFill/>
                  <a:miter lim="800000"/>
                  <a:headEnd/>
                  <a:tailEnd/>
                </a:ln>
              </p:spPr>
              <p:txBody>
                <a:bodyPr/>
                <a:lstStyle/>
                <a:p>
                  <a:endParaRPr lang="zh-CN" altLang="en-US"/>
                </a:p>
              </p:txBody>
            </p:sp>
            <p:sp>
              <p:nvSpPr>
                <p:cNvPr id="10621" name="Freeform 1212"/>
                <p:cNvSpPr>
                  <a:spLocks/>
                </p:cNvSpPr>
                <p:nvPr/>
              </p:nvSpPr>
              <p:spPr bwMode="auto">
                <a:xfrm>
                  <a:off x="3648" y="1570"/>
                  <a:ext cx="14" cy="18"/>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22" name="Rectangle 1213"/>
                <p:cNvSpPr>
                  <a:spLocks noChangeArrowheads="1"/>
                </p:cNvSpPr>
                <p:nvPr/>
              </p:nvSpPr>
              <p:spPr bwMode="auto">
                <a:xfrm>
                  <a:off x="3657" y="1575"/>
                  <a:ext cx="5" cy="13"/>
                </a:xfrm>
                <a:prstGeom prst="rect">
                  <a:avLst/>
                </a:prstGeom>
                <a:solidFill>
                  <a:schemeClr val="tx1"/>
                </a:solidFill>
                <a:ln w="9525">
                  <a:noFill/>
                  <a:miter lim="800000"/>
                  <a:headEnd/>
                  <a:tailEnd/>
                </a:ln>
              </p:spPr>
              <p:txBody>
                <a:bodyPr/>
                <a:lstStyle/>
                <a:p>
                  <a:endParaRPr lang="zh-CN" altLang="en-US"/>
                </a:p>
              </p:txBody>
            </p:sp>
            <p:sp>
              <p:nvSpPr>
                <p:cNvPr id="10623" name="Freeform 1214"/>
                <p:cNvSpPr>
                  <a:spLocks/>
                </p:cNvSpPr>
                <p:nvPr/>
              </p:nvSpPr>
              <p:spPr bwMode="auto">
                <a:xfrm>
                  <a:off x="3657" y="1579"/>
                  <a:ext cx="18" cy="13"/>
                </a:xfrm>
                <a:custGeom>
                  <a:avLst/>
                  <a:gdLst>
                    <a:gd name="T0" fmla="*/ 2 w 4"/>
                    <a:gd name="T1" fmla="*/ 0 h 3"/>
                    <a:gd name="T2" fmla="*/ 4 w 4"/>
                    <a:gd name="T3" fmla="*/ 1 h 3"/>
                    <a:gd name="T4" fmla="*/ 2 w 4"/>
                    <a:gd name="T5" fmla="*/ 3 h 3"/>
                    <a:gd name="T6" fmla="*/ 0 w 4"/>
                    <a:gd name="T7" fmla="*/ 2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4" y="1"/>
                      </a:lnTo>
                      <a:lnTo>
                        <a:pt x="2" y="3"/>
                      </a:lnTo>
                      <a:lnTo>
                        <a:pt x="0" y="2"/>
                      </a:lnTo>
                      <a:lnTo>
                        <a:pt x="2" y="0"/>
                      </a:lnTo>
                      <a:close/>
                    </a:path>
                  </a:pathLst>
                </a:custGeom>
                <a:solidFill>
                  <a:schemeClr val="tx1"/>
                </a:solidFill>
                <a:ln w="9525">
                  <a:noFill/>
                  <a:round/>
                  <a:headEnd/>
                  <a:tailEnd/>
                </a:ln>
              </p:spPr>
              <p:txBody>
                <a:bodyPr/>
                <a:lstStyle/>
                <a:p>
                  <a:endParaRPr lang="zh-CN" altLang="en-US"/>
                </a:p>
              </p:txBody>
            </p:sp>
            <p:sp>
              <p:nvSpPr>
                <p:cNvPr id="10624" name="Rectangle 1215"/>
                <p:cNvSpPr>
                  <a:spLocks noChangeArrowheads="1"/>
                </p:cNvSpPr>
                <p:nvPr/>
              </p:nvSpPr>
              <p:spPr bwMode="auto">
                <a:xfrm>
                  <a:off x="3671" y="1584"/>
                  <a:ext cx="4" cy="13"/>
                </a:xfrm>
                <a:prstGeom prst="rect">
                  <a:avLst/>
                </a:prstGeom>
                <a:solidFill>
                  <a:schemeClr val="tx1"/>
                </a:solidFill>
                <a:ln w="9525">
                  <a:noFill/>
                  <a:miter lim="800000"/>
                  <a:headEnd/>
                  <a:tailEnd/>
                </a:ln>
              </p:spPr>
              <p:txBody>
                <a:bodyPr/>
                <a:lstStyle/>
                <a:p>
                  <a:endParaRPr lang="zh-CN" altLang="en-US"/>
                </a:p>
              </p:txBody>
            </p:sp>
            <p:sp>
              <p:nvSpPr>
                <p:cNvPr id="10625" name="Freeform 1216"/>
                <p:cNvSpPr>
                  <a:spLocks/>
                </p:cNvSpPr>
                <p:nvPr/>
              </p:nvSpPr>
              <p:spPr bwMode="auto">
                <a:xfrm>
                  <a:off x="3675" y="1584"/>
                  <a:ext cx="18" cy="17"/>
                </a:xfrm>
                <a:custGeom>
                  <a:avLst/>
                  <a:gdLst>
                    <a:gd name="T0" fmla="*/ 1 w 4"/>
                    <a:gd name="T1" fmla="*/ 0 h 4"/>
                    <a:gd name="T2" fmla="*/ 4 w 4"/>
                    <a:gd name="T3" fmla="*/ 1 h 4"/>
                    <a:gd name="T4" fmla="*/ 2 w 4"/>
                    <a:gd name="T5" fmla="*/ 4 h 4"/>
                    <a:gd name="T6" fmla="*/ 0 w 4"/>
                    <a:gd name="T7" fmla="*/ 2 h 4"/>
                    <a:gd name="T8" fmla="*/ 1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1" y="0"/>
                      </a:moveTo>
                      <a:lnTo>
                        <a:pt x="4" y="1"/>
                      </a:lnTo>
                      <a:lnTo>
                        <a:pt x="2" y="4"/>
                      </a:lnTo>
                      <a:lnTo>
                        <a:pt x="0" y="2"/>
                      </a:lnTo>
                      <a:lnTo>
                        <a:pt x="1" y="0"/>
                      </a:lnTo>
                      <a:close/>
                    </a:path>
                  </a:pathLst>
                </a:custGeom>
                <a:solidFill>
                  <a:schemeClr val="tx1"/>
                </a:solidFill>
                <a:ln w="9525">
                  <a:noFill/>
                  <a:round/>
                  <a:headEnd/>
                  <a:tailEnd/>
                </a:ln>
              </p:spPr>
              <p:txBody>
                <a:bodyPr/>
                <a:lstStyle/>
                <a:p>
                  <a:endParaRPr lang="zh-CN" altLang="en-US"/>
                </a:p>
              </p:txBody>
            </p:sp>
            <p:sp>
              <p:nvSpPr>
                <p:cNvPr id="10626" name="Rectangle 1217"/>
                <p:cNvSpPr>
                  <a:spLocks noChangeArrowheads="1"/>
                </p:cNvSpPr>
                <p:nvPr/>
              </p:nvSpPr>
              <p:spPr bwMode="auto">
                <a:xfrm>
                  <a:off x="3688" y="1588"/>
                  <a:ext cx="5" cy="13"/>
                </a:xfrm>
                <a:prstGeom prst="rect">
                  <a:avLst/>
                </a:prstGeom>
                <a:solidFill>
                  <a:schemeClr val="tx1"/>
                </a:solidFill>
                <a:ln w="9525">
                  <a:noFill/>
                  <a:miter lim="800000"/>
                  <a:headEnd/>
                  <a:tailEnd/>
                </a:ln>
              </p:spPr>
              <p:txBody>
                <a:bodyPr/>
                <a:lstStyle/>
                <a:p>
                  <a:endParaRPr lang="zh-CN" altLang="en-US"/>
                </a:p>
              </p:txBody>
            </p:sp>
            <p:sp>
              <p:nvSpPr>
                <p:cNvPr id="10627" name="Rectangle 1218"/>
                <p:cNvSpPr>
                  <a:spLocks noChangeArrowheads="1"/>
                </p:cNvSpPr>
                <p:nvPr/>
              </p:nvSpPr>
              <p:spPr bwMode="auto">
                <a:xfrm>
                  <a:off x="3693" y="1588"/>
                  <a:ext cx="9" cy="13"/>
                </a:xfrm>
                <a:prstGeom prst="rect">
                  <a:avLst/>
                </a:prstGeom>
                <a:solidFill>
                  <a:schemeClr val="tx1"/>
                </a:solidFill>
                <a:ln w="9525">
                  <a:noFill/>
                  <a:miter lim="800000"/>
                  <a:headEnd/>
                  <a:tailEnd/>
                </a:ln>
              </p:spPr>
              <p:txBody>
                <a:bodyPr/>
                <a:lstStyle/>
                <a:p>
                  <a:endParaRPr lang="zh-CN" altLang="en-US"/>
                </a:p>
              </p:txBody>
            </p:sp>
            <p:sp>
              <p:nvSpPr>
                <p:cNvPr id="10628" name="Freeform 1219"/>
                <p:cNvSpPr>
                  <a:spLocks/>
                </p:cNvSpPr>
                <p:nvPr/>
              </p:nvSpPr>
              <p:spPr bwMode="auto">
                <a:xfrm>
                  <a:off x="3697" y="1592"/>
                  <a:ext cx="13" cy="14"/>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629" name="Rectangle 1220"/>
                <p:cNvSpPr>
                  <a:spLocks noChangeArrowheads="1"/>
                </p:cNvSpPr>
                <p:nvPr/>
              </p:nvSpPr>
              <p:spPr bwMode="auto">
                <a:xfrm>
                  <a:off x="3706" y="1597"/>
                  <a:ext cx="9" cy="13"/>
                </a:xfrm>
                <a:prstGeom prst="rect">
                  <a:avLst/>
                </a:prstGeom>
                <a:solidFill>
                  <a:schemeClr val="tx1"/>
                </a:solidFill>
                <a:ln w="9525">
                  <a:noFill/>
                  <a:miter lim="800000"/>
                  <a:headEnd/>
                  <a:tailEnd/>
                </a:ln>
              </p:spPr>
              <p:txBody>
                <a:bodyPr/>
                <a:lstStyle/>
                <a:p>
                  <a:endParaRPr lang="zh-CN" altLang="en-US"/>
                </a:p>
              </p:txBody>
            </p:sp>
            <p:sp>
              <p:nvSpPr>
                <p:cNvPr id="10630" name="Rectangle 1221"/>
                <p:cNvSpPr>
                  <a:spLocks noChangeArrowheads="1"/>
                </p:cNvSpPr>
                <p:nvPr/>
              </p:nvSpPr>
              <p:spPr bwMode="auto">
                <a:xfrm>
                  <a:off x="3715" y="1597"/>
                  <a:ext cx="4" cy="13"/>
                </a:xfrm>
                <a:prstGeom prst="rect">
                  <a:avLst/>
                </a:prstGeom>
                <a:solidFill>
                  <a:schemeClr val="tx1"/>
                </a:solidFill>
                <a:ln w="9525">
                  <a:noFill/>
                  <a:miter lim="800000"/>
                  <a:headEnd/>
                  <a:tailEnd/>
                </a:ln>
              </p:spPr>
              <p:txBody>
                <a:bodyPr/>
                <a:lstStyle/>
                <a:p>
                  <a:endParaRPr lang="zh-CN" altLang="en-US"/>
                </a:p>
              </p:txBody>
            </p:sp>
            <p:sp>
              <p:nvSpPr>
                <p:cNvPr id="10631" name="Freeform 1222"/>
                <p:cNvSpPr>
                  <a:spLocks/>
                </p:cNvSpPr>
                <p:nvPr/>
              </p:nvSpPr>
              <p:spPr bwMode="auto">
                <a:xfrm>
                  <a:off x="3715" y="1597"/>
                  <a:ext cx="13" cy="18"/>
                </a:xfrm>
                <a:custGeom>
                  <a:avLst/>
                  <a:gdLst>
                    <a:gd name="T0" fmla="*/ 2 w 3"/>
                    <a:gd name="T1" fmla="*/ 0 h 4"/>
                    <a:gd name="T2" fmla="*/ 3 w 3"/>
                    <a:gd name="T3" fmla="*/ 2 h 4"/>
                    <a:gd name="T4" fmla="*/ 2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32" name="Rectangle 1223"/>
                <p:cNvSpPr>
                  <a:spLocks noChangeArrowheads="1"/>
                </p:cNvSpPr>
                <p:nvPr/>
              </p:nvSpPr>
              <p:spPr bwMode="auto">
                <a:xfrm>
                  <a:off x="3724" y="1601"/>
                  <a:ext cx="9" cy="14"/>
                </a:xfrm>
                <a:prstGeom prst="rect">
                  <a:avLst/>
                </a:prstGeom>
                <a:solidFill>
                  <a:schemeClr val="tx1"/>
                </a:solidFill>
                <a:ln w="9525">
                  <a:noFill/>
                  <a:miter lim="800000"/>
                  <a:headEnd/>
                  <a:tailEnd/>
                </a:ln>
              </p:spPr>
              <p:txBody>
                <a:bodyPr/>
                <a:lstStyle/>
                <a:p>
                  <a:endParaRPr lang="zh-CN" altLang="en-US"/>
                </a:p>
              </p:txBody>
            </p:sp>
            <p:sp>
              <p:nvSpPr>
                <p:cNvPr id="10633" name="Rectangle 1224"/>
                <p:cNvSpPr>
                  <a:spLocks noChangeArrowheads="1"/>
                </p:cNvSpPr>
                <p:nvPr/>
              </p:nvSpPr>
              <p:spPr bwMode="auto">
                <a:xfrm>
                  <a:off x="3733" y="1601"/>
                  <a:ext cx="4" cy="14"/>
                </a:xfrm>
                <a:prstGeom prst="rect">
                  <a:avLst/>
                </a:prstGeom>
                <a:solidFill>
                  <a:schemeClr val="tx1"/>
                </a:solidFill>
                <a:ln w="9525">
                  <a:noFill/>
                  <a:miter lim="800000"/>
                  <a:headEnd/>
                  <a:tailEnd/>
                </a:ln>
              </p:spPr>
              <p:txBody>
                <a:bodyPr/>
                <a:lstStyle/>
                <a:p>
                  <a:endParaRPr lang="zh-CN" altLang="en-US"/>
                </a:p>
              </p:txBody>
            </p:sp>
            <p:sp>
              <p:nvSpPr>
                <p:cNvPr id="10634" name="Freeform 1225"/>
                <p:cNvSpPr>
                  <a:spLocks/>
                </p:cNvSpPr>
                <p:nvPr/>
              </p:nvSpPr>
              <p:spPr bwMode="auto">
                <a:xfrm>
                  <a:off x="3737" y="1601"/>
                  <a:ext cx="18" cy="18"/>
                </a:xfrm>
                <a:custGeom>
                  <a:avLst/>
                  <a:gdLst>
                    <a:gd name="T0" fmla="*/ 1 w 4"/>
                    <a:gd name="T1" fmla="*/ 0 h 4"/>
                    <a:gd name="T2" fmla="*/ 4 w 4"/>
                    <a:gd name="T3" fmla="*/ 2 h 4"/>
                    <a:gd name="T4" fmla="*/ 3 w 4"/>
                    <a:gd name="T5" fmla="*/ 4 h 4"/>
                    <a:gd name="T6" fmla="*/ 0 w 4"/>
                    <a:gd name="T7" fmla="*/ 3 h 4"/>
                    <a:gd name="T8" fmla="*/ 1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1" y="0"/>
                      </a:moveTo>
                      <a:lnTo>
                        <a:pt x="4" y="2"/>
                      </a:lnTo>
                      <a:lnTo>
                        <a:pt x="3" y="4"/>
                      </a:lnTo>
                      <a:lnTo>
                        <a:pt x="0" y="3"/>
                      </a:lnTo>
                      <a:lnTo>
                        <a:pt x="1" y="0"/>
                      </a:lnTo>
                      <a:close/>
                    </a:path>
                  </a:pathLst>
                </a:custGeom>
                <a:solidFill>
                  <a:schemeClr val="tx1"/>
                </a:solidFill>
                <a:ln w="9525">
                  <a:noFill/>
                  <a:round/>
                  <a:headEnd/>
                  <a:tailEnd/>
                </a:ln>
              </p:spPr>
              <p:txBody>
                <a:bodyPr/>
                <a:lstStyle/>
                <a:p>
                  <a:endParaRPr lang="zh-CN" altLang="en-US"/>
                </a:p>
              </p:txBody>
            </p:sp>
            <p:sp>
              <p:nvSpPr>
                <p:cNvPr id="10635" name="Rectangle 1226"/>
                <p:cNvSpPr>
                  <a:spLocks noChangeArrowheads="1"/>
                </p:cNvSpPr>
                <p:nvPr/>
              </p:nvSpPr>
              <p:spPr bwMode="auto">
                <a:xfrm>
                  <a:off x="3750" y="1610"/>
                  <a:ext cx="9" cy="13"/>
                </a:xfrm>
                <a:prstGeom prst="rect">
                  <a:avLst/>
                </a:prstGeom>
                <a:solidFill>
                  <a:schemeClr val="tx1"/>
                </a:solidFill>
                <a:ln w="9525">
                  <a:noFill/>
                  <a:miter lim="800000"/>
                  <a:headEnd/>
                  <a:tailEnd/>
                </a:ln>
              </p:spPr>
              <p:txBody>
                <a:bodyPr/>
                <a:lstStyle/>
                <a:p>
                  <a:endParaRPr lang="zh-CN" altLang="en-US"/>
                </a:p>
              </p:txBody>
            </p:sp>
            <p:sp>
              <p:nvSpPr>
                <p:cNvPr id="10636" name="Rectangle 1227"/>
                <p:cNvSpPr>
                  <a:spLocks noChangeArrowheads="1"/>
                </p:cNvSpPr>
                <p:nvPr/>
              </p:nvSpPr>
              <p:spPr bwMode="auto">
                <a:xfrm>
                  <a:off x="3759" y="1610"/>
                  <a:ext cx="5" cy="13"/>
                </a:xfrm>
                <a:prstGeom prst="rect">
                  <a:avLst/>
                </a:prstGeom>
                <a:solidFill>
                  <a:schemeClr val="tx1"/>
                </a:solidFill>
                <a:ln w="9525">
                  <a:noFill/>
                  <a:miter lim="800000"/>
                  <a:headEnd/>
                  <a:tailEnd/>
                </a:ln>
              </p:spPr>
              <p:txBody>
                <a:bodyPr/>
                <a:lstStyle/>
                <a:p>
                  <a:endParaRPr lang="zh-CN" altLang="en-US"/>
                </a:p>
              </p:txBody>
            </p:sp>
            <p:sp>
              <p:nvSpPr>
                <p:cNvPr id="10637" name="Rectangle 1228"/>
                <p:cNvSpPr>
                  <a:spLocks noChangeArrowheads="1"/>
                </p:cNvSpPr>
                <p:nvPr/>
              </p:nvSpPr>
              <p:spPr bwMode="auto">
                <a:xfrm>
                  <a:off x="3764" y="1610"/>
                  <a:ext cx="4" cy="13"/>
                </a:xfrm>
                <a:prstGeom prst="rect">
                  <a:avLst/>
                </a:prstGeom>
                <a:solidFill>
                  <a:schemeClr val="tx1"/>
                </a:solidFill>
                <a:ln w="9525">
                  <a:noFill/>
                  <a:miter lim="800000"/>
                  <a:headEnd/>
                  <a:tailEnd/>
                </a:ln>
              </p:spPr>
              <p:txBody>
                <a:bodyPr/>
                <a:lstStyle/>
                <a:p>
                  <a:endParaRPr lang="zh-CN" altLang="en-US"/>
                </a:p>
              </p:txBody>
            </p:sp>
            <p:sp>
              <p:nvSpPr>
                <p:cNvPr id="10638" name="Freeform 1229"/>
                <p:cNvSpPr>
                  <a:spLocks/>
                </p:cNvSpPr>
                <p:nvPr/>
              </p:nvSpPr>
              <p:spPr bwMode="auto">
                <a:xfrm>
                  <a:off x="3764" y="1610"/>
                  <a:ext cx="17" cy="18"/>
                </a:xfrm>
                <a:custGeom>
                  <a:avLst/>
                  <a:gdLst>
                    <a:gd name="T0" fmla="*/ 2 w 4"/>
                    <a:gd name="T1" fmla="*/ 0 h 4"/>
                    <a:gd name="T2" fmla="*/ 4 w 4"/>
                    <a:gd name="T3" fmla="*/ 2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39" name="Rectangle 1230"/>
                <p:cNvSpPr>
                  <a:spLocks noChangeArrowheads="1"/>
                </p:cNvSpPr>
                <p:nvPr/>
              </p:nvSpPr>
              <p:spPr bwMode="auto">
                <a:xfrm>
                  <a:off x="3777" y="1615"/>
                  <a:ext cx="4" cy="13"/>
                </a:xfrm>
                <a:prstGeom prst="rect">
                  <a:avLst/>
                </a:prstGeom>
                <a:solidFill>
                  <a:schemeClr val="tx1"/>
                </a:solidFill>
                <a:ln w="9525">
                  <a:noFill/>
                  <a:miter lim="800000"/>
                  <a:headEnd/>
                  <a:tailEnd/>
                </a:ln>
              </p:spPr>
              <p:txBody>
                <a:bodyPr/>
                <a:lstStyle/>
                <a:p>
                  <a:endParaRPr lang="zh-CN" altLang="en-US"/>
                </a:p>
              </p:txBody>
            </p:sp>
            <p:sp>
              <p:nvSpPr>
                <p:cNvPr id="10640" name="Rectangle 1231"/>
                <p:cNvSpPr>
                  <a:spLocks noChangeArrowheads="1"/>
                </p:cNvSpPr>
                <p:nvPr/>
              </p:nvSpPr>
              <p:spPr bwMode="auto">
                <a:xfrm>
                  <a:off x="3781" y="1615"/>
                  <a:ext cx="9" cy="13"/>
                </a:xfrm>
                <a:prstGeom prst="rect">
                  <a:avLst/>
                </a:prstGeom>
                <a:solidFill>
                  <a:schemeClr val="tx1"/>
                </a:solidFill>
                <a:ln w="9525">
                  <a:noFill/>
                  <a:miter lim="800000"/>
                  <a:headEnd/>
                  <a:tailEnd/>
                </a:ln>
              </p:spPr>
              <p:txBody>
                <a:bodyPr/>
                <a:lstStyle/>
                <a:p>
                  <a:endParaRPr lang="zh-CN" altLang="en-US"/>
                </a:p>
              </p:txBody>
            </p:sp>
            <p:sp>
              <p:nvSpPr>
                <p:cNvPr id="10641" name="Rectangle 1232"/>
                <p:cNvSpPr>
                  <a:spLocks noChangeArrowheads="1"/>
                </p:cNvSpPr>
                <p:nvPr/>
              </p:nvSpPr>
              <p:spPr bwMode="auto">
                <a:xfrm>
                  <a:off x="3790" y="1615"/>
                  <a:ext cx="5" cy="13"/>
                </a:xfrm>
                <a:prstGeom prst="rect">
                  <a:avLst/>
                </a:prstGeom>
                <a:solidFill>
                  <a:schemeClr val="tx1"/>
                </a:solidFill>
                <a:ln w="9525">
                  <a:noFill/>
                  <a:miter lim="800000"/>
                  <a:headEnd/>
                  <a:tailEnd/>
                </a:ln>
              </p:spPr>
              <p:txBody>
                <a:bodyPr/>
                <a:lstStyle/>
                <a:p>
                  <a:endParaRPr lang="zh-CN" altLang="en-US"/>
                </a:p>
              </p:txBody>
            </p:sp>
            <p:sp>
              <p:nvSpPr>
                <p:cNvPr id="10642" name="Freeform 1233"/>
                <p:cNvSpPr>
                  <a:spLocks/>
                </p:cNvSpPr>
                <p:nvPr/>
              </p:nvSpPr>
              <p:spPr bwMode="auto">
                <a:xfrm>
                  <a:off x="3790" y="1619"/>
                  <a:ext cx="13" cy="13"/>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643" name="Rectangle 1234"/>
                <p:cNvSpPr>
                  <a:spLocks noChangeArrowheads="1"/>
                </p:cNvSpPr>
                <p:nvPr/>
              </p:nvSpPr>
              <p:spPr bwMode="auto">
                <a:xfrm>
                  <a:off x="3799" y="1623"/>
                  <a:ext cx="13" cy="14"/>
                </a:xfrm>
                <a:prstGeom prst="rect">
                  <a:avLst/>
                </a:prstGeom>
                <a:solidFill>
                  <a:schemeClr val="tx1"/>
                </a:solidFill>
                <a:ln w="9525">
                  <a:noFill/>
                  <a:miter lim="800000"/>
                  <a:headEnd/>
                  <a:tailEnd/>
                </a:ln>
              </p:spPr>
              <p:txBody>
                <a:bodyPr/>
                <a:lstStyle/>
                <a:p>
                  <a:endParaRPr lang="zh-CN" altLang="en-US"/>
                </a:p>
              </p:txBody>
            </p:sp>
            <p:sp>
              <p:nvSpPr>
                <p:cNvPr id="10644" name="Rectangle 1235"/>
                <p:cNvSpPr>
                  <a:spLocks noChangeArrowheads="1"/>
                </p:cNvSpPr>
                <p:nvPr/>
              </p:nvSpPr>
              <p:spPr bwMode="auto">
                <a:xfrm>
                  <a:off x="3812" y="1623"/>
                  <a:ext cx="9" cy="14"/>
                </a:xfrm>
                <a:prstGeom prst="rect">
                  <a:avLst/>
                </a:prstGeom>
                <a:solidFill>
                  <a:schemeClr val="tx1"/>
                </a:solidFill>
                <a:ln w="9525">
                  <a:noFill/>
                  <a:miter lim="800000"/>
                  <a:headEnd/>
                  <a:tailEnd/>
                </a:ln>
              </p:spPr>
              <p:txBody>
                <a:bodyPr/>
                <a:lstStyle/>
                <a:p>
                  <a:endParaRPr lang="zh-CN" altLang="en-US"/>
                </a:p>
              </p:txBody>
            </p:sp>
            <p:sp>
              <p:nvSpPr>
                <p:cNvPr id="10645" name="Rectangle 1236"/>
                <p:cNvSpPr>
                  <a:spLocks noChangeArrowheads="1"/>
                </p:cNvSpPr>
                <p:nvPr/>
              </p:nvSpPr>
              <p:spPr bwMode="auto">
                <a:xfrm>
                  <a:off x="3821" y="1623"/>
                  <a:ext cx="5" cy="14"/>
                </a:xfrm>
                <a:prstGeom prst="rect">
                  <a:avLst/>
                </a:prstGeom>
                <a:solidFill>
                  <a:schemeClr val="tx1"/>
                </a:solidFill>
                <a:ln w="9525">
                  <a:noFill/>
                  <a:miter lim="800000"/>
                  <a:headEnd/>
                  <a:tailEnd/>
                </a:ln>
              </p:spPr>
              <p:txBody>
                <a:bodyPr/>
                <a:lstStyle/>
                <a:p>
                  <a:endParaRPr lang="zh-CN" altLang="en-US"/>
                </a:p>
              </p:txBody>
            </p:sp>
            <p:sp>
              <p:nvSpPr>
                <p:cNvPr id="10646" name="Rectangle 1237"/>
                <p:cNvSpPr>
                  <a:spLocks noChangeArrowheads="1"/>
                </p:cNvSpPr>
                <p:nvPr/>
              </p:nvSpPr>
              <p:spPr bwMode="auto">
                <a:xfrm>
                  <a:off x="3826" y="1623"/>
                  <a:ext cx="4" cy="14"/>
                </a:xfrm>
                <a:prstGeom prst="rect">
                  <a:avLst/>
                </a:prstGeom>
                <a:solidFill>
                  <a:schemeClr val="tx1"/>
                </a:solidFill>
                <a:ln w="9525">
                  <a:noFill/>
                  <a:miter lim="800000"/>
                  <a:headEnd/>
                  <a:tailEnd/>
                </a:ln>
              </p:spPr>
              <p:txBody>
                <a:bodyPr/>
                <a:lstStyle/>
                <a:p>
                  <a:endParaRPr lang="zh-CN" altLang="en-US"/>
                </a:p>
              </p:txBody>
            </p:sp>
            <p:sp>
              <p:nvSpPr>
                <p:cNvPr id="10647" name="Freeform 1238"/>
                <p:cNvSpPr>
                  <a:spLocks/>
                </p:cNvSpPr>
                <p:nvPr/>
              </p:nvSpPr>
              <p:spPr bwMode="auto">
                <a:xfrm>
                  <a:off x="3826" y="1623"/>
                  <a:ext cx="17" cy="18"/>
                </a:xfrm>
                <a:custGeom>
                  <a:avLst/>
                  <a:gdLst>
                    <a:gd name="T0" fmla="*/ 2 w 4"/>
                    <a:gd name="T1" fmla="*/ 0 h 4"/>
                    <a:gd name="T2" fmla="*/ 4 w 4"/>
                    <a:gd name="T3" fmla="*/ 2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48" name="Rectangle 1239"/>
                <p:cNvSpPr>
                  <a:spLocks noChangeArrowheads="1"/>
                </p:cNvSpPr>
                <p:nvPr/>
              </p:nvSpPr>
              <p:spPr bwMode="auto">
                <a:xfrm>
                  <a:off x="3839" y="1628"/>
                  <a:ext cx="4" cy="13"/>
                </a:xfrm>
                <a:prstGeom prst="rect">
                  <a:avLst/>
                </a:prstGeom>
                <a:solidFill>
                  <a:schemeClr val="tx1"/>
                </a:solidFill>
                <a:ln w="9525">
                  <a:noFill/>
                  <a:miter lim="800000"/>
                  <a:headEnd/>
                  <a:tailEnd/>
                </a:ln>
              </p:spPr>
              <p:txBody>
                <a:bodyPr/>
                <a:lstStyle/>
                <a:p>
                  <a:endParaRPr lang="zh-CN" altLang="en-US"/>
                </a:p>
              </p:txBody>
            </p:sp>
            <p:sp>
              <p:nvSpPr>
                <p:cNvPr id="10649" name="Rectangle 1240"/>
                <p:cNvSpPr>
                  <a:spLocks noChangeArrowheads="1"/>
                </p:cNvSpPr>
                <p:nvPr/>
              </p:nvSpPr>
              <p:spPr bwMode="auto">
                <a:xfrm>
                  <a:off x="3843" y="1628"/>
                  <a:ext cx="9" cy="13"/>
                </a:xfrm>
                <a:prstGeom prst="rect">
                  <a:avLst/>
                </a:prstGeom>
                <a:solidFill>
                  <a:schemeClr val="tx1"/>
                </a:solidFill>
                <a:ln w="9525">
                  <a:noFill/>
                  <a:miter lim="800000"/>
                  <a:headEnd/>
                  <a:tailEnd/>
                </a:ln>
              </p:spPr>
              <p:txBody>
                <a:bodyPr/>
                <a:lstStyle/>
                <a:p>
                  <a:endParaRPr lang="zh-CN" altLang="en-US"/>
                </a:p>
              </p:txBody>
            </p:sp>
            <p:sp>
              <p:nvSpPr>
                <p:cNvPr id="10650" name="Rectangle 1241"/>
                <p:cNvSpPr>
                  <a:spLocks noChangeArrowheads="1"/>
                </p:cNvSpPr>
                <p:nvPr/>
              </p:nvSpPr>
              <p:spPr bwMode="auto">
                <a:xfrm>
                  <a:off x="3852" y="1628"/>
                  <a:ext cx="5" cy="13"/>
                </a:xfrm>
                <a:prstGeom prst="rect">
                  <a:avLst/>
                </a:prstGeom>
                <a:solidFill>
                  <a:schemeClr val="tx1"/>
                </a:solidFill>
                <a:ln w="9525">
                  <a:noFill/>
                  <a:miter lim="800000"/>
                  <a:headEnd/>
                  <a:tailEnd/>
                </a:ln>
              </p:spPr>
              <p:txBody>
                <a:bodyPr/>
                <a:lstStyle/>
                <a:p>
                  <a:endParaRPr lang="zh-CN" altLang="en-US"/>
                </a:p>
              </p:txBody>
            </p:sp>
            <p:sp>
              <p:nvSpPr>
                <p:cNvPr id="10651" name="Rectangle 1242"/>
                <p:cNvSpPr>
                  <a:spLocks noChangeArrowheads="1"/>
                </p:cNvSpPr>
                <p:nvPr/>
              </p:nvSpPr>
              <p:spPr bwMode="auto">
                <a:xfrm>
                  <a:off x="3857" y="1628"/>
                  <a:ext cx="8" cy="13"/>
                </a:xfrm>
                <a:prstGeom prst="rect">
                  <a:avLst/>
                </a:prstGeom>
                <a:solidFill>
                  <a:schemeClr val="tx1"/>
                </a:solidFill>
                <a:ln w="9525">
                  <a:noFill/>
                  <a:miter lim="800000"/>
                  <a:headEnd/>
                  <a:tailEnd/>
                </a:ln>
              </p:spPr>
              <p:txBody>
                <a:bodyPr/>
                <a:lstStyle/>
                <a:p>
                  <a:endParaRPr lang="zh-CN" altLang="en-US"/>
                </a:p>
              </p:txBody>
            </p:sp>
            <p:sp>
              <p:nvSpPr>
                <p:cNvPr id="10652" name="Rectangle 1243"/>
                <p:cNvSpPr>
                  <a:spLocks noChangeArrowheads="1"/>
                </p:cNvSpPr>
                <p:nvPr/>
              </p:nvSpPr>
              <p:spPr bwMode="auto">
                <a:xfrm>
                  <a:off x="3865" y="1628"/>
                  <a:ext cx="9" cy="13"/>
                </a:xfrm>
                <a:prstGeom prst="rect">
                  <a:avLst/>
                </a:prstGeom>
                <a:solidFill>
                  <a:schemeClr val="tx1"/>
                </a:solidFill>
                <a:ln w="9525">
                  <a:noFill/>
                  <a:miter lim="800000"/>
                  <a:headEnd/>
                  <a:tailEnd/>
                </a:ln>
              </p:spPr>
              <p:txBody>
                <a:bodyPr/>
                <a:lstStyle/>
                <a:p>
                  <a:endParaRPr lang="zh-CN" altLang="en-US"/>
                </a:p>
              </p:txBody>
            </p:sp>
            <p:sp>
              <p:nvSpPr>
                <p:cNvPr id="10653" name="Rectangle 1244"/>
                <p:cNvSpPr>
                  <a:spLocks noChangeArrowheads="1"/>
                </p:cNvSpPr>
                <p:nvPr/>
              </p:nvSpPr>
              <p:spPr bwMode="auto">
                <a:xfrm>
                  <a:off x="3874" y="1628"/>
                  <a:ext cx="9" cy="13"/>
                </a:xfrm>
                <a:prstGeom prst="rect">
                  <a:avLst/>
                </a:prstGeom>
                <a:solidFill>
                  <a:schemeClr val="tx1"/>
                </a:solidFill>
                <a:ln w="9525">
                  <a:noFill/>
                  <a:miter lim="800000"/>
                  <a:headEnd/>
                  <a:tailEnd/>
                </a:ln>
              </p:spPr>
              <p:txBody>
                <a:bodyPr/>
                <a:lstStyle/>
                <a:p>
                  <a:endParaRPr lang="zh-CN" altLang="en-US"/>
                </a:p>
              </p:txBody>
            </p:sp>
            <p:sp>
              <p:nvSpPr>
                <p:cNvPr id="10654" name="Freeform 1245"/>
                <p:cNvSpPr>
                  <a:spLocks/>
                </p:cNvSpPr>
                <p:nvPr/>
              </p:nvSpPr>
              <p:spPr bwMode="auto">
                <a:xfrm>
                  <a:off x="3879" y="1632"/>
                  <a:ext cx="13" cy="14"/>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655" name="Rectangle 1246"/>
                <p:cNvSpPr>
                  <a:spLocks noChangeArrowheads="1"/>
                </p:cNvSpPr>
                <p:nvPr/>
              </p:nvSpPr>
              <p:spPr bwMode="auto">
                <a:xfrm>
                  <a:off x="3888" y="1637"/>
                  <a:ext cx="8" cy="13"/>
                </a:xfrm>
                <a:prstGeom prst="rect">
                  <a:avLst/>
                </a:prstGeom>
                <a:solidFill>
                  <a:schemeClr val="tx1"/>
                </a:solidFill>
                <a:ln w="9525">
                  <a:noFill/>
                  <a:miter lim="800000"/>
                  <a:headEnd/>
                  <a:tailEnd/>
                </a:ln>
              </p:spPr>
              <p:txBody>
                <a:bodyPr/>
                <a:lstStyle/>
                <a:p>
                  <a:endParaRPr lang="zh-CN" altLang="en-US"/>
                </a:p>
              </p:txBody>
            </p:sp>
            <p:sp>
              <p:nvSpPr>
                <p:cNvPr id="10656" name="Rectangle 1247"/>
                <p:cNvSpPr>
                  <a:spLocks noChangeArrowheads="1"/>
                </p:cNvSpPr>
                <p:nvPr/>
              </p:nvSpPr>
              <p:spPr bwMode="auto">
                <a:xfrm>
                  <a:off x="3896" y="1637"/>
                  <a:ext cx="5" cy="13"/>
                </a:xfrm>
                <a:prstGeom prst="rect">
                  <a:avLst/>
                </a:prstGeom>
                <a:solidFill>
                  <a:schemeClr val="tx1"/>
                </a:solidFill>
                <a:ln w="9525">
                  <a:noFill/>
                  <a:miter lim="800000"/>
                  <a:headEnd/>
                  <a:tailEnd/>
                </a:ln>
              </p:spPr>
              <p:txBody>
                <a:bodyPr/>
                <a:lstStyle/>
                <a:p>
                  <a:endParaRPr lang="zh-CN" altLang="en-US"/>
                </a:p>
              </p:txBody>
            </p:sp>
            <p:sp>
              <p:nvSpPr>
                <p:cNvPr id="10657" name="Rectangle 1248"/>
                <p:cNvSpPr>
                  <a:spLocks noChangeArrowheads="1"/>
                </p:cNvSpPr>
                <p:nvPr/>
              </p:nvSpPr>
              <p:spPr bwMode="auto">
                <a:xfrm>
                  <a:off x="3901" y="1637"/>
                  <a:ext cx="4" cy="13"/>
                </a:xfrm>
                <a:prstGeom prst="rect">
                  <a:avLst/>
                </a:prstGeom>
                <a:solidFill>
                  <a:schemeClr val="tx1"/>
                </a:solidFill>
                <a:ln w="9525">
                  <a:noFill/>
                  <a:miter lim="800000"/>
                  <a:headEnd/>
                  <a:tailEnd/>
                </a:ln>
              </p:spPr>
              <p:txBody>
                <a:bodyPr/>
                <a:lstStyle/>
                <a:p>
                  <a:endParaRPr lang="zh-CN" altLang="en-US"/>
                </a:p>
              </p:txBody>
            </p:sp>
            <p:sp>
              <p:nvSpPr>
                <p:cNvPr id="10658" name="Rectangle 1249"/>
                <p:cNvSpPr>
                  <a:spLocks noChangeArrowheads="1"/>
                </p:cNvSpPr>
                <p:nvPr/>
              </p:nvSpPr>
              <p:spPr bwMode="auto">
                <a:xfrm>
                  <a:off x="3905" y="1637"/>
                  <a:ext cx="9" cy="13"/>
                </a:xfrm>
                <a:prstGeom prst="rect">
                  <a:avLst/>
                </a:prstGeom>
                <a:solidFill>
                  <a:schemeClr val="tx1"/>
                </a:solidFill>
                <a:ln w="9525">
                  <a:noFill/>
                  <a:miter lim="800000"/>
                  <a:headEnd/>
                  <a:tailEnd/>
                </a:ln>
              </p:spPr>
              <p:txBody>
                <a:bodyPr/>
                <a:lstStyle/>
                <a:p>
                  <a:endParaRPr lang="zh-CN" altLang="en-US"/>
                </a:p>
              </p:txBody>
            </p:sp>
            <p:sp>
              <p:nvSpPr>
                <p:cNvPr id="10659" name="Rectangle 1250"/>
                <p:cNvSpPr>
                  <a:spLocks noChangeArrowheads="1"/>
                </p:cNvSpPr>
                <p:nvPr/>
              </p:nvSpPr>
              <p:spPr bwMode="auto">
                <a:xfrm>
                  <a:off x="3914" y="1637"/>
                  <a:ext cx="5" cy="13"/>
                </a:xfrm>
                <a:prstGeom prst="rect">
                  <a:avLst/>
                </a:prstGeom>
                <a:solidFill>
                  <a:schemeClr val="tx1"/>
                </a:solidFill>
                <a:ln w="9525">
                  <a:noFill/>
                  <a:miter lim="800000"/>
                  <a:headEnd/>
                  <a:tailEnd/>
                </a:ln>
              </p:spPr>
              <p:txBody>
                <a:bodyPr/>
                <a:lstStyle/>
                <a:p>
                  <a:endParaRPr lang="zh-CN" altLang="en-US"/>
                </a:p>
              </p:txBody>
            </p:sp>
            <p:sp>
              <p:nvSpPr>
                <p:cNvPr id="10660" name="Rectangle 1251"/>
                <p:cNvSpPr>
                  <a:spLocks noChangeArrowheads="1"/>
                </p:cNvSpPr>
                <p:nvPr/>
              </p:nvSpPr>
              <p:spPr bwMode="auto">
                <a:xfrm>
                  <a:off x="3919" y="1637"/>
                  <a:ext cx="8" cy="13"/>
                </a:xfrm>
                <a:prstGeom prst="rect">
                  <a:avLst/>
                </a:prstGeom>
                <a:solidFill>
                  <a:schemeClr val="tx1"/>
                </a:solidFill>
                <a:ln w="9525">
                  <a:noFill/>
                  <a:miter lim="800000"/>
                  <a:headEnd/>
                  <a:tailEnd/>
                </a:ln>
              </p:spPr>
              <p:txBody>
                <a:bodyPr/>
                <a:lstStyle/>
                <a:p>
                  <a:endParaRPr lang="zh-CN" altLang="en-US"/>
                </a:p>
              </p:txBody>
            </p:sp>
            <p:sp>
              <p:nvSpPr>
                <p:cNvPr id="10661" name="Rectangle 1252"/>
                <p:cNvSpPr>
                  <a:spLocks noChangeArrowheads="1"/>
                </p:cNvSpPr>
                <p:nvPr/>
              </p:nvSpPr>
              <p:spPr bwMode="auto">
                <a:xfrm>
                  <a:off x="3927" y="1637"/>
                  <a:ext cx="5" cy="13"/>
                </a:xfrm>
                <a:prstGeom prst="rect">
                  <a:avLst/>
                </a:prstGeom>
                <a:solidFill>
                  <a:schemeClr val="tx1"/>
                </a:solidFill>
                <a:ln w="9525">
                  <a:noFill/>
                  <a:miter lim="800000"/>
                  <a:headEnd/>
                  <a:tailEnd/>
                </a:ln>
              </p:spPr>
              <p:txBody>
                <a:bodyPr/>
                <a:lstStyle/>
                <a:p>
                  <a:endParaRPr lang="zh-CN" altLang="en-US"/>
                </a:p>
              </p:txBody>
            </p:sp>
            <p:sp>
              <p:nvSpPr>
                <p:cNvPr id="10662" name="Rectangle 1253"/>
                <p:cNvSpPr>
                  <a:spLocks noChangeArrowheads="1"/>
                </p:cNvSpPr>
                <p:nvPr/>
              </p:nvSpPr>
              <p:spPr bwMode="auto">
                <a:xfrm>
                  <a:off x="3932" y="1637"/>
                  <a:ext cx="13" cy="13"/>
                </a:xfrm>
                <a:prstGeom prst="rect">
                  <a:avLst/>
                </a:prstGeom>
                <a:solidFill>
                  <a:schemeClr val="tx1"/>
                </a:solidFill>
                <a:ln w="9525">
                  <a:noFill/>
                  <a:miter lim="800000"/>
                  <a:headEnd/>
                  <a:tailEnd/>
                </a:ln>
              </p:spPr>
              <p:txBody>
                <a:bodyPr/>
                <a:lstStyle/>
                <a:p>
                  <a:endParaRPr lang="zh-CN" altLang="en-US"/>
                </a:p>
              </p:txBody>
            </p:sp>
            <p:sp>
              <p:nvSpPr>
                <p:cNvPr id="10663" name="Freeform 1254"/>
                <p:cNvSpPr>
                  <a:spLocks/>
                </p:cNvSpPr>
                <p:nvPr/>
              </p:nvSpPr>
              <p:spPr bwMode="auto">
                <a:xfrm>
                  <a:off x="3941" y="1637"/>
                  <a:ext cx="13" cy="17"/>
                </a:xfrm>
                <a:custGeom>
                  <a:avLst/>
                  <a:gdLst>
                    <a:gd name="T0" fmla="*/ 2 w 3"/>
                    <a:gd name="T1" fmla="*/ 0 h 4"/>
                    <a:gd name="T2" fmla="*/ 3 w 3"/>
                    <a:gd name="T3" fmla="*/ 2 h 4"/>
                    <a:gd name="T4" fmla="*/ 1 w 3"/>
                    <a:gd name="T5" fmla="*/ 4 h 4"/>
                    <a:gd name="T6" fmla="*/ 0 w 3"/>
                    <a:gd name="T7" fmla="*/ 2 h 4"/>
                    <a:gd name="T8" fmla="*/ 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3" y="2"/>
                      </a:lnTo>
                      <a:lnTo>
                        <a:pt x="1" y="4"/>
                      </a:lnTo>
                      <a:lnTo>
                        <a:pt x="0" y="2"/>
                      </a:lnTo>
                      <a:lnTo>
                        <a:pt x="2" y="0"/>
                      </a:lnTo>
                      <a:close/>
                    </a:path>
                  </a:pathLst>
                </a:custGeom>
                <a:solidFill>
                  <a:schemeClr val="tx1"/>
                </a:solidFill>
                <a:ln w="9525">
                  <a:noFill/>
                  <a:round/>
                  <a:headEnd/>
                  <a:tailEnd/>
                </a:ln>
              </p:spPr>
              <p:txBody>
                <a:bodyPr/>
                <a:lstStyle/>
                <a:p>
                  <a:endParaRPr lang="zh-CN" altLang="en-US"/>
                </a:p>
              </p:txBody>
            </p:sp>
            <p:sp>
              <p:nvSpPr>
                <p:cNvPr id="10664" name="Rectangle 1255"/>
                <p:cNvSpPr>
                  <a:spLocks noChangeArrowheads="1"/>
                </p:cNvSpPr>
                <p:nvPr/>
              </p:nvSpPr>
              <p:spPr bwMode="auto">
                <a:xfrm>
                  <a:off x="3950" y="1641"/>
                  <a:ext cx="8" cy="13"/>
                </a:xfrm>
                <a:prstGeom prst="rect">
                  <a:avLst/>
                </a:prstGeom>
                <a:solidFill>
                  <a:schemeClr val="tx1"/>
                </a:solidFill>
                <a:ln w="9525">
                  <a:noFill/>
                  <a:miter lim="800000"/>
                  <a:headEnd/>
                  <a:tailEnd/>
                </a:ln>
              </p:spPr>
              <p:txBody>
                <a:bodyPr/>
                <a:lstStyle/>
                <a:p>
                  <a:endParaRPr lang="zh-CN" altLang="en-US"/>
                </a:p>
              </p:txBody>
            </p:sp>
            <p:sp>
              <p:nvSpPr>
                <p:cNvPr id="10665" name="Rectangle 1256"/>
                <p:cNvSpPr>
                  <a:spLocks noChangeArrowheads="1"/>
                </p:cNvSpPr>
                <p:nvPr/>
              </p:nvSpPr>
              <p:spPr bwMode="auto">
                <a:xfrm>
                  <a:off x="3958" y="1641"/>
                  <a:ext cx="5" cy="13"/>
                </a:xfrm>
                <a:prstGeom prst="rect">
                  <a:avLst/>
                </a:prstGeom>
                <a:solidFill>
                  <a:schemeClr val="tx1"/>
                </a:solidFill>
                <a:ln w="9525">
                  <a:noFill/>
                  <a:miter lim="800000"/>
                  <a:headEnd/>
                  <a:tailEnd/>
                </a:ln>
              </p:spPr>
              <p:txBody>
                <a:bodyPr/>
                <a:lstStyle/>
                <a:p>
                  <a:endParaRPr lang="zh-CN" altLang="en-US"/>
                </a:p>
              </p:txBody>
            </p:sp>
            <p:sp>
              <p:nvSpPr>
                <p:cNvPr id="10666" name="Rectangle 1257"/>
                <p:cNvSpPr>
                  <a:spLocks noChangeArrowheads="1"/>
                </p:cNvSpPr>
                <p:nvPr/>
              </p:nvSpPr>
              <p:spPr bwMode="auto">
                <a:xfrm>
                  <a:off x="3963" y="1641"/>
                  <a:ext cx="9" cy="13"/>
                </a:xfrm>
                <a:prstGeom prst="rect">
                  <a:avLst/>
                </a:prstGeom>
                <a:solidFill>
                  <a:schemeClr val="tx1"/>
                </a:solidFill>
                <a:ln w="9525">
                  <a:noFill/>
                  <a:miter lim="800000"/>
                  <a:headEnd/>
                  <a:tailEnd/>
                </a:ln>
              </p:spPr>
              <p:txBody>
                <a:bodyPr/>
                <a:lstStyle/>
                <a:p>
                  <a:endParaRPr lang="zh-CN" altLang="en-US"/>
                </a:p>
              </p:txBody>
            </p:sp>
            <p:sp>
              <p:nvSpPr>
                <p:cNvPr id="10667" name="Rectangle 1258"/>
                <p:cNvSpPr>
                  <a:spLocks noChangeArrowheads="1"/>
                </p:cNvSpPr>
                <p:nvPr/>
              </p:nvSpPr>
              <p:spPr bwMode="auto">
                <a:xfrm>
                  <a:off x="3972" y="1641"/>
                  <a:ext cx="4" cy="13"/>
                </a:xfrm>
                <a:prstGeom prst="rect">
                  <a:avLst/>
                </a:prstGeom>
                <a:solidFill>
                  <a:schemeClr val="tx1"/>
                </a:solidFill>
                <a:ln w="9525">
                  <a:noFill/>
                  <a:miter lim="800000"/>
                  <a:headEnd/>
                  <a:tailEnd/>
                </a:ln>
              </p:spPr>
              <p:txBody>
                <a:bodyPr/>
                <a:lstStyle/>
                <a:p>
                  <a:endParaRPr lang="zh-CN" altLang="en-US"/>
                </a:p>
              </p:txBody>
            </p:sp>
            <p:sp>
              <p:nvSpPr>
                <p:cNvPr id="10668" name="Rectangle 1259"/>
                <p:cNvSpPr>
                  <a:spLocks noChangeArrowheads="1"/>
                </p:cNvSpPr>
                <p:nvPr/>
              </p:nvSpPr>
              <p:spPr bwMode="auto">
                <a:xfrm>
                  <a:off x="3976" y="1641"/>
                  <a:ext cx="5" cy="13"/>
                </a:xfrm>
                <a:prstGeom prst="rect">
                  <a:avLst/>
                </a:prstGeom>
                <a:solidFill>
                  <a:schemeClr val="tx1"/>
                </a:solidFill>
                <a:ln w="9525">
                  <a:noFill/>
                  <a:miter lim="800000"/>
                  <a:headEnd/>
                  <a:tailEnd/>
                </a:ln>
              </p:spPr>
              <p:txBody>
                <a:bodyPr/>
                <a:lstStyle/>
                <a:p>
                  <a:endParaRPr lang="zh-CN" altLang="en-US"/>
                </a:p>
              </p:txBody>
            </p:sp>
            <p:sp>
              <p:nvSpPr>
                <p:cNvPr id="10669" name="Rectangle 1260"/>
                <p:cNvSpPr>
                  <a:spLocks noChangeArrowheads="1"/>
                </p:cNvSpPr>
                <p:nvPr/>
              </p:nvSpPr>
              <p:spPr bwMode="auto">
                <a:xfrm>
                  <a:off x="3981" y="1641"/>
                  <a:ext cx="8" cy="13"/>
                </a:xfrm>
                <a:prstGeom prst="rect">
                  <a:avLst/>
                </a:prstGeom>
                <a:solidFill>
                  <a:schemeClr val="tx1"/>
                </a:solidFill>
                <a:ln w="9525">
                  <a:noFill/>
                  <a:miter lim="800000"/>
                  <a:headEnd/>
                  <a:tailEnd/>
                </a:ln>
              </p:spPr>
              <p:txBody>
                <a:bodyPr/>
                <a:lstStyle/>
                <a:p>
                  <a:endParaRPr lang="zh-CN" altLang="en-US"/>
                </a:p>
              </p:txBody>
            </p:sp>
            <p:sp>
              <p:nvSpPr>
                <p:cNvPr id="10670" name="Rectangle 1261"/>
                <p:cNvSpPr>
                  <a:spLocks noChangeArrowheads="1"/>
                </p:cNvSpPr>
                <p:nvPr/>
              </p:nvSpPr>
              <p:spPr bwMode="auto">
                <a:xfrm>
                  <a:off x="3989" y="1641"/>
                  <a:ext cx="5" cy="13"/>
                </a:xfrm>
                <a:prstGeom prst="rect">
                  <a:avLst/>
                </a:prstGeom>
                <a:solidFill>
                  <a:schemeClr val="tx1"/>
                </a:solidFill>
                <a:ln w="9525">
                  <a:noFill/>
                  <a:miter lim="800000"/>
                  <a:headEnd/>
                  <a:tailEnd/>
                </a:ln>
              </p:spPr>
              <p:txBody>
                <a:bodyPr/>
                <a:lstStyle/>
                <a:p>
                  <a:endParaRPr lang="zh-CN" altLang="en-US"/>
                </a:p>
              </p:txBody>
            </p:sp>
            <p:sp>
              <p:nvSpPr>
                <p:cNvPr id="10671" name="Rectangle 1262"/>
                <p:cNvSpPr>
                  <a:spLocks noChangeArrowheads="1"/>
                </p:cNvSpPr>
                <p:nvPr/>
              </p:nvSpPr>
              <p:spPr bwMode="auto">
                <a:xfrm>
                  <a:off x="3994" y="1641"/>
                  <a:ext cx="13" cy="13"/>
                </a:xfrm>
                <a:prstGeom prst="rect">
                  <a:avLst/>
                </a:prstGeom>
                <a:solidFill>
                  <a:schemeClr val="tx1"/>
                </a:solidFill>
                <a:ln w="9525">
                  <a:noFill/>
                  <a:miter lim="800000"/>
                  <a:headEnd/>
                  <a:tailEnd/>
                </a:ln>
              </p:spPr>
              <p:txBody>
                <a:bodyPr/>
                <a:lstStyle/>
                <a:p>
                  <a:endParaRPr lang="zh-CN" altLang="en-US"/>
                </a:p>
              </p:txBody>
            </p:sp>
            <p:sp>
              <p:nvSpPr>
                <p:cNvPr id="10672" name="Rectangle 1263"/>
                <p:cNvSpPr>
                  <a:spLocks noChangeArrowheads="1"/>
                </p:cNvSpPr>
                <p:nvPr/>
              </p:nvSpPr>
              <p:spPr bwMode="auto">
                <a:xfrm>
                  <a:off x="4007" y="1641"/>
                  <a:ext cx="5" cy="13"/>
                </a:xfrm>
                <a:prstGeom prst="rect">
                  <a:avLst/>
                </a:prstGeom>
                <a:solidFill>
                  <a:schemeClr val="tx1"/>
                </a:solidFill>
                <a:ln w="9525">
                  <a:noFill/>
                  <a:miter lim="800000"/>
                  <a:headEnd/>
                  <a:tailEnd/>
                </a:ln>
              </p:spPr>
              <p:txBody>
                <a:bodyPr/>
                <a:lstStyle/>
                <a:p>
                  <a:endParaRPr lang="zh-CN" altLang="en-US"/>
                </a:p>
              </p:txBody>
            </p:sp>
            <p:sp>
              <p:nvSpPr>
                <p:cNvPr id="10673" name="Rectangle 1264"/>
                <p:cNvSpPr>
                  <a:spLocks noChangeArrowheads="1"/>
                </p:cNvSpPr>
                <p:nvPr/>
              </p:nvSpPr>
              <p:spPr bwMode="auto">
                <a:xfrm>
                  <a:off x="4012" y="1641"/>
                  <a:ext cx="8" cy="13"/>
                </a:xfrm>
                <a:prstGeom prst="rect">
                  <a:avLst/>
                </a:prstGeom>
                <a:solidFill>
                  <a:schemeClr val="tx1"/>
                </a:solidFill>
                <a:ln w="9525">
                  <a:noFill/>
                  <a:miter lim="800000"/>
                  <a:headEnd/>
                  <a:tailEnd/>
                </a:ln>
              </p:spPr>
              <p:txBody>
                <a:bodyPr/>
                <a:lstStyle/>
                <a:p>
                  <a:endParaRPr lang="zh-CN" altLang="en-US"/>
                </a:p>
              </p:txBody>
            </p:sp>
            <p:sp>
              <p:nvSpPr>
                <p:cNvPr id="10674" name="Rectangle 1265"/>
                <p:cNvSpPr>
                  <a:spLocks noChangeArrowheads="1"/>
                </p:cNvSpPr>
                <p:nvPr/>
              </p:nvSpPr>
              <p:spPr bwMode="auto">
                <a:xfrm>
                  <a:off x="4020" y="1641"/>
                  <a:ext cx="5" cy="13"/>
                </a:xfrm>
                <a:prstGeom prst="rect">
                  <a:avLst/>
                </a:prstGeom>
                <a:solidFill>
                  <a:schemeClr val="tx1"/>
                </a:solidFill>
                <a:ln w="9525">
                  <a:noFill/>
                  <a:miter lim="800000"/>
                  <a:headEnd/>
                  <a:tailEnd/>
                </a:ln>
              </p:spPr>
              <p:txBody>
                <a:bodyPr/>
                <a:lstStyle/>
                <a:p>
                  <a:endParaRPr lang="zh-CN" altLang="en-US"/>
                </a:p>
              </p:txBody>
            </p:sp>
            <p:sp>
              <p:nvSpPr>
                <p:cNvPr id="10675" name="Rectangle 1266"/>
                <p:cNvSpPr>
                  <a:spLocks noChangeArrowheads="1"/>
                </p:cNvSpPr>
                <p:nvPr/>
              </p:nvSpPr>
              <p:spPr bwMode="auto">
                <a:xfrm>
                  <a:off x="4025" y="1641"/>
                  <a:ext cx="9" cy="13"/>
                </a:xfrm>
                <a:prstGeom prst="rect">
                  <a:avLst/>
                </a:prstGeom>
                <a:solidFill>
                  <a:schemeClr val="tx1"/>
                </a:solidFill>
                <a:ln w="9525">
                  <a:noFill/>
                  <a:miter lim="800000"/>
                  <a:headEnd/>
                  <a:tailEnd/>
                </a:ln>
              </p:spPr>
              <p:txBody>
                <a:bodyPr/>
                <a:lstStyle/>
                <a:p>
                  <a:endParaRPr lang="zh-CN" altLang="en-US"/>
                </a:p>
              </p:txBody>
            </p:sp>
            <p:sp>
              <p:nvSpPr>
                <p:cNvPr id="10676" name="Rectangle 1267"/>
                <p:cNvSpPr>
                  <a:spLocks noChangeArrowheads="1"/>
                </p:cNvSpPr>
                <p:nvPr/>
              </p:nvSpPr>
              <p:spPr bwMode="auto">
                <a:xfrm>
                  <a:off x="4034" y="1641"/>
                  <a:ext cx="4" cy="13"/>
                </a:xfrm>
                <a:prstGeom prst="rect">
                  <a:avLst/>
                </a:prstGeom>
                <a:solidFill>
                  <a:schemeClr val="tx1"/>
                </a:solidFill>
                <a:ln w="9525">
                  <a:noFill/>
                  <a:miter lim="800000"/>
                  <a:headEnd/>
                  <a:tailEnd/>
                </a:ln>
              </p:spPr>
              <p:txBody>
                <a:bodyPr/>
                <a:lstStyle/>
                <a:p>
                  <a:endParaRPr lang="zh-CN" altLang="en-US"/>
                </a:p>
              </p:txBody>
            </p:sp>
            <p:sp>
              <p:nvSpPr>
                <p:cNvPr id="10677" name="Freeform 1268"/>
                <p:cNvSpPr>
                  <a:spLocks/>
                </p:cNvSpPr>
                <p:nvPr/>
              </p:nvSpPr>
              <p:spPr bwMode="auto">
                <a:xfrm>
                  <a:off x="4034" y="1646"/>
                  <a:ext cx="13" cy="13"/>
                </a:xfrm>
                <a:custGeom>
                  <a:avLst/>
                  <a:gdLst>
                    <a:gd name="T0" fmla="*/ 2 w 3"/>
                    <a:gd name="T1" fmla="*/ 0 h 3"/>
                    <a:gd name="T2" fmla="*/ 3 w 3"/>
                    <a:gd name="T3" fmla="*/ 1 h 3"/>
                    <a:gd name="T4" fmla="*/ 1 w 3"/>
                    <a:gd name="T5" fmla="*/ 3 h 3"/>
                    <a:gd name="T6" fmla="*/ 0 w 3"/>
                    <a:gd name="T7" fmla="*/ 2 h 3"/>
                    <a:gd name="T8" fmla="*/ 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3" y="1"/>
                      </a:lnTo>
                      <a:lnTo>
                        <a:pt x="1" y="3"/>
                      </a:lnTo>
                      <a:lnTo>
                        <a:pt x="0" y="2"/>
                      </a:lnTo>
                      <a:lnTo>
                        <a:pt x="2" y="0"/>
                      </a:lnTo>
                      <a:close/>
                    </a:path>
                  </a:pathLst>
                </a:custGeom>
                <a:solidFill>
                  <a:schemeClr val="tx1"/>
                </a:solidFill>
                <a:ln w="9525">
                  <a:noFill/>
                  <a:round/>
                  <a:headEnd/>
                  <a:tailEnd/>
                </a:ln>
              </p:spPr>
              <p:txBody>
                <a:bodyPr/>
                <a:lstStyle/>
                <a:p>
                  <a:endParaRPr lang="zh-CN" altLang="en-US"/>
                </a:p>
              </p:txBody>
            </p:sp>
            <p:sp>
              <p:nvSpPr>
                <p:cNvPr id="10678" name="Rectangle 1269"/>
                <p:cNvSpPr>
                  <a:spLocks noChangeArrowheads="1"/>
                </p:cNvSpPr>
                <p:nvPr/>
              </p:nvSpPr>
              <p:spPr bwMode="auto">
                <a:xfrm>
                  <a:off x="4043" y="1650"/>
                  <a:ext cx="8" cy="13"/>
                </a:xfrm>
                <a:prstGeom prst="rect">
                  <a:avLst/>
                </a:prstGeom>
                <a:solidFill>
                  <a:schemeClr val="tx1"/>
                </a:solidFill>
                <a:ln w="9525">
                  <a:noFill/>
                  <a:miter lim="800000"/>
                  <a:headEnd/>
                  <a:tailEnd/>
                </a:ln>
              </p:spPr>
              <p:txBody>
                <a:bodyPr/>
                <a:lstStyle/>
                <a:p>
                  <a:endParaRPr lang="zh-CN" altLang="en-US"/>
                </a:p>
              </p:txBody>
            </p:sp>
            <p:sp>
              <p:nvSpPr>
                <p:cNvPr id="10679" name="Rectangle 1270"/>
                <p:cNvSpPr>
                  <a:spLocks noChangeArrowheads="1"/>
                </p:cNvSpPr>
                <p:nvPr/>
              </p:nvSpPr>
              <p:spPr bwMode="auto">
                <a:xfrm>
                  <a:off x="4051" y="1650"/>
                  <a:ext cx="5" cy="13"/>
                </a:xfrm>
                <a:prstGeom prst="rect">
                  <a:avLst/>
                </a:prstGeom>
                <a:solidFill>
                  <a:schemeClr val="tx1"/>
                </a:solidFill>
                <a:ln w="9525">
                  <a:noFill/>
                  <a:miter lim="800000"/>
                  <a:headEnd/>
                  <a:tailEnd/>
                </a:ln>
              </p:spPr>
              <p:txBody>
                <a:bodyPr/>
                <a:lstStyle/>
                <a:p>
                  <a:endParaRPr lang="zh-CN" altLang="en-US"/>
                </a:p>
              </p:txBody>
            </p:sp>
            <p:sp>
              <p:nvSpPr>
                <p:cNvPr id="10680" name="Rectangle 1271"/>
                <p:cNvSpPr>
                  <a:spLocks noChangeArrowheads="1"/>
                </p:cNvSpPr>
                <p:nvPr/>
              </p:nvSpPr>
              <p:spPr bwMode="auto">
                <a:xfrm>
                  <a:off x="4056" y="1650"/>
                  <a:ext cx="13" cy="13"/>
                </a:xfrm>
                <a:prstGeom prst="rect">
                  <a:avLst/>
                </a:prstGeom>
                <a:solidFill>
                  <a:schemeClr val="tx1"/>
                </a:solidFill>
                <a:ln w="9525">
                  <a:noFill/>
                  <a:miter lim="800000"/>
                  <a:headEnd/>
                  <a:tailEnd/>
                </a:ln>
              </p:spPr>
              <p:txBody>
                <a:bodyPr/>
                <a:lstStyle/>
                <a:p>
                  <a:endParaRPr lang="zh-CN" altLang="en-US"/>
                </a:p>
              </p:txBody>
            </p:sp>
            <p:sp>
              <p:nvSpPr>
                <p:cNvPr id="10681" name="Rectangle 1272"/>
                <p:cNvSpPr>
                  <a:spLocks noChangeArrowheads="1"/>
                </p:cNvSpPr>
                <p:nvPr/>
              </p:nvSpPr>
              <p:spPr bwMode="auto">
                <a:xfrm>
                  <a:off x="4069" y="1650"/>
                  <a:ext cx="5" cy="13"/>
                </a:xfrm>
                <a:prstGeom prst="rect">
                  <a:avLst/>
                </a:prstGeom>
                <a:solidFill>
                  <a:schemeClr val="tx1"/>
                </a:solidFill>
                <a:ln w="9525">
                  <a:noFill/>
                  <a:miter lim="800000"/>
                  <a:headEnd/>
                  <a:tailEnd/>
                </a:ln>
              </p:spPr>
              <p:txBody>
                <a:bodyPr/>
                <a:lstStyle/>
                <a:p>
                  <a:endParaRPr lang="zh-CN" altLang="en-US"/>
                </a:p>
              </p:txBody>
            </p:sp>
            <p:sp>
              <p:nvSpPr>
                <p:cNvPr id="10682" name="Rectangle 1273"/>
                <p:cNvSpPr>
                  <a:spLocks noChangeArrowheads="1"/>
                </p:cNvSpPr>
                <p:nvPr/>
              </p:nvSpPr>
              <p:spPr bwMode="auto">
                <a:xfrm>
                  <a:off x="4074" y="1650"/>
                  <a:ext cx="8" cy="13"/>
                </a:xfrm>
                <a:prstGeom prst="rect">
                  <a:avLst/>
                </a:prstGeom>
                <a:solidFill>
                  <a:schemeClr val="tx1"/>
                </a:solidFill>
                <a:ln w="9525">
                  <a:noFill/>
                  <a:miter lim="800000"/>
                  <a:headEnd/>
                  <a:tailEnd/>
                </a:ln>
              </p:spPr>
              <p:txBody>
                <a:bodyPr/>
                <a:lstStyle/>
                <a:p>
                  <a:endParaRPr lang="zh-CN" altLang="en-US"/>
                </a:p>
              </p:txBody>
            </p:sp>
            <p:sp>
              <p:nvSpPr>
                <p:cNvPr id="10683" name="Rectangle 1274"/>
                <p:cNvSpPr>
                  <a:spLocks noChangeArrowheads="1"/>
                </p:cNvSpPr>
                <p:nvPr/>
              </p:nvSpPr>
              <p:spPr bwMode="auto">
                <a:xfrm>
                  <a:off x="4082" y="1650"/>
                  <a:ext cx="5" cy="13"/>
                </a:xfrm>
                <a:prstGeom prst="rect">
                  <a:avLst/>
                </a:prstGeom>
                <a:solidFill>
                  <a:schemeClr val="tx1"/>
                </a:solidFill>
                <a:ln w="9525">
                  <a:noFill/>
                  <a:miter lim="800000"/>
                  <a:headEnd/>
                  <a:tailEnd/>
                </a:ln>
              </p:spPr>
              <p:txBody>
                <a:bodyPr/>
                <a:lstStyle/>
                <a:p>
                  <a:endParaRPr lang="zh-CN" altLang="en-US"/>
                </a:p>
              </p:txBody>
            </p:sp>
            <p:sp>
              <p:nvSpPr>
                <p:cNvPr id="10684" name="Rectangle 1275"/>
                <p:cNvSpPr>
                  <a:spLocks noChangeArrowheads="1"/>
                </p:cNvSpPr>
                <p:nvPr/>
              </p:nvSpPr>
              <p:spPr bwMode="auto">
                <a:xfrm>
                  <a:off x="4087" y="1650"/>
                  <a:ext cx="9" cy="13"/>
                </a:xfrm>
                <a:prstGeom prst="rect">
                  <a:avLst/>
                </a:prstGeom>
                <a:solidFill>
                  <a:schemeClr val="tx1"/>
                </a:solidFill>
                <a:ln w="9525">
                  <a:noFill/>
                  <a:miter lim="800000"/>
                  <a:headEnd/>
                  <a:tailEnd/>
                </a:ln>
              </p:spPr>
              <p:txBody>
                <a:bodyPr/>
                <a:lstStyle/>
                <a:p>
                  <a:endParaRPr lang="zh-CN" altLang="en-US"/>
                </a:p>
              </p:txBody>
            </p:sp>
            <p:sp>
              <p:nvSpPr>
                <p:cNvPr id="10685" name="Rectangle 1276"/>
                <p:cNvSpPr>
                  <a:spLocks noChangeArrowheads="1"/>
                </p:cNvSpPr>
                <p:nvPr/>
              </p:nvSpPr>
              <p:spPr bwMode="auto">
                <a:xfrm>
                  <a:off x="4096" y="1650"/>
                  <a:ext cx="4" cy="13"/>
                </a:xfrm>
                <a:prstGeom prst="rect">
                  <a:avLst/>
                </a:prstGeom>
                <a:solidFill>
                  <a:schemeClr val="tx1"/>
                </a:solidFill>
                <a:ln w="9525">
                  <a:noFill/>
                  <a:miter lim="800000"/>
                  <a:headEnd/>
                  <a:tailEnd/>
                </a:ln>
              </p:spPr>
              <p:txBody>
                <a:bodyPr/>
                <a:lstStyle/>
                <a:p>
                  <a:endParaRPr lang="zh-CN" altLang="en-US"/>
                </a:p>
              </p:txBody>
            </p:sp>
            <p:sp>
              <p:nvSpPr>
                <p:cNvPr id="10686" name="Rectangle 1277"/>
                <p:cNvSpPr>
                  <a:spLocks noChangeArrowheads="1"/>
                </p:cNvSpPr>
                <p:nvPr/>
              </p:nvSpPr>
              <p:spPr bwMode="auto">
                <a:xfrm>
                  <a:off x="4100" y="1650"/>
                  <a:ext cx="9" cy="13"/>
                </a:xfrm>
                <a:prstGeom prst="rect">
                  <a:avLst/>
                </a:prstGeom>
                <a:solidFill>
                  <a:schemeClr val="tx1"/>
                </a:solidFill>
                <a:ln w="9525">
                  <a:noFill/>
                  <a:miter lim="800000"/>
                  <a:headEnd/>
                  <a:tailEnd/>
                </a:ln>
              </p:spPr>
              <p:txBody>
                <a:bodyPr/>
                <a:lstStyle/>
                <a:p>
                  <a:endParaRPr lang="zh-CN" altLang="en-US"/>
                </a:p>
              </p:txBody>
            </p:sp>
            <p:sp>
              <p:nvSpPr>
                <p:cNvPr id="10687" name="Rectangle 1278"/>
                <p:cNvSpPr>
                  <a:spLocks noChangeArrowheads="1"/>
                </p:cNvSpPr>
                <p:nvPr/>
              </p:nvSpPr>
              <p:spPr bwMode="auto">
                <a:xfrm>
                  <a:off x="4109" y="1650"/>
                  <a:ext cx="4" cy="13"/>
                </a:xfrm>
                <a:prstGeom prst="rect">
                  <a:avLst/>
                </a:prstGeom>
                <a:solidFill>
                  <a:schemeClr val="tx1"/>
                </a:solidFill>
                <a:ln w="9525">
                  <a:noFill/>
                  <a:miter lim="800000"/>
                  <a:headEnd/>
                  <a:tailEnd/>
                </a:ln>
              </p:spPr>
              <p:txBody>
                <a:bodyPr/>
                <a:lstStyle/>
                <a:p>
                  <a:endParaRPr lang="zh-CN" altLang="en-US"/>
                </a:p>
              </p:txBody>
            </p:sp>
            <p:sp>
              <p:nvSpPr>
                <p:cNvPr id="10688" name="Rectangle 1279"/>
                <p:cNvSpPr>
                  <a:spLocks noChangeArrowheads="1"/>
                </p:cNvSpPr>
                <p:nvPr/>
              </p:nvSpPr>
              <p:spPr bwMode="auto">
                <a:xfrm>
                  <a:off x="4113" y="1650"/>
                  <a:ext cx="5" cy="13"/>
                </a:xfrm>
                <a:prstGeom prst="rect">
                  <a:avLst/>
                </a:prstGeom>
                <a:solidFill>
                  <a:schemeClr val="tx1"/>
                </a:solidFill>
                <a:ln w="9525">
                  <a:noFill/>
                  <a:miter lim="800000"/>
                  <a:headEnd/>
                  <a:tailEnd/>
                </a:ln>
              </p:spPr>
              <p:txBody>
                <a:bodyPr/>
                <a:lstStyle/>
                <a:p>
                  <a:endParaRPr lang="zh-CN" altLang="en-US"/>
                </a:p>
              </p:txBody>
            </p:sp>
            <p:sp>
              <p:nvSpPr>
                <p:cNvPr id="10689" name="Rectangle 1280"/>
                <p:cNvSpPr>
                  <a:spLocks noChangeArrowheads="1"/>
                </p:cNvSpPr>
                <p:nvPr/>
              </p:nvSpPr>
              <p:spPr bwMode="auto">
                <a:xfrm>
                  <a:off x="4118" y="1650"/>
                  <a:ext cx="13" cy="13"/>
                </a:xfrm>
                <a:prstGeom prst="rect">
                  <a:avLst/>
                </a:prstGeom>
                <a:solidFill>
                  <a:schemeClr val="tx1"/>
                </a:solidFill>
                <a:ln w="9525">
                  <a:noFill/>
                  <a:miter lim="800000"/>
                  <a:headEnd/>
                  <a:tailEnd/>
                </a:ln>
              </p:spPr>
              <p:txBody>
                <a:bodyPr/>
                <a:lstStyle/>
                <a:p>
                  <a:endParaRPr lang="zh-CN" altLang="en-US"/>
                </a:p>
              </p:txBody>
            </p:sp>
            <p:sp>
              <p:nvSpPr>
                <p:cNvPr id="10690" name="Rectangle 1281"/>
                <p:cNvSpPr>
                  <a:spLocks noChangeArrowheads="1"/>
                </p:cNvSpPr>
                <p:nvPr/>
              </p:nvSpPr>
              <p:spPr bwMode="auto">
                <a:xfrm>
                  <a:off x="4131" y="1650"/>
                  <a:ext cx="9" cy="13"/>
                </a:xfrm>
                <a:prstGeom prst="rect">
                  <a:avLst/>
                </a:prstGeom>
                <a:solidFill>
                  <a:schemeClr val="tx1"/>
                </a:solidFill>
                <a:ln w="9525">
                  <a:noFill/>
                  <a:miter lim="800000"/>
                  <a:headEnd/>
                  <a:tailEnd/>
                </a:ln>
              </p:spPr>
              <p:txBody>
                <a:bodyPr/>
                <a:lstStyle/>
                <a:p>
                  <a:endParaRPr lang="zh-CN" altLang="en-US"/>
                </a:p>
              </p:txBody>
            </p:sp>
            <p:sp>
              <p:nvSpPr>
                <p:cNvPr id="10691" name="Rectangle 1282"/>
                <p:cNvSpPr>
                  <a:spLocks noChangeArrowheads="1"/>
                </p:cNvSpPr>
                <p:nvPr/>
              </p:nvSpPr>
              <p:spPr bwMode="auto">
                <a:xfrm>
                  <a:off x="4140" y="1650"/>
                  <a:ext cx="4" cy="13"/>
                </a:xfrm>
                <a:prstGeom prst="rect">
                  <a:avLst/>
                </a:prstGeom>
                <a:solidFill>
                  <a:schemeClr val="tx1"/>
                </a:solidFill>
                <a:ln w="9525">
                  <a:noFill/>
                  <a:miter lim="800000"/>
                  <a:headEnd/>
                  <a:tailEnd/>
                </a:ln>
              </p:spPr>
              <p:txBody>
                <a:bodyPr/>
                <a:lstStyle/>
                <a:p>
                  <a:endParaRPr lang="zh-CN" altLang="en-US"/>
                </a:p>
              </p:txBody>
            </p:sp>
            <p:sp>
              <p:nvSpPr>
                <p:cNvPr id="10692" name="Rectangle 1283"/>
                <p:cNvSpPr>
                  <a:spLocks noChangeArrowheads="1"/>
                </p:cNvSpPr>
                <p:nvPr/>
              </p:nvSpPr>
              <p:spPr bwMode="auto">
                <a:xfrm>
                  <a:off x="4144" y="1650"/>
                  <a:ext cx="5" cy="13"/>
                </a:xfrm>
                <a:prstGeom prst="rect">
                  <a:avLst/>
                </a:prstGeom>
                <a:solidFill>
                  <a:schemeClr val="tx1"/>
                </a:solidFill>
                <a:ln w="9525">
                  <a:noFill/>
                  <a:miter lim="800000"/>
                  <a:headEnd/>
                  <a:tailEnd/>
                </a:ln>
              </p:spPr>
              <p:txBody>
                <a:bodyPr/>
                <a:lstStyle/>
                <a:p>
                  <a:endParaRPr lang="zh-CN" altLang="en-US"/>
                </a:p>
              </p:txBody>
            </p:sp>
            <p:sp>
              <p:nvSpPr>
                <p:cNvPr id="10693" name="Rectangle 1284"/>
                <p:cNvSpPr>
                  <a:spLocks noChangeArrowheads="1"/>
                </p:cNvSpPr>
                <p:nvPr/>
              </p:nvSpPr>
              <p:spPr bwMode="auto">
                <a:xfrm>
                  <a:off x="4149" y="1650"/>
                  <a:ext cx="9" cy="13"/>
                </a:xfrm>
                <a:prstGeom prst="rect">
                  <a:avLst/>
                </a:prstGeom>
                <a:solidFill>
                  <a:schemeClr val="tx1"/>
                </a:solidFill>
                <a:ln w="9525">
                  <a:noFill/>
                  <a:miter lim="800000"/>
                  <a:headEnd/>
                  <a:tailEnd/>
                </a:ln>
              </p:spPr>
              <p:txBody>
                <a:bodyPr/>
                <a:lstStyle/>
                <a:p>
                  <a:endParaRPr lang="zh-CN" altLang="en-US"/>
                </a:p>
              </p:txBody>
            </p:sp>
            <p:sp>
              <p:nvSpPr>
                <p:cNvPr id="10694" name="Rectangle 1285"/>
                <p:cNvSpPr>
                  <a:spLocks noChangeArrowheads="1"/>
                </p:cNvSpPr>
                <p:nvPr/>
              </p:nvSpPr>
              <p:spPr bwMode="auto">
                <a:xfrm>
                  <a:off x="4158" y="1650"/>
                  <a:ext cx="4" cy="13"/>
                </a:xfrm>
                <a:prstGeom prst="rect">
                  <a:avLst/>
                </a:prstGeom>
                <a:solidFill>
                  <a:schemeClr val="tx1"/>
                </a:solidFill>
                <a:ln w="9525">
                  <a:noFill/>
                  <a:miter lim="800000"/>
                  <a:headEnd/>
                  <a:tailEnd/>
                </a:ln>
              </p:spPr>
              <p:txBody>
                <a:bodyPr/>
                <a:lstStyle/>
                <a:p>
                  <a:endParaRPr lang="zh-CN" altLang="en-US"/>
                </a:p>
              </p:txBody>
            </p:sp>
            <p:sp>
              <p:nvSpPr>
                <p:cNvPr id="10695" name="Rectangle 1286"/>
                <p:cNvSpPr>
                  <a:spLocks noChangeArrowheads="1"/>
                </p:cNvSpPr>
                <p:nvPr/>
              </p:nvSpPr>
              <p:spPr bwMode="auto">
                <a:xfrm>
                  <a:off x="4162" y="1650"/>
                  <a:ext cx="9" cy="13"/>
                </a:xfrm>
                <a:prstGeom prst="rect">
                  <a:avLst/>
                </a:prstGeom>
                <a:solidFill>
                  <a:schemeClr val="tx1"/>
                </a:solidFill>
                <a:ln w="9525">
                  <a:noFill/>
                  <a:miter lim="800000"/>
                  <a:headEnd/>
                  <a:tailEnd/>
                </a:ln>
              </p:spPr>
              <p:txBody>
                <a:bodyPr/>
                <a:lstStyle/>
                <a:p>
                  <a:endParaRPr lang="zh-CN" altLang="en-US"/>
                </a:p>
              </p:txBody>
            </p:sp>
            <p:sp>
              <p:nvSpPr>
                <p:cNvPr id="10696" name="Rectangle 1287"/>
                <p:cNvSpPr>
                  <a:spLocks noChangeArrowheads="1"/>
                </p:cNvSpPr>
                <p:nvPr/>
              </p:nvSpPr>
              <p:spPr bwMode="auto">
                <a:xfrm>
                  <a:off x="4171" y="1650"/>
                  <a:ext cx="4" cy="13"/>
                </a:xfrm>
                <a:prstGeom prst="rect">
                  <a:avLst/>
                </a:prstGeom>
                <a:solidFill>
                  <a:schemeClr val="tx1"/>
                </a:solidFill>
                <a:ln w="9525">
                  <a:noFill/>
                  <a:miter lim="800000"/>
                  <a:headEnd/>
                  <a:tailEnd/>
                </a:ln>
              </p:spPr>
              <p:txBody>
                <a:bodyPr/>
                <a:lstStyle/>
                <a:p>
                  <a:endParaRPr lang="zh-CN" altLang="en-US"/>
                </a:p>
              </p:txBody>
            </p:sp>
            <p:sp>
              <p:nvSpPr>
                <p:cNvPr id="10697" name="Rectangle 1288"/>
                <p:cNvSpPr>
                  <a:spLocks noChangeArrowheads="1"/>
                </p:cNvSpPr>
                <p:nvPr/>
              </p:nvSpPr>
              <p:spPr bwMode="auto">
                <a:xfrm>
                  <a:off x="4175" y="1650"/>
                  <a:ext cx="5" cy="13"/>
                </a:xfrm>
                <a:prstGeom prst="rect">
                  <a:avLst/>
                </a:prstGeom>
                <a:solidFill>
                  <a:schemeClr val="tx1"/>
                </a:solidFill>
                <a:ln w="9525">
                  <a:noFill/>
                  <a:miter lim="800000"/>
                  <a:headEnd/>
                  <a:tailEnd/>
                </a:ln>
              </p:spPr>
              <p:txBody>
                <a:bodyPr/>
                <a:lstStyle/>
                <a:p>
                  <a:endParaRPr lang="zh-CN" altLang="en-US"/>
                </a:p>
              </p:txBody>
            </p:sp>
            <p:sp>
              <p:nvSpPr>
                <p:cNvPr id="10698" name="Rectangle 1289"/>
                <p:cNvSpPr>
                  <a:spLocks noChangeArrowheads="1"/>
                </p:cNvSpPr>
                <p:nvPr/>
              </p:nvSpPr>
              <p:spPr bwMode="auto">
                <a:xfrm>
                  <a:off x="4180" y="1650"/>
                  <a:ext cx="13" cy="13"/>
                </a:xfrm>
                <a:prstGeom prst="rect">
                  <a:avLst/>
                </a:prstGeom>
                <a:solidFill>
                  <a:schemeClr val="tx1"/>
                </a:solidFill>
                <a:ln w="9525">
                  <a:noFill/>
                  <a:miter lim="800000"/>
                  <a:headEnd/>
                  <a:tailEnd/>
                </a:ln>
              </p:spPr>
              <p:txBody>
                <a:bodyPr/>
                <a:lstStyle/>
                <a:p>
                  <a:endParaRPr lang="zh-CN" altLang="en-US"/>
                </a:p>
              </p:txBody>
            </p:sp>
            <p:sp>
              <p:nvSpPr>
                <p:cNvPr id="10699" name="Rectangle 1290"/>
                <p:cNvSpPr>
                  <a:spLocks noChangeArrowheads="1"/>
                </p:cNvSpPr>
                <p:nvPr/>
              </p:nvSpPr>
              <p:spPr bwMode="auto">
                <a:xfrm>
                  <a:off x="4193" y="1650"/>
                  <a:ext cx="9" cy="13"/>
                </a:xfrm>
                <a:prstGeom prst="rect">
                  <a:avLst/>
                </a:prstGeom>
                <a:solidFill>
                  <a:schemeClr val="tx1"/>
                </a:solidFill>
                <a:ln w="9525">
                  <a:noFill/>
                  <a:miter lim="800000"/>
                  <a:headEnd/>
                  <a:tailEnd/>
                </a:ln>
              </p:spPr>
              <p:txBody>
                <a:bodyPr/>
                <a:lstStyle/>
                <a:p>
                  <a:endParaRPr lang="zh-CN" altLang="en-US"/>
                </a:p>
              </p:txBody>
            </p:sp>
            <p:sp>
              <p:nvSpPr>
                <p:cNvPr id="10700" name="Rectangle 1291"/>
                <p:cNvSpPr>
                  <a:spLocks noChangeArrowheads="1"/>
                </p:cNvSpPr>
                <p:nvPr/>
              </p:nvSpPr>
              <p:spPr bwMode="auto">
                <a:xfrm>
                  <a:off x="4202" y="1650"/>
                  <a:ext cx="4" cy="13"/>
                </a:xfrm>
                <a:prstGeom prst="rect">
                  <a:avLst/>
                </a:prstGeom>
                <a:solidFill>
                  <a:schemeClr val="tx1"/>
                </a:solidFill>
                <a:ln w="9525">
                  <a:noFill/>
                  <a:miter lim="800000"/>
                  <a:headEnd/>
                  <a:tailEnd/>
                </a:ln>
              </p:spPr>
              <p:txBody>
                <a:bodyPr/>
                <a:lstStyle/>
                <a:p>
                  <a:endParaRPr lang="zh-CN" altLang="en-US"/>
                </a:p>
              </p:txBody>
            </p:sp>
            <p:sp>
              <p:nvSpPr>
                <p:cNvPr id="10701" name="Freeform 1292"/>
                <p:cNvSpPr>
                  <a:spLocks/>
                </p:cNvSpPr>
                <p:nvPr/>
              </p:nvSpPr>
              <p:spPr bwMode="auto">
                <a:xfrm>
                  <a:off x="4202" y="1650"/>
                  <a:ext cx="18" cy="18"/>
                </a:xfrm>
                <a:custGeom>
                  <a:avLst/>
                  <a:gdLst>
                    <a:gd name="T0" fmla="*/ 2 w 4"/>
                    <a:gd name="T1" fmla="*/ 0 h 4"/>
                    <a:gd name="T2" fmla="*/ 4 w 4"/>
                    <a:gd name="T3" fmla="*/ 2 h 4"/>
                    <a:gd name="T4" fmla="*/ 2 w 4"/>
                    <a:gd name="T5" fmla="*/ 4 h 4"/>
                    <a:gd name="T6" fmla="*/ 0 w 4"/>
                    <a:gd name="T7" fmla="*/ 2 h 4"/>
                    <a:gd name="T8" fmla="*/ 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4" y="2"/>
                      </a:lnTo>
                      <a:lnTo>
                        <a:pt x="2" y="4"/>
                      </a:lnTo>
                      <a:lnTo>
                        <a:pt x="0" y="2"/>
                      </a:lnTo>
                      <a:lnTo>
                        <a:pt x="2" y="0"/>
                      </a:lnTo>
                      <a:close/>
                    </a:path>
                  </a:pathLst>
                </a:custGeom>
                <a:solidFill>
                  <a:schemeClr val="tx1"/>
                </a:solidFill>
                <a:ln w="9525">
                  <a:noFill/>
                  <a:round/>
                  <a:headEnd/>
                  <a:tailEnd/>
                </a:ln>
              </p:spPr>
              <p:txBody>
                <a:bodyPr/>
                <a:lstStyle/>
                <a:p>
                  <a:endParaRPr lang="zh-CN" altLang="en-US"/>
                </a:p>
              </p:txBody>
            </p:sp>
            <p:sp>
              <p:nvSpPr>
                <p:cNvPr id="10702" name="Rectangle 1293"/>
                <p:cNvSpPr>
                  <a:spLocks noChangeArrowheads="1"/>
                </p:cNvSpPr>
                <p:nvPr/>
              </p:nvSpPr>
              <p:spPr bwMode="auto">
                <a:xfrm>
                  <a:off x="4215" y="1654"/>
                  <a:ext cx="5" cy="14"/>
                </a:xfrm>
                <a:prstGeom prst="rect">
                  <a:avLst/>
                </a:prstGeom>
                <a:solidFill>
                  <a:schemeClr val="tx1"/>
                </a:solidFill>
                <a:ln w="9525">
                  <a:noFill/>
                  <a:miter lim="800000"/>
                  <a:headEnd/>
                  <a:tailEnd/>
                </a:ln>
              </p:spPr>
              <p:txBody>
                <a:bodyPr/>
                <a:lstStyle/>
                <a:p>
                  <a:endParaRPr lang="zh-CN" altLang="en-US"/>
                </a:p>
              </p:txBody>
            </p:sp>
            <p:sp>
              <p:nvSpPr>
                <p:cNvPr id="10703" name="Rectangle 1294"/>
                <p:cNvSpPr>
                  <a:spLocks noChangeArrowheads="1"/>
                </p:cNvSpPr>
                <p:nvPr/>
              </p:nvSpPr>
              <p:spPr bwMode="auto">
                <a:xfrm>
                  <a:off x="4220" y="1654"/>
                  <a:ext cx="4" cy="14"/>
                </a:xfrm>
                <a:prstGeom prst="rect">
                  <a:avLst/>
                </a:prstGeom>
                <a:solidFill>
                  <a:schemeClr val="tx1"/>
                </a:solidFill>
                <a:ln w="9525">
                  <a:noFill/>
                  <a:miter lim="800000"/>
                  <a:headEnd/>
                  <a:tailEnd/>
                </a:ln>
              </p:spPr>
              <p:txBody>
                <a:bodyPr/>
                <a:lstStyle/>
                <a:p>
                  <a:endParaRPr lang="zh-CN" altLang="en-US"/>
                </a:p>
              </p:txBody>
            </p:sp>
            <p:sp>
              <p:nvSpPr>
                <p:cNvPr id="10704" name="Rectangle 1295"/>
                <p:cNvSpPr>
                  <a:spLocks noChangeArrowheads="1"/>
                </p:cNvSpPr>
                <p:nvPr/>
              </p:nvSpPr>
              <p:spPr bwMode="auto">
                <a:xfrm>
                  <a:off x="4224" y="1654"/>
                  <a:ext cx="9" cy="14"/>
                </a:xfrm>
                <a:prstGeom prst="rect">
                  <a:avLst/>
                </a:prstGeom>
                <a:solidFill>
                  <a:schemeClr val="tx1"/>
                </a:solidFill>
                <a:ln w="9525">
                  <a:noFill/>
                  <a:miter lim="800000"/>
                  <a:headEnd/>
                  <a:tailEnd/>
                </a:ln>
              </p:spPr>
              <p:txBody>
                <a:bodyPr/>
                <a:lstStyle/>
                <a:p>
                  <a:endParaRPr lang="zh-CN" altLang="en-US"/>
                </a:p>
              </p:txBody>
            </p:sp>
            <p:sp>
              <p:nvSpPr>
                <p:cNvPr id="10705" name="Rectangle 1296"/>
                <p:cNvSpPr>
                  <a:spLocks noChangeArrowheads="1"/>
                </p:cNvSpPr>
                <p:nvPr/>
              </p:nvSpPr>
              <p:spPr bwMode="auto">
                <a:xfrm>
                  <a:off x="4233" y="1654"/>
                  <a:ext cx="4" cy="14"/>
                </a:xfrm>
                <a:prstGeom prst="rect">
                  <a:avLst/>
                </a:prstGeom>
                <a:solidFill>
                  <a:schemeClr val="tx1"/>
                </a:solidFill>
                <a:ln w="9525">
                  <a:noFill/>
                  <a:miter lim="800000"/>
                  <a:headEnd/>
                  <a:tailEnd/>
                </a:ln>
              </p:spPr>
              <p:txBody>
                <a:bodyPr/>
                <a:lstStyle/>
                <a:p>
                  <a:endParaRPr lang="zh-CN" altLang="en-US"/>
                </a:p>
              </p:txBody>
            </p:sp>
            <p:sp>
              <p:nvSpPr>
                <p:cNvPr id="10706" name="Rectangle 1297"/>
                <p:cNvSpPr>
                  <a:spLocks noChangeArrowheads="1"/>
                </p:cNvSpPr>
                <p:nvPr/>
              </p:nvSpPr>
              <p:spPr bwMode="auto">
                <a:xfrm>
                  <a:off x="4237" y="1654"/>
                  <a:ext cx="9" cy="14"/>
                </a:xfrm>
                <a:prstGeom prst="rect">
                  <a:avLst/>
                </a:prstGeom>
                <a:solidFill>
                  <a:schemeClr val="tx1"/>
                </a:solidFill>
                <a:ln w="9525">
                  <a:noFill/>
                  <a:miter lim="800000"/>
                  <a:headEnd/>
                  <a:tailEnd/>
                </a:ln>
              </p:spPr>
              <p:txBody>
                <a:bodyPr/>
                <a:lstStyle/>
                <a:p>
                  <a:endParaRPr lang="zh-CN" altLang="en-US"/>
                </a:p>
              </p:txBody>
            </p:sp>
            <p:sp>
              <p:nvSpPr>
                <p:cNvPr id="10707" name="Rectangle 1298"/>
                <p:cNvSpPr>
                  <a:spLocks noChangeArrowheads="1"/>
                </p:cNvSpPr>
                <p:nvPr/>
              </p:nvSpPr>
              <p:spPr bwMode="auto">
                <a:xfrm>
                  <a:off x="4246" y="1654"/>
                  <a:ext cx="9" cy="14"/>
                </a:xfrm>
                <a:prstGeom prst="rect">
                  <a:avLst/>
                </a:prstGeom>
                <a:solidFill>
                  <a:schemeClr val="tx1"/>
                </a:solidFill>
                <a:ln w="9525">
                  <a:noFill/>
                  <a:miter lim="800000"/>
                  <a:headEnd/>
                  <a:tailEnd/>
                </a:ln>
              </p:spPr>
              <p:txBody>
                <a:bodyPr/>
                <a:lstStyle/>
                <a:p>
                  <a:endParaRPr lang="zh-CN" altLang="en-US"/>
                </a:p>
              </p:txBody>
            </p:sp>
            <p:sp>
              <p:nvSpPr>
                <p:cNvPr id="10708" name="Rectangle 1299"/>
                <p:cNvSpPr>
                  <a:spLocks noChangeArrowheads="1"/>
                </p:cNvSpPr>
                <p:nvPr/>
              </p:nvSpPr>
              <p:spPr bwMode="auto">
                <a:xfrm>
                  <a:off x="4255" y="1654"/>
                  <a:ext cx="9" cy="14"/>
                </a:xfrm>
                <a:prstGeom prst="rect">
                  <a:avLst/>
                </a:prstGeom>
                <a:solidFill>
                  <a:schemeClr val="tx1"/>
                </a:solidFill>
                <a:ln w="9525">
                  <a:noFill/>
                  <a:miter lim="800000"/>
                  <a:headEnd/>
                  <a:tailEnd/>
                </a:ln>
              </p:spPr>
              <p:txBody>
                <a:bodyPr/>
                <a:lstStyle/>
                <a:p>
                  <a:endParaRPr lang="zh-CN" altLang="en-US"/>
                </a:p>
              </p:txBody>
            </p:sp>
            <p:sp>
              <p:nvSpPr>
                <p:cNvPr id="10709" name="Freeform 1300"/>
                <p:cNvSpPr>
                  <a:spLocks/>
                </p:cNvSpPr>
                <p:nvPr/>
              </p:nvSpPr>
              <p:spPr bwMode="auto">
                <a:xfrm>
                  <a:off x="3121" y="1615"/>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710" name="Oval 1301"/>
                <p:cNvSpPr>
                  <a:spLocks noChangeArrowheads="1"/>
                </p:cNvSpPr>
                <p:nvPr/>
              </p:nvSpPr>
              <p:spPr bwMode="auto">
                <a:xfrm>
                  <a:off x="3126" y="1663"/>
                  <a:ext cx="31" cy="31"/>
                </a:xfrm>
                <a:prstGeom prst="ellipse">
                  <a:avLst/>
                </a:prstGeom>
                <a:solidFill>
                  <a:schemeClr val="tx1"/>
                </a:solidFill>
                <a:ln w="9525">
                  <a:noFill/>
                  <a:round/>
                  <a:headEnd/>
                  <a:tailEnd/>
                </a:ln>
              </p:spPr>
              <p:txBody>
                <a:bodyPr/>
                <a:lstStyle/>
                <a:p>
                  <a:endParaRPr lang="zh-CN" altLang="en-US"/>
                </a:p>
              </p:txBody>
            </p:sp>
            <p:sp>
              <p:nvSpPr>
                <p:cNvPr id="10711" name="Freeform 1302"/>
                <p:cNvSpPr>
                  <a:spLocks/>
                </p:cNvSpPr>
                <p:nvPr/>
              </p:nvSpPr>
              <p:spPr bwMode="auto">
                <a:xfrm>
                  <a:off x="3135" y="1623"/>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12" name="Freeform 1303"/>
                <p:cNvSpPr>
                  <a:spLocks/>
                </p:cNvSpPr>
                <p:nvPr/>
              </p:nvSpPr>
              <p:spPr bwMode="auto">
                <a:xfrm>
                  <a:off x="3139" y="1641"/>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13" name="Freeform 1304"/>
                <p:cNvSpPr>
                  <a:spLocks/>
                </p:cNvSpPr>
                <p:nvPr/>
              </p:nvSpPr>
              <p:spPr bwMode="auto">
                <a:xfrm>
                  <a:off x="3143" y="1668"/>
                  <a:ext cx="32"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14" name="Freeform 1305"/>
                <p:cNvSpPr>
                  <a:spLocks/>
                </p:cNvSpPr>
                <p:nvPr/>
              </p:nvSpPr>
              <p:spPr bwMode="auto">
                <a:xfrm>
                  <a:off x="3152" y="1628"/>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715" name="Freeform 1306"/>
                <p:cNvSpPr>
                  <a:spLocks/>
                </p:cNvSpPr>
                <p:nvPr/>
              </p:nvSpPr>
              <p:spPr bwMode="auto">
                <a:xfrm>
                  <a:off x="3157" y="1641"/>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16" name="Oval 1307"/>
                <p:cNvSpPr>
                  <a:spLocks noChangeArrowheads="1"/>
                </p:cNvSpPr>
                <p:nvPr/>
              </p:nvSpPr>
              <p:spPr bwMode="auto">
                <a:xfrm>
                  <a:off x="3170" y="1610"/>
                  <a:ext cx="31" cy="31"/>
                </a:xfrm>
                <a:prstGeom prst="ellipse">
                  <a:avLst/>
                </a:prstGeom>
                <a:solidFill>
                  <a:schemeClr val="tx1"/>
                </a:solidFill>
                <a:ln w="9525">
                  <a:noFill/>
                  <a:round/>
                  <a:headEnd/>
                  <a:tailEnd/>
                </a:ln>
              </p:spPr>
              <p:txBody>
                <a:bodyPr/>
                <a:lstStyle/>
                <a:p>
                  <a:endParaRPr lang="zh-CN" altLang="en-US"/>
                </a:p>
              </p:txBody>
            </p:sp>
            <p:sp>
              <p:nvSpPr>
                <p:cNvPr id="10717" name="Freeform 1308"/>
                <p:cNvSpPr>
                  <a:spLocks/>
                </p:cNvSpPr>
                <p:nvPr/>
              </p:nvSpPr>
              <p:spPr bwMode="auto">
                <a:xfrm>
                  <a:off x="3175" y="1517"/>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718" name="Freeform 1309"/>
                <p:cNvSpPr>
                  <a:spLocks/>
                </p:cNvSpPr>
                <p:nvPr/>
              </p:nvSpPr>
              <p:spPr bwMode="auto">
                <a:xfrm>
                  <a:off x="3183" y="1531"/>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19" name="Freeform 1310"/>
                <p:cNvSpPr>
                  <a:spLocks/>
                </p:cNvSpPr>
                <p:nvPr/>
              </p:nvSpPr>
              <p:spPr bwMode="auto">
                <a:xfrm>
                  <a:off x="3188" y="1340"/>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20" name="Freeform 1311"/>
                <p:cNvSpPr>
                  <a:spLocks/>
                </p:cNvSpPr>
                <p:nvPr/>
              </p:nvSpPr>
              <p:spPr bwMode="auto">
                <a:xfrm>
                  <a:off x="3197" y="1336"/>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21" name="Freeform 1312"/>
                <p:cNvSpPr>
                  <a:spLocks/>
                </p:cNvSpPr>
                <p:nvPr/>
              </p:nvSpPr>
              <p:spPr bwMode="auto">
                <a:xfrm>
                  <a:off x="3201" y="1141"/>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22" name="Freeform 1313"/>
                <p:cNvSpPr>
                  <a:spLocks/>
                </p:cNvSpPr>
                <p:nvPr/>
              </p:nvSpPr>
              <p:spPr bwMode="auto">
                <a:xfrm>
                  <a:off x="3206" y="1083"/>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723" name="Freeform 1314"/>
                <p:cNvSpPr>
                  <a:spLocks/>
                </p:cNvSpPr>
                <p:nvPr/>
              </p:nvSpPr>
              <p:spPr bwMode="auto">
                <a:xfrm>
                  <a:off x="3214" y="1154"/>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724" name="Oval 1315"/>
                <p:cNvSpPr>
                  <a:spLocks noChangeArrowheads="1"/>
                </p:cNvSpPr>
                <p:nvPr/>
              </p:nvSpPr>
              <p:spPr bwMode="auto">
                <a:xfrm>
                  <a:off x="3232" y="1057"/>
                  <a:ext cx="31" cy="31"/>
                </a:xfrm>
                <a:prstGeom prst="ellipse">
                  <a:avLst/>
                </a:prstGeom>
                <a:solidFill>
                  <a:schemeClr val="tx1"/>
                </a:solidFill>
                <a:ln w="9525">
                  <a:noFill/>
                  <a:round/>
                  <a:headEnd/>
                  <a:tailEnd/>
                </a:ln>
              </p:spPr>
              <p:txBody>
                <a:bodyPr/>
                <a:lstStyle/>
                <a:p>
                  <a:endParaRPr lang="zh-CN" altLang="en-US"/>
                </a:p>
              </p:txBody>
            </p:sp>
            <p:sp>
              <p:nvSpPr>
                <p:cNvPr id="10725" name="Freeform 1316"/>
                <p:cNvSpPr>
                  <a:spLocks/>
                </p:cNvSpPr>
                <p:nvPr/>
              </p:nvSpPr>
              <p:spPr bwMode="auto">
                <a:xfrm>
                  <a:off x="3237" y="1070"/>
                  <a:ext cx="35" cy="31"/>
                </a:xfrm>
                <a:custGeom>
                  <a:avLst/>
                  <a:gdLst>
                    <a:gd name="T0" fmla="*/ 8 w 8"/>
                    <a:gd name="T1" fmla="*/ 4 h 7"/>
                    <a:gd name="T2" fmla="*/ 5 w 8"/>
                    <a:gd name="T3" fmla="*/ 7 h 7"/>
                    <a:gd name="T4" fmla="*/ 0 w 8"/>
                    <a:gd name="T5" fmla="*/ 4 h 7"/>
                    <a:gd name="T6" fmla="*/ 5 w 8"/>
                    <a:gd name="T7" fmla="*/ 0 h 7"/>
                    <a:gd name="T8" fmla="*/ 8 w 8"/>
                    <a:gd name="T9" fmla="*/ 4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8" y="4"/>
                      </a:moveTo>
                      <a:cubicBezTo>
                        <a:pt x="8" y="6"/>
                        <a:pt x="6" y="7"/>
                        <a:pt x="5" y="7"/>
                      </a:cubicBezTo>
                      <a:cubicBezTo>
                        <a:pt x="2" y="7"/>
                        <a:pt x="0" y="6"/>
                        <a:pt x="0" y="4"/>
                      </a:cubicBezTo>
                      <a:cubicBezTo>
                        <a:pt x="0" y="1"/>
                        <a:pt x="2" y="0"/>
                        <a:pt x="5" y="0"/>
                      </a:cubicBezTo>
                      <a:cubicBezTo>
                        <a:pt x="6" y="0"/>
                        <a:pt x="8" y="1"/>
                        <a:pt x="8" y="4"/>
                      </a:cubicBezTo>
                      <a:close/>
                    </a:path>
                  </a:pathLst>
                </a:custGeom>
                <a:solidFill>
                  <a:schemeClr val="tx1"/>
                </a:solidFill>
                <a:ln w="9525">
                  <a:noFill/>
                  <a:round/>
                  <a:headEnd/>
                  <a:tailEnd/>
                </a:ln>
              </p:spPr>
              <p:txBody>
                <a:bodyPr/>
                <a:lstStyle/>
                <a:p>
                  <a:endParaRPr lang="zh-CN" altLang="en-US"/>
                </a:p>
              </p:txBody>
            </p:sp>
            <p:sp>
              <p:nvSpPr>
                <p:cNvPr id="10726" name="Oval 1317"/>
                <p:cNvSpPr>
                  <a:spLocks noChangeArrowheads="1"/>
                </p:cNvSpPr>
                <p:nvPr/>
              </p:nvSpPr>
              <p:spPr bwMode="auto">
                <a:xfrm>
                  <a:off x="3245" y="1123"/>
                  <a:ext cx="31" cy="31"/>
                </a:xfrm>
                <a:prstGeom prst="ellipse">
                  <a:avLst/>
                </a:prstGeom>
                <a:solidFill>
                  <a:schemeClr val="tx1"/>
                </a:solidFill>
                <a:ln w="9525">
                  <a:noFill/>
                  <a:round/>
                  <a:headEnd/>
                  <a:tailEnd/>
                </a:ln>
              </p:spPr>
              <p:txBody>
                <a:bodyPr/>
                <a:lstStyle/>
                <a:p>
                  <a:endParaRPr lang="zh-CN" altLang="en-US"/>
                </a:p>
              </p:txBody>
            </p:sp>
            <p:sp>
              <p:nvSpPr>
                <p:cNvPr id="10727" name="Freeform 1318"/>
                <p:cNvSpPr>
                  <a:spLocks/>
                </p:cNvSpPr>
                <p:nvPr/>
              </p:nvSpPr>
              <p:spPr bwMode="auto">
                <a:xfrm>
                  <a:off x="3250" y="1061"/>
                  <a:ext cx="31" cy="36"/>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28" name="Freeform 1319"/>
                <p:cNvSpPr>
                  <a:spLocks/>
                </p:cNvSpPr>
                <p:nvPr/>
              </p:nvSpPr>
              <p:spPr bwMode="auto">
                <a:xfrm>
                  <a:off x="3259" y="1097"/>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29" name="Freeform 1320"/>
                <p:cNvSpPr>
                  <a:spLocks/>
                </p:cNvSpPr>
                <p:nvPr/>
              </p:nvSpPr>
              <p:spPr bwMode="auto">
                <a:xfrm>
                  <a:off x="3263" y="1101"/>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30" name="Freeform 1321"/>
                <p:cNvSpPr>
                  <a:spLocks/>
                </p:cNvSpPr>
                <p:nvPr/>
              </p:nvSpPr>
              <p:spPr bwMode="auto">
                <a:xfrm>
                  <a:off x="3272" y="1136"/>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31" name="Freeform 1322"/>
                <p:cNvSpPr>
                  <a:spLocks/>
                </p:cNvSpPr>
                <p:nvPr/>
              </p:nvSpPr>
              <p:spPr bwMode="auto">
                <a:xfrm>
                  <a:off x="3276" y="1061"/>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32" name="Freeform 1323"/>
                <p:cNvSpPr>
                  <a:spLocks/>
                </p:cNvSpPr>
                <p:nvPr/>
              </p:nvSpPr>
              <p:spPr bwMode="auto">
                <a:xfrm>
                  <a:off x="3281" y="1043"/>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733" name="Oval 1324"/>
                <p:cNvSpPr>
                  <a:spLocks noChangeArrowheads="1"/>
                </p:cNvSpPr>
                <p:nvPr/>
              </p:nvSpPr>
              <p:spPr bwMode="auto">
                <a:xfrm>
                  <a:off x="3294" y="1097"/>
                  <a:ext cx="31" cy="31"/>
                </a:xfrm>
                <a:prstGeom prst="ellipse">
                  <a:avLst/>
                </a:prstGeom>
                <a:solidFill>
                  <a:schemeClr val="tx1"/>
                </a:solidFill>
                <a:ln w="9525">
                  <a:noFill/>
                  <a:round/>
                  <a:headEnd/>
                  <a:tailEnd/>
                </a:ln>
              </p:spPr>
              <p:txBody>
                <a:bodyPr/>
                <a:lstStyle/>
                <a:p>
                  <a:endParaRPr lang="zh-CN" altLang="en-US"/>
                </a:p>
              </p:txBody>
            </p:sp>
            <p:sp>
              <p:nvSpPr>
                <p:cNvPr id="10734" name="Freeform 1325"/>
                <p:cNvSpPr>
                  <a:spLocks/>
                </p:cNvSpPr>
                <p:nvPr/>
              </p:nvSpPr>
              <p:spPr bwMode="auto">
                <a:xfrm>
                  <a:off x="3303" y="1088"/>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735" name="Oval 1326"/>
                <p:cNvSpPr>
                  <a:spLocks noChangeArrowheads="1"/>
                </p:cNvSpPr>
                <p:nvPr/>
              </p:nvSpPr>
              <p:spPr bwMode="auto">
                <a:xfrm>
                  <a:off x="3307" y="1150"/>
                  <a:ext cx="31" cy="31"/>
                </a:xfrm>
                <a:prstGeom prst="ellipse">
                  <a:avLst/>
                </a:prstGeom>
                <a:solidFill>
                  <a:schemeClr val="tx1"/>
                </a:solidFill>
                <a:ln w="9525">
                  <a:noFill/>
                  <a:round/>
                  <a:headEnd/>
                  <a:tailEnd/>
                </a:ln>
              </p:spPr>
              <p:txBody>
                <a:bodyPr/>
                <a:lstStyle/>
                <a:p>
                  <a:endParaRPr lang="zh-CN" altLang="en-US"/>
                </a:p>
              </p:txBody>
            </p:sp>
            <p:sp>
              <p:nvSpPr>
                <p:cNvPr id="10736" name="Freeform 1327"/>
                <p:cNvSpPr>
                  <a:spLocks/>
                </p:cNvSpPr>
                <p:nvPr/>
              </p:nvSpPr>
              <p:spPr bwMode="auto">
                <a:xfrm>
                  <a:off x="3312" y="1234"/>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37" name="Freeform 1328"/>
                <p:cNvSpPr>
                  <a:spLocks/>
                </p:cNvSpPr>
                <p:nvPr/>
              </p:nvSpPr>
              <p:spPr bwMode="auto">
                <a:xfrm>
                  <a:off x="3321" y="1181"/>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738" name="Freeform 1329"/>
                <p:cNvSpPr>
                  <a:spLocks/>
                </p:cNvSpPr>
                <p:nvPr/>
              </p:nvSpPr>
              <p:spPr bwMode="auto">
                <a:xfrm>
                  <a:off x="3325" y="1207"/>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39" name="Freeform 1330"/>
                <p:cNvSpPr>
                  <a:spLocks/>
                </p:cNvSpPr>
                <p:nvPr/>
              </p:nvSpPr>
              <p:spPr bwMode="auto">
                <a:xfrm>
                  <a:off x="3334" y="1243"/>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40" name="Freeform 1331"/>
                <p:cNvSpPr>
                  <a:spLocks/>
                </p:cNvSpPr>
                <p:nvPr/>
              </p:nvSpPr>
              <p:spPr bwMode="auto">
                <a:xfrm>
                  <a:off x="3338" y="1221"/>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41" name="Freeform 1332"/>
                <p:cNvSpPr>
                  <a:spLocks/>
                </p:cNvSpPr>
                <p:nvPr/>
              </p:nvSpPr>
              <p:spPr bwMode="auto">
                <a:xfrm>
                  <a:off x="3343" y="1274"/>
                  <a:ext cx="35" cy="35"/>
                </a:xfrm>
                <a:custGeom>
                  <a:avLst/>
                  <a:gdLst>
                    <a:gd name="T0" fmla="*/ 8 w 8"/>
                    <a:gd name="T1" fmla="*/ 5 h 8"/>
                    <a:gd name="T2" fmla="*/ 5 w 8"/>
                    <a:gd name="T3" fmla="*/ 8 h 8"/>
                    <a:gd name="T4" fmla="*/ 0 w 8"/>
                    <a:gd name="T5" fmla="*/ 5 h 8"/>
                    <a:gd name="T6" fmla="*/ 5 w 8"/>
                    <a:gd name="T7" fmla="*/ 0 h 8"/>
                    <a:gd name="T8" fmla="*/ 8 w 8"/>
                    <a:gd name="T9" fmla="*/ 5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5"/>
                      </a:moveTo>
                      <a:cubicBezTo>
                        <a:pt x="8" y="6"/>
                        <a:pt x="6" y="8"/>
                        <a:pt x="5" y="8"/>
                      </a:cubicBezTo>
                      <a:cubicBezTo>
                        <a:pt x="2" y="8"/>
                        <a:pt x="0" y="6"/>
                        <a:pt x="0" y="5"/>
                      </a:cubicBezTo>
                      <a:cubicBezTo>
                        <a:pt x="0" y="2"/>
                        <a:pt x="2" y="0"/>
                        <a:pt x="5" y="0"/>
                      </a:cubicBezTo>
                      <a:cubicBezTo>
                        <a:pt x="6" y="0"/>
                        <a:pt x="8" y="2"/>
                        <a:pt x="8" y="5"/>
                      </a:cubicBezTo>
                      <a:close/>
                    </a:path>
                  </a:pathLst>
                </a:custGeom>
                <a:solidFill>
                  <a:schemeClr val="tx1"/>
                </a:solidFill>
                <a:ln w="9525">
                  <a:noFill/>
                  <a:round/>
                  <a:headEnd/>
                  <a:tailEnd/>
                </a:ln>
              </p:spPr>
              <p:txBody>
                <a:bodyPr/>
                <a:lstStyle/>
                <a:p>
                  <a:endParaRPr lang="zh-CN" altLang="en-US"/>
                </a:p>
              </p:txBody>
            </p:sp>
            <p:sp>
              <p:nvSpPr>
                <p:cNvPr id="10742" name="Freeform 1333"/>
                <p:cNvSpPr>
                  <a:spLocks/>
                </p:cNvSpPr>
                <p:nvPr/>
              </p:nvSpPr>
              <p:spPr bwMode="auto">
                <a:xfrm>
                  <a:off x="3356" y="1287"/>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43" name="Freeform 1334"/>
                <p:cNvSpPr>
                  <a:spLocks/>
                </p:cNvSpPr>
                <p:nvPr/>
              </p:nvSpPr>
              <p:spPr bwMode="auto">
                <a:xfrm>
                  <a:off x="3365" y="1269"/>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44" name="Freeform 1335"/>
                <p:cNvSpPr>
                  <a:spLocks/>
                </p:cNvSpPr>
                <p:nvPr/>
              </p:nvSpPr>
              <p:spPr bwMode="auto">
                <a:xfrm>
                  <a:off x="3369" y="1247"/>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45" name="Freeform 1336"/>
                <p:cNvSpPr>
                  <a:spLocks/>
                </p:cNvSpPr>
                <p:nvPr/>
              </p:nvSpPr>
              <p:spPr bwMode="auto">
                <a:xfrm>
                  <a:off x="3378" y="1296"/>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46" name="Freeform 1337"/>
                <p:cNvSpPr>
                  <a:spLocks/>
                </p:cNvSpPr>
                <p:nvPr/>
              </p:nvSpPr>
              <p:spPr bwMode="auto">
                <a:xfrm>
                  <a:off x="3383" y="1327"/>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47" name="Freeform 1338"/>
                <p:cNvSpPr>
                  <a:spLocks/>
                </p:cNvSpPr>
                <p:nvPr/>
              </p:nvSpPr>
              <p:spPr bwMode="auto">
                <a:xfrm>
                  <a:off x="3387" y="1336"/>
                  <a:ext cx="31" cy="31"/>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748" name="Freeform 1339"/>
                <p:cNvSpPr>
                  <a:spLocks/>
                </p:cNvSpPr>
                <p:nvPr/>
              </p:nvSpPr>
              <p:spPr bwMode="auto">
                <a:xfrm>
                  <a:off x="3396" y="1349"/>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49" name="Freeform 1340"/>
                <p:cNvSpPr>
                  <a:spLocks/>
                </p:cNvSpPr>
                <p:nvPr/>
              </p:nvSpPr>
              <p:spPr bwMode="auto">
                <a:xfrm>
                  <a:off x="3400" y="1340"/>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50" name="Freeform 1341"/>
                <p:cNvSpPr>
                  <a:spLocks/>
                </p:cNvSpPr>
                <p:nvPr/>
              </p:nvSpPr>
              <p:spPr bwMode="auto">
                <a:xfrm>
                  <a:off x="3409" y="1353"/>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751" name="Freeform 1342"/>
                <p:cNvSpPr>
                  <a:spLocks/>
                </p:cNvSpPr>
                <p:nvPr/>
              </p:nvSpPr>
              <p:spPr bwMode="auto">
                <a:xfrm>
                  <a:off x="3418" y="1367"/>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52" name="Freeform 1343"/>
                <p:cNvSpPr>
                  <a:spLocks/>
                </p:cNvSpPr>
                <p:nvPr/>
              </p:nvSpPr>
              <p:spPr bwMode="auto">
                <a:xfrm>
                  <a:off x="3427" y="1380"/>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753" name="Freeform 1344"/>
                <p:cNvSpPr>
                  <a:spLocks/>
                </p:cNvSpPr>
                <p:nvPr/>
              </p:nvSpPr>
              <p:spPr bwMode="auto">
                <a:xfrm>
                  <a:off x="3431" y="1420"/>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54" name="Freeform 1345"/>
                <p:cNvSpPr>
                  <a:spLocks/>
                </p:cNvSpPr>
                <p:nvPr/>
              </p:nvSpPr>
              <p:spPr bwMode="auto">
                <a:xfrm>
                  <a:off x="3440" y="1389"/>
                  <a:ext cx="31" cy="31"/>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755" name="Oval 1346"/>
                <p:cNvSpPr>
                  <a:spLocks noChangeArrowheads="1"/>
                </p:cNvSpPr>
                <p:nvPr/>
              </p:nvSpPr>
              <p:spPr bwMode="auto">
                <a:xfrm>
                  <a:off x="3445" y="1402"/>
                  <a:ext cx="31" cy="31"/>
                </a:xfrm>
                <a:prstGeom prst="ellipse">
                  <a:avLst/>
                </a:prstGeom>
                <a:solidFill>
                  <a:schemeClr val="tx1"/>
                </a:solidFill>
                <a:ln w="9525">
                  <a:noFill/>
                  <a:round/>
                  <a:headEnd/>
                  <a:tailEnd/>
                </a:ln>
              </p:spPr>
              <p:txBody>
                <a:bodyPr/>
                <a:lstStyle/>
                <a:p>
                  <a:endParaRPr lang="zh-CN" altLang="en-US"/>
                </a:p>
              </p:txBody>
            </p:sp>
            <p:sp>
              <p:nvSpPr>
                <p:cNvPr id="10756" name="Freeform 1347"/>
                <p:cNvSpPr>
                  <a:spLocks/>
                </p:cNvSpPr>
                <p:nvPr/>
              </p:nvSpPr>
              <p:spPr bwMode="auto">
                <a:xfrm>
                  <a:off x="3449" y="1407"/>
                  <a:ext cx="31" cy="35"/>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757" name="Freeform 1348"/>
                <p:cNvSpPr>
                  <a:spLocks/>
                </p:cNvSpPr>
                <p:nvPr/>
              </p:nvSpPr>
              <p:spPr bwMode="auto">
                <a:xfrm>
                  <a:off x="3458" y="1446"/>
                  <a:ext cx="31" cy="36"/>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7"/>
                        <a:pt x="5" y="8"/>
                        <a:pt x="4" y="8"/>
                      </a:cubicBezTo>
                      <a:cubicBezTo>
                        <a:pt x="1" y="8"/>
                        <a:pt x="0" y="7"/>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758" name="Freeform 1349"/>
                <p:cNvSpPr>
                  <a:spLocks/>
                </p:cNvSpPr>
                <p:nvPr/>
              </p:nvSpPr>
              <p:spPr bwMode="auto">
                <a:xfrm>
                  <a:off x="3462" y="1420"/>
                  <a:ext cx="31" cy="35"/>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grpSp>
        </p:grpSp>
        <p:sp>
          <p:nvSpPr>
            <p:cNvPr id="10437" name="Freeform 1350"/>
            <p:cNvSpPr>
              <a:spLocks/>
            </p:cNvSpPr>
            <p:nvPr/>
          </p:nvSpPr>
          <p:spPr bwMode="auto">
            <a:xfrm>
              <a:off x="4161" y="1595"/>
              <a:ext cx="50" cy="54"/>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438" name="Freeform 1351"/>
            <p:cNvSpPr>
              <a:spLocks/>
            </p:cNvSpPr>
            <p:nvPr/>
          </p:nvSpPr>
          <p:spPr bwMode="auto">
            <a:xfrm>
              <a:off x="4175" y="1576"/>
              <a:ext cx="57" cy="53"/>
            </a:xfrm>
            <a:custGeom>
              <a:avLst/>
              <a:gdLst>
                <a:gd name="T0" fmla="*/ 8 w 8"/>
                <a:gd name="T1" fmla="*/ 5 h 8"/>
                <a:gd name="T2" fmla="*/ 5 w 8"/>
                <a:gd name="T3" fmla="*/ 8 h 8"/>
                <a:gd name="T4" fmla="*/ 0 w 8"/>
                <a:gd name="T5" fmla="*/ 5 h 8"/>
                <a:gd name="T6" fmla="*/ 5 w 8"/>
                <a:gd name="T7" fmla="*/ 0 h 8"/>
                <a:gd name="T8" fmla="*/ 8 w 8"/>
                <a:gd name="T9" fmla="*/ 5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5"/>
                  </a:moveTo>
                  <a:cubicBezTo>
                    <a:pt x="8" y="6"/>
                    <a:pt x="6" y="8"/>
                    <a:pt x="5" y="8"/>
                  </a:cubicBezTo>
                  <a:cubicBezTo>
                    <a:pt x="2" y="8"/>
                    <a:pt x="0" y="6"/>
                    <a:pt x="0" y="5"/>
                  </a:cubicBezTo>
                  <a:cubicBezTo>
                    <a:pt x="0" y="1"/>
                    <a:pt x="2" y="0"/>
                    <a:pt x="5" y="0"/>
                  </a:cubicBezTo>
                  <a:cubicBezTo>
                    <a:pt x="6" y="0"/>
                    <a:pt x="8" y="1"/>
                    <a:pt x="8" y="5"/>
                  </a:cubicBezTo>
                  <a:close/>
                </a:path>
              </a:pathLst>
            </a:custGeom>
            <a:solidFill>
              <a:schemeClr val="tx1"/>
            </a:solidFill>
            <a:ln w="9525">
              <a:noFill/>
              <a:round/>
              <a:headEnd/>
              <a:tailEnd/>
            </a:ln>
          </p:spPr>
          <p:txBody>
            <a:bodyPr/>
            <a:lstStyle/>
            <a:p>
              <a:endParaRPr lang="zh-CN" altLang="en-US"/>
            </a:p>
          </p:txBody>
        </p:sp>
        <p:sp>
          <p:nvSpPr>
            <p:cNvPr id="10439" name="Oval 1352"/>
            <p:cNvSpPr>
              <a:spLocks noChangeArrowheads="1"/>
            </p:cNvSpPr>
            <p:nvPr/>
          </p:nvSpPr>
          <p:spPr bwMode="auto">
            <a:xfrm>
              <a:off x="4189" y="1563"/>
              <a:ext cx="50" cy="54"/>
            </a:xfrm>
            <a:prstGeom prst="ellipse">
              <a:avLst/>
            </a:prstGeom>
            <a:solidFill>
              <a:schemeClr val="tx1"/>
            </a:solidFill>
            <a:ln w="9525">
              <a:noFill/>
              <a:round/>
              <a:headEnd/>
              <a:tailEnd/>
            </a:ln>
          </p:spPr>
          <p:txBody>
            <a:bodyPr/>
            <a:lstStyle/>
            <a:p>
              <a:endParaRPr lang="zh-CN" altLang="en-US"/>
            </a:p>
          </p:txBody>
        </p:sp>
        <p:sp>
          <p:nvSpPr>
            <p:cNvPr id="10440" name="Freeform 1353"/>
            <p:cNvSpPr>
              <a:spLocks/>
            </p:cNvSpPr>
            <p:nvPr/>
          </p:nvSpPr>
          <p:spPr bwMode="auto">
            <a:xfrm>
              <a:off x="4197" y="1576"/>
              <a:ext cx="49" cy="53"/>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1"/>
                    <a:pt x="2" y="0"/>
                    <a:pt x="5" y="0"/>
                  </a:cubicBezTo>
                  <a:cubicBezTo>
                    <a:pt x="6" y="0"/>
                    <a:pt x="7" y="1"/>
                    <a:pt x="7" y="5"/>
                  </a:cubicBezTo>
                  <a:close/>
                </a:path>
              </a:pathLst>
            </a:custGeom>
            <a:solidFill>
              <a:schemeClr val="tx1"/>
            </a:solidFill>
            <a:ln w="9525">
              <a:noFill/>
              <a:round/>
              <a:headEnd/>
              <a:tailEnd/>
            </a:ln>
          </p:spPr>
          <p:txBody>
            <a:bodyPr/>
            <a:lstStyle/>
            <a:p>
              <a:endParaRPr lang="zh-CN" altLang="en-US"/>
            </a:p>
          </p:txBody>
        </p:sp>
        <p:sp>
          <p:nvSpPr>
            <p:cNvPr id="10441" name="Freeform 1354"/>
            <p:cNvSpPr>
              <a:spLocks/>
            </p:cNvSpPr>
            <p:nvPr/>
          </p:nvSpPr>
          <p:spPr bwMode="auto">
            <a:xfrm>
              <a:off x="4211" y="1629"/>
              <a:ext cx="49" cy="45"/>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42" name="Oval 1355"/>
            <p:cNvSpPr>
              <a:spLocks noChangeArrowheads="1"/>
            </p:cNvSpPr>
            <p:nvPr/>
          </p:nvSpPr>
          <p:spPr bwMode="auto">
            <a:xfrm>
              <a:off x="4219" y="1609"/>
              <a:ext cx="50" cy="45"/>
            </a:xfrm>
            <a:prstGeom prst="ellipse">
              <a:avLst/>
            </a:prstGeom>
            <a:solidFill>
              <a:schemeClr val="tx1"/>
            </a:solidFill>
            <a:ln w="9525">
              <a:noFill/>
              <a:round/>
              <a:headEnd/>
              <a:tailEnd/>
            </a:ln>
          </p:spPr>
          <p:txBody>
            <a:bodyPr/>
            <a:lstStyle/>
            <a:p>
              <a:endParaRPr lang="zh-CN" altLang="en-US"/>
            </a:p>
          </p:txBody>
        </p:sp>
        <p:sp>
          <p:nvSpPr>
            <p:cNvPr id="10443" name="Freeform 1356"/>
            <p:cNvSpPr>
              <a:spLocks/>
            </p:cNvSpPr>
            <p:nvPr/>
          </p:nvSpPr>
          <p:spPr bwMode="auto">
            <a:xfrm>
              <a:off x="4232" y="1617"/>
              <a:ext cx="51"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444" name="Freeform 1357"/>
            <p:cNvSpPr>
              <a:spLocks/>
            </p:cNvSpPr>
            <p:nvPr/>
          </p:nvSpPr>
          <p:spPr bwMode="auto">
            <a:xfrm>
              <a:off x="4239" y="1617"/>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45" name="Freeform 1358"/>
            <p:cNvSpPr>
              <a:spLocks/>
            </p:cNvSpPr>
            <p:nvPr/>
          </p:nvSpPr>
          <p:spPr bwMode="auto">
            <a:xfrm>
              <a:off x="4246" y="1617"/>
              <a:ext cx="49" cy="51"/>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46" name="Freeform 1359"/>
            <p:cNvSpPr>
              <a:spLocks/>
            </p:cNvSpPr>
            <p:nvPr/>
          </p:nvSpPr>
          <p:spPr bwMode="auto">
            <a:xfrm>
              <a:off x="4260" y="1635"/>
              <a:ext cx="49" cy="53"/>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447" name="Freeform 1360"/>
            <p:cNvSpPr>
              <a:spLocks/>
            </p:cNvSpPr>
            <p:nvPr/>
          </p:nvSpPr>
          <p:spPr bwMode="auto">
            <a:xfrm>
              <a:off x="4269" y="1617"/>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48" name="Freeform 1361"/>
            <p:cNvSpPr>
              <a:spLocks/>
            </p:cNvSpPr>
            <p:nvPr/>
          </p:nvSpPr>
          <p:spPr bwMode="auto">
            <a:xfrm>
              <a:off x="4288" y="1654"/>
              <a:ext cx="49" cy="54"/>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49" name="Freeform 1362"/>
            <p:cNvSpPr>
              <a:spLocks/>
            </p:cNvSpPr>
            <p:nvPr/>
          </p:nvSpPr>
          <p:spPr bwMode="auto">
            <a:xfrm>
              <a:off x="4295" y="1649"/>
              <a:ext cx="49" cy="46"/>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450" name="Freeform 1363"/>
            <p:cNvSpPr>
              <a:spLocks/>
            </p:cNvSpPr>
            <p:nvPr/>
          </p:nvSpPr>
          <p:spPr bwMode="auto">
            <a:xfrm>
              <a:off x="4309" y="1688"/>
              <a:ext cx="50" cy="45"/>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51" name="Oval 1364"/>
            <p:cNvSpPr>
              <a:spLocks noChangeArrowheads="1"/>
            </p:cNvSpPr>
            <p:nvPr/>
          </p:nvSpPr>
          <p:spPr bwMode="auto">
            <a:xfrm>
              <a:off x="4318" y="1688"/>
              <a:ext cx="49" cy="45"/>
            </a:xfrm>
            <a:prstGeom prst="ellipse">
              <a:avLst/>
            </a:prstGeom>
            <a:solidFill>
              <a:schemeClr val="tx1"/>
            </a:solidFill>
            <a:ln w="9525">
              <a:noFill/>
              <a:round/>
              <a:headEnd/>
              <a:tailEnd/>
            </a:ln>
          </p:spPr>
          <p:txBody>
            <a:bodyPr/>
            <a:lstStyle/>
            <a:p>
              <a:endParaRPr lang="zh-CN" altLang="en-US"/>
            </a:p>
          </p:txBody>
        </p:sp>
        <p:sp>
          <p:nvSpPr>
            <p:cNvPr id="10452" name="Freeform 1365"/>
            <p:cNvSpPr>
              <a:spLocks/>
            </p:cNvSpPr>
            <p:nvPr/>
          </p:nvSpPr>
          <p:spPr bwMode="auto">
            <a:xfrm>
              <a:off x="4332" y="1688"/>
              <a:ext cx="49" cy="45"/>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53" name="Freeform 1366"/>
            <p:cNvSpPr>
              <a:spLocks/>
            </p:cNvSpPr>
            <p:nvPr/>
          </p:nvSpPr>
          <p:spPr bwMode="auto">
            <a:xfrm>
              <a:off x="4337" y="1695"/>
              <a:ext cx="51"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54" name="Freeform 1367"/>
            <p:cNvSpPr>
              <a:spLocks/>
            </p:cNvSpPr>
            <p:nvPr/>
          </p:nvSpPr>
          <p:spPr bwMode="auto">
            <a:xfrm>
              <a:off x="4344" y="1695"/>
              <a:ext cx="58" cy="52"/>
            </a:xfrm>
            <a:custGeom>
              <a:avLst/>
              <a:gdLst>
                <a:gd name="T0" fmla="*/ 8 w 8"/>
                <a:gd name="T1" fmla="*/ 5 h 8"/>
                <a:gd name="T2" fmla="*/ 5 w 8"/>
                <a:gd name="T3" fmla="*/ 8 h 8"/>
                <a:gd name="T4" fmla="*/ 0 w 8"/>
                <a:gd name="T5" fmla="*/ 5 h 8"/>
                <a:gd name="T6" fmla="*/ 5 w 8"/>
                <a:gd name="T7" fmla="*/ 0 h 8"/>
                <a:gd name="T8" fmla="*/ 8 w 8"/>
                <a:gd name="T9" fmla="*/ 5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5"/>
                  </a:moveTo>
                  <a:cubicBezTo>
                    <a:pt x="8" y="6"/>
                    <a:pt x="6" y="8"/>
                    <a:pt x="5" y="8"/>
                  </a:cubicBezTo>
                  <a:cubicBezTo>
                    <a:pt x="2" y="8"/>
                    <a:pt x="0" y="6"/>
                    <a:pt x="0" y="5"/>
                  </a:cubicBezTo>
                  <a:cubicBezTo>
                    <a:pt x="0" y="2"/>
                    <a:pt x="2" y="0"/>
                    <a:pt x="5" y="0"/>
                  </a:cubicBezTo>
                  <a:cubicBezTo>
                    <a:pt x="6" y="0"/>
                    <a:pt x="8" y="2"/>
                    <a:pt x="8" y="5"/>
                  </a:cubicBezTo>
                  <a:close/>
                </a:path>
              </a:pathLst>
            </a:custGeom>
            <a:solidFill>
              <a:schemeClr val="tx1"/>
            </a:solidFill>
            <a:ln w="9525">
              <a:noFill/>
              <a:round/>
              <a:headEnd/>
              <a:tailEnd/>
            </a:ln>
          </p:spPr>
          <p:txBody>
            <a:bodyPr/>
            <a:lstStyle/>
            <a:p>
              <a:endParaRPr lang="zh-CN" altLang="en-US"/>
            </a:p>
          </p:txBody>
        </p:sp>
        <p:sp>
          <p:nvSpPr>
            <p:cNvPr id="10455" name="Freeform 1368"/>
            <p:cNvSpPr>
              <a:spLocks/>
            </p:cNvSpPr>
            <p:nvPr/>
          </p:nvSpPr>
          <p:spPr bwMode="auto">
            <a:xfrm>
              <a:off x="4359" y="1674"/>
              <a:ext cx="49" cy="54"/>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56" name="Freeform 1369"/>
            <p:cNvSpPr>
              <a:spLocks/>
            </p:cNvSpPr>
            <p:nvPr/>
          </p:nvSpPr>
          <p:spPr bwMode="auto">
            <a:xfrm>
              <a:off x="4367" y="1708"/>
              <a:ext cx="50" cy="47"/>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457" name="Freeform 1370"/>
            <p:cNvSpPr>
              <a:spLocks/>
            </p:cNvSpPr>
            <p:nvPr/>
          </p:nvSpPr>
          <p:spPr bwMode="auto">
            <a:xfrm>
              <a:off x="4388" y="1695"/>
              <a:ext cx="49"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58" name="Freeform 1371"/>
            <p:cNvSpPr>
              <a:spLocks/>
            </p:cNvSpPr>
            <p:nvPr/>
          </p:nvSpPr>
          <p:spPr bwMode="auto">
            <a:xfrm>
              <a:off x="4402" y="1708"/>
              <a:ext cx="49" cy="47"/>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59" name="Oval 1372"/>
            <p:cNvSpPr>
              <a:spLocks noChangeArrowheads="1"/>
            </p:cNvSpPr>
            <p:nvPr/>
          </p:nvSpPr>
          <p:spPr bwMode="auto">
            <a:xfrm>
              <a:off x="4408" y="1728"/>
              <a:ext cx="50" cy="46"/>
            </a:xfrm>
            <a:prstGeom prst="ellipse">
              <a:avLst/>
            </a:prstGeom>
            <a:solidFill>
              <a:schemeClr val="tx1"/>
            </a:solidFill>
            <a:ln w="9525">
              <a:noFill/>
              <a:round/>
              <a:headEnd/>
              <a:tailEnd/>
            </a:ln>
          </p:spPr>
          <p:txBody>
            <a:bodyPr/>
            <a:lstStyle/>
            <a:p>
              <a:endParaRPr lang="zh-CN" altLang="en-US"/>
            </a:p>
          </p:txBody>
        </p:sp>
        <p:sp>
          <p:nvSpPr>
            <p:cNvPr id="10460" name="Freeform 1373"/>
            <p:cNvSpPr>
              <a:spLocks/>
            </p:cNvSpPr>
            <p:nvPr/>
          </p:nvSpPr>
          <p:spPr bwMode="auto">
            <a:xfrm>
              <a:off x="4417" y="1695"/>
              <a:ext cx="48" cy="52"/>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61" name="Freeform 1374"/>
            <p:cNvSpPr>
              <a:spLocks/>
            </p:cNvSpPr>
            <p:nvPr/>
          </p:nvSpPr>
          <p:spPr bwMode="auto">
            <a:xfrm>
              <a:off x="4431" y="1747"/>
              <a:ext cx="49"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62" name="Freeform 1375"/>
            <p:cNvSpPr>
              <a:spLocks/>
            </p:cNvSpPr>
            <p:nvPr/>
          </p:nvSpPr>
          <p:spPr bwMode="auto">
            <a:xfrm>
              <a:off x="4437" y="1715"/>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63" name="Freeform 1376"/>
            <p:cNvSpPr>
              <a:spLocks/>
            </p:cNvSpPr>
            <p:nvPr/>
          </p:nvSpPr>
          <p:spPr bwMode="auto">
            <a:xfrm>
              <a:off x="4451" y="1715"/>
              <a:ext cx="50"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464" name="Oval 1377"/>
            <p:cNvSpPr>
              <a:spLocks noChangeArrowheads="1"/>
            </p:cNvSpPr>
            <p:nvPr/>
          </p:nvSpPr>
          <p:spPr bwMode="auto">
            <a:xfrm>
              <a:off x="4458" y="1766"/>
              <a:ext cx="49" cy="46"/>
            </a:xfrm>
            <a:prstGeom prst="ellipse">
              <a:avLst/>
            </a:prstGeom>
            <a:solidFill>
              <a:schemeClr val="tx1"/>
            </a:solidFill>
            <a:ln w="9525">
              <a:noFill/>
              <a:round/>
              <a:headEnd/>
              <a:tailEnd/>
            </a:ln>
          </p:spPr>
          <p:txBody>
            <a:bodyPr/>
            <a:lstStyle/>
            <a:p>
              <a:endParaRPr lang="zh-CN" altLang="en-US"/>
            </a:p>
          </p:txBody>
        </p:sp>
        <p:sp>
          <p:nvSpPr>
            <p:cNvPr id="10465" name="Freeform 1378"/>
            <p:cNvSpPr>
              <a:spLocks/>
            </p:cNvSpPr>
            <p:nvPr/>
          </p:nvSpPr>
          <p:spPr bwMode="auto">
            <a:xfrm>
              <a:off x="4465" y="1747"/>
              <a:ext cx="49" cy="46"/>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466" name="Freeform 1379"/>
            <p:cNvSpPr>
              <a:spLocks/>
            </p:cNvSpPr>
            <p:nvPr/>
          </p:nvSpPr>
          <p:spPr bwMode="auto">
            <a:xfrm>
              <a:off x="4486" y="1774"/>
              <a:ext cx="50"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67" name="Freeform 1380"/>
            <p:cNvSpPr>
              <a:spLocks/>
            </p:cNvSpPr>
            <p:nvPr/>
          </p:nvSpPr>
          <p:spPr bwMode="auto">
            <a:xfrm>
              <a:off x="4501" y="1766"/>
              <a:ext cx="50"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68" name="Oval 1381"/>
            <p:cNvSpPr>
              <a:spLocks noChangeArrowheads="1"/>
            </p:cNvSpPr>
            <p:nvPr/>
          </p:nvSpPr>
          <p:spPr bwMode="auto">
            <a:xfrm>
              <a:off x="4507" y="1766"/>
              <a:ext cx="49" cy="46"/>
            </a:xfrm>
            <a:prstGeom prst="ellipse">
              <a:avLst/>
            </a:prstGeom>
            <a:solidFill>
              <a:schemeClr val="tx1"/>
            </a:solidFill>
            <a:ln w="9525">
              <a:noFill/>
              <a:round/>
              <a:headEnd/>
              <a:tailEnd/>
            </a:ln>
          </p:spPr>
          <p:txBody>
            <a:bodyPr/>
            <a:lstStyle/>
            <a:p>
              <a:endParaRPr lang="zh-CN" altLang="en-US"/>
            </a:p>
          </p:txBody>
        </p:sp>
        <p:sp>
          <p:nvSpPr>
            <p:cNvPr id="10469" name="Freeform 1382"/>
            <p:cNvSpPr>
              <a:spLocks/>
            </p:cNvSpPr>
            <p:nvPr/>
          </p:nvSpPr>
          <p:spPr bwMode="auto">
            <a:xfrm>
              <a:off x="4514" y="1755"/>
              <a:ext cx="50" cy="51"/>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70" name="Freeform 1383"/>
            <p:cNvSpPr>
              <a:spLocks/>
            </p:cNvSpPr>
            <p:nvPr/>
          </p:nvSpPr>
          <p:spPr bwMode="auto">
            <a:xfrm>
              <a:off x="4529" y="1766"/>
              <a:ext cx="50"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71" name="Freeform 1384"/>
            <p:cNvSpPr>
              <a:spLocks/>
            </p:cNvSpPr>
            <p:nvPr/>
          </p:nvSpPr>
          <p:spPr bwMode="auto">
            <a:xfrm>
              <a:off x="4536" y="1774"/>
              <a:ext cx="49"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72" name="Freeform 1385"/>
            <p:cNvSpPr>
              <a:spLocks/>
            </p:cNvSpPr>
            <p:nvPr/>
          </p:nvSpPr>
          <p:spPr bwMode="auto">
            <a:xfrm>
              <a:off x="4551" y="1766"/>
              <a:ext cx="49"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73" name="Oval 1386"/>
            <p:cNvSpPr>
              <a:spLocks noChangeArrowheads="1"/>
            </p:cNvSpPr>
            <p:nvPr/>
          </p:nvSpPr>
          <p:spPr bwMode="auto">
            <a:xfrm>
              <a:off x="4556" y="1787"/>
              <a:ext cx="51" cy="46"/>
            </a:xfrm>
            <a:prstGeom prst="ellipse">
              <a:avLst/>
            </a:prstGeom>
            <a:solidFill>
              <a:schemeClr val="tx1"/>
            </a:solidFill>
            <a:ln w="9525">
              <a:noFill/>
              <a:round/>
              <a:headEnd/>
              <a:tailEnd/>
            </a:ln>
          </p:spPr>
          <p:txBody>
            <a:bodyPr/>
            <a:lstStyle/>
            <a:p>
              <a:endParaRPr lang="zh-CN" altLang="en-US"/>
            </a:p>
          </p:txBody>
        </p:sp>
        <p:sp>
          <p:nvSpPr>
            <p:cNvPr id="10474" name="Freeform 1387"/>
            <p:cNvSpPr>
              <a:spLocks/>
            </p:cNvSpPr>
            <p:nvPr/>
          </p:nvSpPr>
          <p:spPr bwMode="auto">
            <a:xfrm>
              <a:off x="4564" y="1774"/>
              <a:ext cx="57" cy="52"/>
            </a:xfrm>
            <a:custGeom>
              <a:avLst/>
              <a:gdLst>
                <a:gd name="T0" fmla="*/ 8 w 8"/>
                <a:gd name="T1" fmla="*/ 5 h 8"/>
                <a:gd name="T2" fmla="*/ 5 w 8"/>
                <a:gd name="T3" fmla="*/ 8 h 8"/>
                <a:gd name="T4" fmla="*/ 0 w 8"/>
                <a:gd name="T5" fmla="*/ 5 h 8"/>
                <a:gd name="T6" fmla="*/ 5 w 8"/>
                <a:gd name="T7" fmla="*/ 0 h 8"/>
                <a:gd name="T8" fmla="*/ 8 w 8"/>
                <a:gd name="T9" fmla="*/ 5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5"/>
                  </a:moveTo>
                  <a:cubicBezTo>
                    <a:pt x="8" y="6"/>
                    <a:pt x="6" y="8"/>
                    <a:pt x="5" y="8"/>
                  </a:cubicBezTo>
                  <a:cubicBezTo>
                    <a:pt x="2" y="8"/>
                    <a:pt x="0" y="6"/>
                    <a:pt x="0" y="5"/>
                  </a:cubicBezTo>
                  <a:cubicBezTo>
                    <a:pt x="0" y="2"/>
                    <a:pt x="2" y="0"/>
                    <a:pt x="5" y="0"/>
                  </a:cubicBezTo>
                  <a:cubicBezTo>
                    <a:pt x="6" y="0"/>
                    <a:pt x="8" y="2"/>
                    <a:pt x="8" y="5"/>
                  </a:cubicBezTo>
                  <a:close/>
                </a:path>
              </a:pathLst>
            </a:custGeom>
            <a:solidFill>
              <a:schemeClr val="tx1"/>
            </a:solidFill>
            <a:ln w="9525">
              <a:noFill/>
              <a:round/>
              <a:headEnd/>
              <a:tailEnd/>
            </a:ln>
          </p:spPr>
          <p:txBody>
            <a:bodyPr/>
            <a:lstStyle/>
            <a:p>
              <a:endParaRPr lang="zh-CN" altLang="en-US"/>
            </a:p>
          </p:txBody>
        </p:sp>
        <p:sp>
          <p:nvSpPr>
            <p:cNvPr id="10475" name="Freeform 1388"/>
            <p:cNvSpPr>
              <a:spLocks/>
            </p:cNvSpPr>
            <p:nvPr/>
          </p:nvSpPr>
          <p:spPr bwMode="auto">
            <a:xfrm>
              <a:off x="4585" y="1787"/>
              <a:ext cx="50" cy="46"/>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476" name="Freeform 1389"/>
            <p:cNvSpPr>
              <a:spLocks/>
            </p:cNvSpPr>
            <p:nvPr/>
          </p:nvSpPr>
          <p:spPr bwMode="auto">
            <a:xfrm>
              <a:off x="4600" y="1766"/>
              <a:ext cx="50"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77" name="Oval 1390"/>
            <p:cNvSpPr>
              <a:spLocks noChangeArrowheads="1"/>
            </p:cNvSpPr>
            <p:nvPr/>
          </p:nvSpPr>
          <p:spPr bwMode="auto">
            <a:xfrm>
              <a:off x="4607" y="1766"/>
              <a:ext cx="49" cy="46"/>
            </a:xfrm>
            <a:prstGeom prst="ellipse">
              <a:avLst/>
            </a:prstGeom>
            <a:solidFill>
              <a:schemeClr val="tx1"/>
            </a:solidFill>
            <a:ln w="9525">
              <a:noFill/>
              <a:round/>
              <a:headEnd/>
              <a:tailEnd/>
            </a:ln>
          </p:spPr>
          <p:txBody>
            <a:bodyPr/>
            <a:lstStyle/>
            <a:p>
              <a:endParaRPr lang="zh-CN" altLang="en-US"/>
            </a:p>
          </p:txBody>
        </p:sp>
        <p:sp>
          <p:nvSpPr>
            <p:cNvPr id="10478" name="Freeform 1391"/>
            <p:cNvSpPr>
              <a:spLocks/>
            </p:cNvSpPr>
            <p:nvPr/>
          </p:nvSpPr>
          <p:spPr bwMode="auto">
            <a:xfrm>
              <a:off x="4621" y="1806"/>
              <a:ext cx="50" cy="47"/>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79" name="Freeform 1392"/>
            <p:cNvSpPr>
              <a:spLocks/>
            </p:cNvSpPr>
            <p:nvPr/>
          </p:nvSpPr>
          <p:spPr bwMode="auto">
            <a:xfrm>
              <a:off x="4628" y="1793"/>
              <a:ext cx="50"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80" name="Freeform 1393"/>
            <p:cNvSpPr>
              <a:spLocks/>
            </p:cNvSpPr>
            <p:nvPr/>
          </p:nvSpPr>
          <p:spPr bwMode="auto">
            <a:xfrm>
              <a:off x="4635" y="1793"/>
              <a:ext cx="49" cy="52"/>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81" name="Freeform 1394"/>
            <p:cNvSpPr>
              <a:spLocks/>
            </p:cNvSpPr>
            <p:nvPr/>
          </p:nvSpPr>
          <p:spPr bwMode="auto">
            <a:xfrm>
              <a:off x="4650" y="1787"/>
              <a:ext cx="49"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82" name="Oval 1395"/>
            <p:cNvSpPr>
              <a:spLocks noChangeArrowheads="1"/>
            </p:cNvSpPr>
            <p:nvPr/>
          </p:nvSpPr>
          <p:spPr bwMode="auto">
            <a:xfrm>
              <a:off x="4656" y="1806"/>
              <a:ext cx="49" cy="47"/>
            </a:xfrm>
            <a:prstGeom prst="ellipse">
              <a:avLst/>
            </a:prstGeom>
            <a:solidFill>
              <a:schemeClr val="tx1"/>
            </a:solidFill>
            <a:ln w="9525">
              <a:noFill/>
              <a:round/>
              <a:headEnd/>
              <a:tailEnd/>
            </a:ln>
          </p:spPr>
          <p:txBody>
            <a:bodyPr/>
            <a:lstStyle/>
            <a:p>
              <a:endParaRPr lang="zh-CN" altLang="en-US"/>
            </a:p>
          </p:txBody>
        </p:sp>
        <p:sp>
          <p:nvSpPr>
            <p:cNvPr id="10483" name="Freeform 1396"/>
            <p:cNvSpPr>
              <a:spLocks/>
            </p:cNvSpPr>
            <p:nvPr/>
          </p:nvSpPr>
          <p:spPr bwMode="auto">
            <a:xfrm>
              <a:off x="4671" y="1793"/>
              <a:ext cx="47"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484" name="Freeform 1397"/>
            <p:cNvSpPr>
              <a:spLocks/>
            </p:cNvSpPr>
            <p:nvPr/>
          </p:nvSpPr>
          <p:spPr bwMode="auto">
            <a:xfrm>
              <a:off x="4684" y="1806"/>
              <a:ext cx="49" cy="47"/>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485" name="Freeform 1398"/>
            <p:cNvSpPr>
              <a:spLocks/>
            </p:cNvSpPr>
            <p:nvPr/>
          </p:nvSpPr>
          <p:spPr bwMode="auto">
            <a:xfrm>
              <a:off x="4699" y="1812"/>
              <a:ext cx="49" cy="54"/>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486" name="Freeform 1399"/>
            <p:cNvSpPr>
              <a:spLocks/>
            </p:cNvSpPr>
            <p:nvPr/>
          </p:nvSpPr>
          <p:spPr bwMode="auto">
            <a:xfrm>
              <a:off x="4705" y="1812"/>
              <a:ext cx="50" cy="54"/>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87" name="Freeform 1400"/>
            <p:cNvSpPr>
              <a:spLocks/>
            </p:cNvSpPr>
            <p:nvPr/>
          </p:nvSpPr>
          <p:spPr bwMode="auto">
            <a:xfrm>
              <a:off x="4718" y="1793"/>
              <a:ext cx="51"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488" name="Freeform 1401"/>
            <p:cNvSpPr>
              <a:spLocks/>
            </p:cNvSpPr>
            <p:nvPr/>
          </p:nvSpPr>
          <p:spPr bwMode="auto">
            <a:xfrm>
              <a:off x="4728" y="1793"/>
              <a:ext cx="49"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89" name="Freeform 1402"/>
            <p:cNvSpPr>
              <a:spLocks/>
            </p:cNvSpPr>
            <p:nvPr/>
          </p:nvSpPr>
          <p:spPr bwMode="auto">
            <a:xfrm>
              <a:off x="4733" y="1826"/>
              <a:ext cx="56" cy="46"/>
            </a:xfrm>
            <a:custGeom>
              <a:avLst/>
              <a:gdLst>
                <a:gd name="T0" fmla="*/ 8 w 8"/>
                <a:gd name="T1" fmla="*/ 4 h 7"/>
                <a:gd name="T2" fmla="*/ 5 w 8"/>
                <a:gd name="T3" fmla="*/ 7 h 7"/>
                <a:gd name="T4" fmla="*/ 0 w 8"/>
                <a:gd name="T5" fmla="*/ 4 h 7"/>
                <a:gd name="T6" fmla="*/ 5 w 8"/>
                <a:gd name="T7" fmla="*/ 0 h 7"/>
                <a:gd name="T8" fmla="*/ 8 w 8"/>
                <a:gd name="T9" fmla="*/ 4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8" y="4"/>
                  </a:moveTo>
                  <a:cubicBezTo>
                    <a:pt x="8" y="6"/>
                    <a:pt x="6" y="7"/>
                    <a:pt x="5" y="7"/>
                  </a:cubicBezTo>
                  <a:cubicBezTo>
                    <a:pt x="2" y="7"/>
                    <a:pt x="0" y="6"/>
                    <a:pt x="0" y="4"/>
                  </a:cubicBezTo>
                  <a:cubicBezTo>
                    <a:pt x="0" y="1"/>
                    <a:pt x="2" y="0"/>
                    <a:pt x="5" y="0"/>
                  </a:cubicBezTo>
                  <a:cubicBezTo>
                    <a:pt x="6" y="0"/>
                    <a:pt x="8" y="1"/>
                    <a:pt x="8" y="4"/>
                  </a:cubicBezTo>
                  <a:close/>
                </a:path>
              </a:pathLst>
            </a:custGeom>
            <a:solidFill>
              <a:schemeClr val="tx1"/>
            </a:solidFill>
            <a:ln w="9525">
              <a:noFill/>
              <a:round/>
              <a:headEnd/>
              <a:tailEnd/>
            </a:ln>
          </p:spPr>
          <p:txBody>
            <a:bodyPr/>
            <a:lstStyle/>
            <a:p>
              <a:endParaRPr lang="zh-CN" altLang="en-US"/>
            </a:p>
          </p:txBody>
        </p:sp>
        <p:sp>
          <p:nvSpPr>
            <p:cNvPr id="10490" name="Oval 1403"/>
            <p:cNvSpPr>
              <a:spLocks noChangeArrowheads="1"/>
            </p:cNvSpPr>
            <p:nvPr/>
          </p:nvSpPr>
          <p:spPr bwMode="auto">
            <a:xfrm>
              <a:off x="4748" y="1826"/>
              <a:ext cx="50" cy="46"/>
            </a:xfrm>
            <a:prstGeom prst="ellipse">
              <a:avLst/>
            </a:prstGeom>
            <a:solidFill>
              <a:schemeClr val="tx1"/>
            </a:solidFill>
            <a:ln w="9525">
              <a:noFill/>
              <a:round/>
              <a:headEnd/>
              <a:tailEnd/>
            </a:ln>
          </p:spPr>
          <p:txBody>
            <a:bodyPr/>
            <a:lstStyle/>
            <a:p>
              <a:endParaRPr lang="zh-CN" altLang="en-US"/>
            </a:p>
          </p:txBody>
        </p:sp>
        <p:sp>
          <p:nvSpPr>
            <p:cNvPr id="10491" name="Freeform 1404"/>
            <p:cNvSpPr>
              <a:spLocks/>
            </p:cNvSpPr>
            <p:nvPr/>
          </p:nvSpPr>
          <p:spPr bwMode="auto">
            <a:xfrm>
              <a:off x="4755" y="1812"/>
              <a:ext cx="49" cy="54"/>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92" name="Freeform 1405"/>
            <p:cNvSpPr>
              <a:spLocks/>
            </p:cNvSpPr>
            <p:nvPr/>
          </p:nvSpPr>
          <p:spPr bwMode="auto">
            <a:xfrm>
              <a:off x="4769" y="1826"/>
              <a:ext cx="49"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93" name="Freeform 1406"/>
            <p:cNvSpPr>
              <a:spLocks/>
            </p:cNvSpPr>
            <p:nvPr/>
          </p:nvSpPr>
          <p:spPr bwMode="auto">
            <a:xfrm>
              <a:off x="4789" y="1812"/>
              <a:ext cx="50" cy="54"/>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494" name="Oval 1407"/>
            <p:cNvSpPr>
              <a:spLocks noChangeArrowheads="1"/>
            </p:cNvSpPr>
            <p:nvPr/>
          </p:nvSpPr>
          <p:spPr bwMode="auto">
            <a:xfrm>
              <a:off x="4798" y="1806"/>
              <a:ext cx="49" cy="47"/>
            </a:xfrm>
            <a:prstGeom prst="ellipse">
              <a:avLst/>
            </a:prstGeom>
            <a:solidFill>
              <a:schemeClr val="tx1"/>
            </a:solidFill>
            <a:ln w="9525">
              <a:noFill/>
              <a:round/>
              <a:headEnd/>
              <a:tailEnd/>
            </a:ln>
          </p:spPr>
          <p:txBody>
            <a:bodyPr/>
            <a:lstStyle/>
            <a:p>
              <a:endParaRPr lang="zh-CN" altLang="en-US"/>
            </a:p>
          </p:txBody>
        </p:sp>
        <p:sp>
          <p:nvSpPr>
            <p:cNvPr id="10495" name="Freeform 1408"/>
            <p:cNvSpPr>
              <a:spLocks/>
            </p:cNvSpPr>
            <p:nvPr/>
          </p:nvSpPr>
          <p:spPr bwMode="auto">
            <a:xfrm>
              <a:off x="4804" y="1812"/>
              <a:ext cx="50" cy="54"/>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96" name="Freeform 1409"/>
            <p:cNvSpPr>
              <a:spLocks/>
            </p:cNvSpPr>
            <p:nvPr/>
          </p:nvSpPr>
          <p:spPr bwMode="auto">
            <a:xfrm>
              <a:off x="4818" y="1826"/>
              <a:ext cx="49"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97" name="Freeform 1410"/>
            <p:cNvSpPr>
              <a:spLocks/>
            </p:cNvSpPr>
            <p:nvPr/>
          </p:nvSpPr>
          <p:spPr bwMode="auto">
            <a:xfrm>
              <a:off x="4827" y="1812"/>
              <a:ext cx="49" cy="54"/>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498" name="Freeform 1411"/>
            <p:cNvSpPr>
              <a:spLocks/>
            </p:cNvSpPr>
            <p:nvPr/>
          </p:nvSpPr>
          <p:spPr bwMode="auto">
            <a:xfrm>
              <a:off x="4839" y="1826"/>
              <a:ext cx="49"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499" name="Freeform 1412"/>
            <p:cNvSpPr>
              <a:spLocks/>
            </p:cNvSpPr>
            <p:nvPr/>
          </p:nvSpPr>
          <p:spPr bwMode="auto">
            <a:xfrm>
              <a:off x="4847" y="1833"/>
              <a:ext cx="51"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00" name="Freeform 1413"/>
            <p:cNvSpPr>
              <a:spLocks/>
            </p:cNvSpPr>
            <p:nvPr/>
          </p:nvSpPr>
          <p:spPr bwMode="auto">
            <a:xfrm>
              <a:off x="4854" y="1845"/>
              <a:ext cx="49" cy="45"/>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501" name="Freeform 1414"/>
            <p:cNvSpPr>
              <a:spLocks/>
            </p:cNvSpPr>
            <p:nvPr/>
          </p:nvSpPr>
          <p:spPr bwMode="auto">
            <a:xfrm>
              <a:off x="4867" y="1845"/>
              <a:ext cx="50" cy="45"/>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02" name="Freeform 1415"/>
            <p:cNvSpPr>
              <a:spLocks/>
            </p:cNvSpPr>
            <p:nvPr/>
          </p:nvSpPr>
          <p:spPr bwMode="auto">
            <a:xfrm>
              <a:off x="4876" y="1833"/>
              <a:ext cx="49"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03" name="Freeform 1416"/>
            <p:cNvSpPr>
              <a:spLocks/>
            </p:cNvSpPr>
            <p:nvPr/>
          </p:nvSpPr>
          <p:spPr bwMode="auto">
            <a:xfrm>
              <a:off x="4898" y="1833"/>
              <a:ext cx="49"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04" name="Freeform 1417"/>
            <p:cNvSpPr>
              <a:spLocks/>
            </p:cNvSpPr>
            <p:nvPr/>
          </p:nvSpPr>
          <p:spPr bwMode="auto">
            <a:xfrm>
              <a:off x="4903" y="1833"/>
              <a:ext cx="57" cy="52"/>
            </a:xfrm>
            <a:custGeom>
              <a:avLst/>
              <a:gdLst>
                <a:gd name="T0" fmla="*/ 8 w 8"/>
                <a:gd name="T1" fmla="*/ 5 h 8"/>
                <a:gd name="T2" fmla="*/ 5 w 8"/>
                <a:gd name="T3" fmla="*/ 8 h 8"/>
                <a:gd name="T4" fmla="*/ 0 w 8"/>
                <a:gd name="T5" fmla="*/ 5 h 8"/>
                <a:gd name="T6" fmla="*/ 5 w 8"/>
                <a:gd name="T7" fmla="*/ 0 h 8"/>
                <a:gd name="T8" fmla="*/ 8 w 8"/>
                <a:gd name="T9" fmla="*/ 5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5"/>
                  </a:moveTo>
                  <a:cubicBezTo>
                    <a:pt x="8" y="6"/>
                    <a:pt x="6" y="8"/>
                    <a:pt x="5" y="8"/>
                  </a:cubicBezTo>
                  <a:cubicBezTo>
                    <a:pt x="2" y="8"/>
                    <a:pt x="0" y="6"/>
                    <a:pt x="0" y="5"/>
                  </a:cubicBezTo>
                  <a:cubicBezTo>
                    <a:pt x="0" y="2"/>
                    <a:pt x="2" y="0"/>
                    <a:pt x="5" y="0"/>
                  </a:cubicBezTo>
                  <a:cubicBezTo>
                    <a:pt x="6" y="0"/>
                    <a:pt x="8" y="2"/>
                    <a:pt x="8" y="5"/>
                  </a:cubicBezTo>
                  <a:close/>
                </a:path>
              </a:pathLst>
            </a:custGeom>
            <a:solidFill>
              <a:schemeClr val="tx1"/>
            </a:solidFill>
            <a:ln w="9525">
              <a:noFill/>
              <a:round/>
              <a:headEnd/>
              <a:tailEnd/>
            </a:ln>
          </p:spPr>
          <p:txBody>
            <a:bodyPr/>
            <a:lstStyle/>
            <a:p>
              <a:endParaRPr lang="zh-CN" altLang="en-US"/>
            </a:p>
          </p:txBody>
        </p:sp>
        <p:sp>
          <p:nvSpPr>
            <p:cNvPr id="10505" name="Oval 1418"/>
            <p:cNvSpPr>
              <a:spLocks noChangeArrowheads="1"/>
            </p:cNvSpPr>
            <p:nvPr/>
          </p:nvSpPr>
          <p:spPr bwMode="auto">
            <a:xfrm>
              <a:off x="4917" y="1845"/>
              <a:ext cx="49" cy="45"/>
            </a:xfrm>
            <a:prstGeom prst="ellipse">
              <a:avLst/>
            </a:prstGeom>
            <a:solidFill>
              <a:schemeClr val="tx1"/>
            </a:solidFill>
            <a:ln w="9525">
              <a:noFill/>
              <a:round/>
              <a:headEnd/>
              <a:tailEnd/>
            </a:ln>
          </p:spPr>
          <p:txBody>
            <a:bodyPr/>
            <a:lstStyle/>
            <a:p>
              <a:endParaRPr lang="zh-CN" altLang="en-US"/>
            </a:p>
          </p:txBody>
        </p:sp>
        <p:sp>
          <p:nvSpPr>
            <p:cNvPr id="10506" name="Freeform 1419"/>
            <p:cNvSpPr>
              <a:spLocks/>
            </p:cNvSpPr>
            <p:nvPr/>
          </p:nvSpPr>
          <p:spPr bwMode="auto">
            <a:xfrm>
              <a:off x="4925" y="1853"/>
              <a:ext cx="50" cy="51"/>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07" name="Freeform 1420"/>
            <p:cNvSpPr>
              <a:spLocks/>
            </p:cNvSpPr>
            <p:nvPr/>
          </p:nvSpPr>
          <p:spPr bwMode="auto">
            <a:xfrm>
              <a:off x="4937" y="1833"/>
              <a:ext cx="51"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508" name="Oval 1421"/>
            <p:cNvSpPr>
              <a:spLocks noChangeArrowheads="1"/>
            </p:cNvSpPr>
            <p:nvPr/>
          </p:nvSpPr>
          <p:spPr bwMode="auto">
            <a:xfrm>
              <a:off x="4947" y="1845"/>
              <a:ext cx="49" cy="45"/>
            </a:xfrm>
            <a:prstGeom prst="ellipse">
              <a:avLst/>
            </a:prstGeom>
            <a:solidFill>
              <a:schemeClr val="tx1"/>
            </a:solidFill>
            <a:ln w="9525">
              <a:noFill/>
              <a:round/>
              <a:headEnd/>
              <a:tailEnd/>
            </a:ln>
          </p:spPr>
          <p:txBody>
            <a:bodyPr/>
            <a:lstStyle/>
            <a:p>
              <a:endParaRPr lang="zh-CN" altLang="en-US"/>
            </a:p>
          </p:txBody>
        </p:sp>
        <p:sp>
          <p:nvSpPr>
            <p:cNvPr id="10509" name="Freeform 1422"/>
            <p:cNvSpPr>
              <a:spLocks/>
            </p:cNvSpPr>
            <p:nvPr/>
          </p:nvSpPr>
          <p:spPr bwMode="auto">
            <a:xfrm>
              <a:off x="4960" y="1845"/>
              <a:ext cx="49" cy="45"/>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10" name="Oval 1423"/>
            <p:cNvSpPr>
              <a:spLocks noChangeArrowheads="1"/>
            </p:cNvSpPr>
            <p:nvPr/>
          </p:nvSpPr>
          <p:spPr bwMode="auto">
            <a:xfrm>
              <a:off x="4966" y="1845"/>
              <a:ext cx="50" cy="45"/>
            </a:xfrm>
            <a:prstGeom prst="ellipse">
              <a:avLst/>
            </a:prstGeom>
            <a:solidFill>
              <a:schemeClr val="tx1"/>
            </a:solidFill>
            <a:ln w="9525">
              <a:noFill/>
              <a:round/>
              <a:headEnd/>
              <a:tailEnd/>
            </a:ln>
          </p:spPr>
          <p:txBody>
            <a:bodyPr/>
            <a:lstStyle/>
            <a:p>
              <a:endParaRPr lang="zh-CN" altLang="en-US"/>
            </a:p>
          </p:txBody>
        </p:sp>
        <p:sp>
          <p:nvSpPr>
            <p:cNvPr id="10511" name="Freeform 1424"/>
            <p:cNvSpPr>
              <a:spLocks/>
            </p:cNvSpPr>
            <p:nvPr/>
          </p:nvSpPr>
          <p:spPr bwMode="auto">
            <a:xfrm>
              <a:off x="4975" y="1833"/>
              <a:ext cx="49" cy="52"/>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12" name="Freeform 1425"/>
            <p:cNvSpPr>
              <a:spLocks/>
            </p:cNvSpPr>
            <p:nvPr/>
          </p:nvSpPr>
          <p:spPr bwMode="auto">
            <a:xfrm>
              <a:off x="4996" y="1833"/>
              <a:ext cx="49" cy="52"/>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13" name="Freeform 1426"/>
            <p:cNvSpPr>
              <a:spLocks/>
            </p:cNvSpPr>
            <p:nvPr/>
          </p:nvSpPr>
          <p:spPr bwMode="auto">
            <a:xfrm>
              <a:off x="5009" y="1845"/>
              <a:ext cx="50" cy="45"/>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14" name="Oval 1427"/>
            <p:cNvSpPr>
              <a:spLocks noChangeArrowheads="1"/>
            </p:cNvSpPr>
            <p:nvPr/>
          </p:nvSpPr>
          <p:spPr bwMode="auto">
            <a:xfrm>
              <a:off x="5016" y="1845"/>
              <a:ext cx="49" cy="45"/>
            </a:xfrm>
            <a:prstGeom prst="ellipse">
              <a:avLst/>
            </a:prstGeom>
            <a:solidFill>
              <a:schemeClr val="tx1"/>
            </a:solidFill>
            <a:ln w="9525">
              <a:noFill/>
              <a:round/>
              <a:headEnd/>
              <a:tailEnd/>
            </a:ln>
          </p:spPr>
          <p:txBody>
            <a:bodyPr/>
            <a:lstStyle/>
            <a:p>
              <a:endParaRPr lang="zh-CN" altLang="en-US"/>
            </a:p>
          </p:txBody>
        </p:sp>
        <p:sp>
          <p:nvSpPr>
            <p:cNvPr id="10515" name="Freeform 1428"/>
            <p:cNvSpPr>
              <a:spLocks/>
            </p:cNvSpPr>
            <p:nvPr/>
          </p:nvSpPr>
          <p:spPr bwMode="auto">
            <a:xfrm>
              <a:off x="5024" y="1853"/>
              <a:ext cx="50" cy="51"/>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16" name="Freeform 1429"/>
            <p:cNvSpPr>
              <a:spLocks/>
            </p:cNvSpPr>
            <p:nvPr/>
          </p:nvSpPr>
          <p:spPr bwMode="auto">
            <a:xfrm>
              <a:off x="5037" y="1845"/>
              <a:ext cx="49" cy="45"/>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17" name="Freeform 1430"/>
            <p:cNvSpPr>
              <a:spLocks/>
            </p:cNvSpPr>
            <p:nvPr/>
          </p:nvSpPr>
          <p:spPr bwMode="auto">
            <a:xfrm>
              <a:off x="5045" y="1853"/>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18" name="Freeform 1431"/>
            <p:cNvSpPr>
              <a:spLocks/>
            </p:cNvSpPr>
            <p:nvPr/>
          </p:nvSpPr>
          <p:spPr bwMode="auto">
            <a:xfrm>
              <a:off x="5059" y="1845"/>
              <a:ext cx="50" cy="45"/>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19" name="Oval 1432"/>
            <p:cNvSpPr>
              <a:spLocks noChangeArrowheads="1"/>
            </p:cNvSpPr>
            <p:nvPr/>
          </p:nvSpPr>
          <p:spPr bwMode="auto">
            <a:xfrm>
              <a:off x="5065" y="1845"/>
              <a:ext cx="49" cy="45"/>
            </a:xfrm>
            <a:prstGeom prst="ellipse">
              <a:avLst/>
            </a:prstGeom>
            <a:solidFill>
              <a:schemeClr val="tx1"/>
            </a:solidFill>
            <a:ln w="9525">
              <a:noFill/>
              <a:round/>
              <a:headEnd/>
              <a:tailEnd/>
            </a:ln>
          </p:spPr>
          <p:txBody>
            <a:bodyPr/>
            <a:lstStyle/>
            <a:p>
              <a:endParaRPr lang="zh-CN" altLang="en-US"/>
            </a:p>
          </p:txBody>
        </p:sp>
        <p:sp>
          <p:nvSpPr>
            <p:cNvPr id="10520" name="Freeform 1433"/>
            <p:cNvSpPr>
              <a:spLocks/>
            </p:cNvSpPr>
            <p:nvPr/>
          </p:nvSpPr>
          <p:spPr bwMode="auto">
            <a:xfrm>
              <a:off x="5074" y="1853"/>
              <a:ext cx="49" cy="51"/>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21" name="Freeform 1434"/>
            <p:cNvSpPr>
              <a:spLocks/>
            </p:cNvSpPr>
            <p:nvPr/>
          </p:nvSpPr>
          <p:spPr bwMode="auto">
            <a:xfrm>
              <a:off x="5094" y="1853"/>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22" name="Freeform 1435"/>
            <p:cNvSpPr>
              <a:spLocks/>
            </p:cNvSpPr>
            <p:nvPr/>
          </p:nvSpPr>
          <p:spPr bwMode="auto">
            <a:xfrm>
              <a:off x="5109" y="1845"/>
              <a:ext cx="49" cy="45"/>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23" name="Oval 1436"/>
            <p:cNvSpPr>
              <a:spLocks noChangeArrowheads="1"/>
            </p:cNvSpPr>
            <p:nvPr/>
          </p:nvSpPr>
          <p:spPr bwMode="auto">
            <a:xfrm>
              <a:off x="5114" y="1845"/>
              <a:ext cx="50" cy="45"/>
            </a:xfrm>
            <a:prstGeom prst="ellipse">
              <a:avLst/>
            </a:prstGeom>
            <a:solidFill>
              <a:schemeClr val="tx1"/>
            </a:solidFill>
            <a:ln w="9525">
              <a:noFill/>
              <a:round/>
              <a:headEnd/>
              <a:tailEnd/>
            </a:ln>
          </p:spPr>
          <p:txBody>
            <a:bodyPr/>
            <a:lstStyle/>
            <a:p>
              <a:endParaRPr lang="zh-CN" altLang="en-US"/>
            </a:p>
          </p:txBody>
        </p:sp>
        <p:sp>
          <p:nvSpPr>
            <p:cNvPr id="10524" name="Freeform 1437"/>
            <p:cNvSpPr>
              <a:spLocks/>
            </p:cNvSpPr>
            <p:nvPr/>
          </p:nvSpPr>
          <p:spPr bwMode="auto">
            <a:xfrm>
              <a:off x="5123" y="1853"/>
              <a:ext cx="56" cy="51"/>
            </a:xfrm>
            <a:custGeom>
              <a:avLst/>
              <a:gdLst>
                <a:gd name="T0" fmla="*/ 8 w 8"/>
                <a:gd name="T1" fmla="*/ 5 h 8"/>
                <a:gd name="T2" fmla="*/ 5 w 8"/>
                <a:gd name="T3" fmla="*/ 8 h 8"/>
                <a:gd name="T4" fmla="*/ 0 w 8"/>
                <a:gd name="T5" fmla="*/ 5 h 8"/>
                <a:gd name="T6" fmla="*/ 5 w 8"/>
                <a:gd name="T7" fmla="*/ 0 h 8"/>
                <a:gd name="T8" fmla="*/ 8 w 8"/>
                <a:gd name="T9" fmla="*/ 5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5"/>
                  </a:moveTo>
                  <a:cubicBezTo>
                    <a:pt x="8" y="6"/>
                    <a:pt x="6" y="8"/>
                    <a:pt x="5" y="8"/>
                  </a:cubicBezTo>
                  <a:cubicBezTo>
                    <a:pt x="2" y="8"/>
                    <a:pt x="0" y="6"/>
                    <a:pt x="0" y="5"/>
                  </a:cubicBezTo>
                  <a:cubicBezTo>
                    <a:pt x="0" y="2"/>
                    <a:pt x="2" y="0"/>
                    <a:pt x="5" y="0"/>
                  </a:cubicBezTo>
                  <a:cubicBezTo>
                    <a:pt x="6" y="0"/>
                    <a:pt x="8" y="2"/>
                    <a:pt x="8" y="5"/>
                  </a:cubicBezTo>
                  <a:close/>
                </a:path>
              </a:pathLst>
            </a:custGeom>
            <a:solidFill>
              <a:schemeClr val="tx1"/>
            </a:solidFill>
            <a:ln w="9525">
              <a:noFill/>
              <a:round/>
              <a:headEnd/>
              <a:tailEnd/>
            </a:ln>
          </p:spPr>
          <p:txBody>
            <a:bodyPr/>
            <a:lstStyle/>
            <a:p>
              <a:endParaRPr lang="zh-CN" altLang="en-US"/>
            </a:p>
          </p:txBody>
        </p:sp>
        <p:sp>
          <p:nvSpPr>
            <p:cNvPr id="10525" name="Freeform 1438"/>
            <p:cNvSpPr>
              <a:spLocks/>
            </p:cNvSpPr>
            <p:nvPr/>
          </p:nvSpPr>
          <p:spPr bwMode="auto">
            <a:xfrm>
              <a:off x="5136" y="1853"/>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26" name="Freeform 1439"/>
            <p:cNvSpPr>
              <a:spLocks/>
            </p:cNvSpPr>
            <p:nvPr/>
          </p:nvSpPr>
          <p:spPr bwMode="auto">
            <a:xfrm>
              <a:off x="5143" y="1853"/>
              <a:ext cx="50" cy="51"/>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27" name="Freeform 1440"/>
            <p:cNvSpPr>
              <a:spLocks/>
            </p:cNvSpPr>
            <p:nvPr/>
          </p:nvSpPr>
          <p:spPr bwMode="auto">
            <a:xfrm>
              <a:off x="5158" y="1853"/>
              <a:ext cx="50"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528" name="Freeform 1441"/>
            <p:cNvSpPr>
              <a:spLocks/>
            </p:cNvSpPr>
            <p:nvPr/>
          </p:nvSpPr>
          <p:spPr bwMode="auto">
            <a:xfrm>
              <a:off x="5164" y="1853"/>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29" name="Freeform 1442"/>
            <p:cNvSpPr>
              <a:spLocks/>
            </p:cNvSpPr>
            <p:nvPr/>
          </p:nvSpPr>
          <p:spPr bwMode="auto">
            <a:xfrm>
              <a:off x="5179" y="1845"/>
              <a:ext cx="49" cy="45"/>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30" name="Freeform 1443"/>
            <p:cNvSpPr>
              <a:spLocks/>
            </p:cNvSpPr>
            <p:nvPr/>
          </p:nvSpPr>
          <p:spPr bwMode="auto">
            <a:xfrm>
              <a:off x="5193" y="1853"/>
              <a:ext cx="49" cy="51"/>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31" name="Freeform 1444"/>
            <p:cNvSpPr>
              <a:spLocks/>
            </p:cNvSpPr>
            <p:nvPr/>
          </p:nvSpPr>
          <p:spPr bwMode="auto">
            <a:xfrm>
              <a:off x="5208" y="1853"/>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532" name="Oval 1445"/>
            <p:cNvSpPr>
              <a:spLocks noChangeArrowheads="1"/>
            </p:cNvSpPr>
            <p:nvPr/>
          </p:nvSpPr>
          <p:spPr bwMode="auto">
            <a:xfrm>
              <a:off x="5213" y="1866"/>
              <a:ext cx="50" cy="46"/>
            </a:xfrm>
            <a:prstGeom prst="ellipse">
              <a:avLst/>
            </a:prstGeom>
            <a:solidFill>
              <a:schemeClr val="tx1"/>
            </a:solidFill>
            <a:ln w="9525">
              <a:noFill/>
              <a:round/>
              <a:headEnd/>
              <a:tailEnd/>
            </a:ln>
          </p:spPr>
          <p:txBody>
            <a:bodyPr/>
            <a:lstStyle/>
            <a:p>
              <a:endParaRPr lang="zh-CN" altLang="en-US"/>
            </a:p>
          </p:txBody>
        </p:sp>
        <p:sp>
          <p:nvSpPr>
            <p:cNvPr id="10533" name="Freeform 1446"/>
            <p:cNvSpPr>
              <a:spLocks/>
            </p:cNvSpPr>
            <p:nvPr/>
          </p:nvSpPr>
          <p:spPr bwMode="auto">
            <a:xfrm>
              <a:off x="5228" y="1853"/>
              <a:ext cx="51"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534" name="Freeform 1447"/>
            <p:cNvSpPr>
              <a:spLocks/>
            </p:cNvSpPr>
            <p:nvPr/>
          </p:nvSpPr>
          <p:spPr bwMode="auto">
            <a:xfrm>
              <a:off x="5235" y="1853"/>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1" y="8"/>
                    <a:pt x="0" y="6"/>
                    <a:pt x="0" y="5"/>
                  </a:cubicBezTo>
                  <a:cubicBezTo>
                    <a:pt x="0" y="2"/>
                    <a:pt x="1"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35" name="Freeform 1448"/>
            <p:cNvSpPr>
              <a:spLocks/>
            </p:cNvSpPr>
            <p:nvPr/>
          </p:nvSpPr>
          <p:spPr bwMode="auto">
            <a:xfrm>
              <a:off x="5242" y="1853"/>
              <a:ext cx="49" cy="51"/>
            </a:xfrm>
            <a:custGeom>
              <a:avLst/>
              <a:gdLst>
                <a:gd name="T0" fmla="*/ 7 w 7"/>
                <a:gd name="T1" fmla="*/ 5 h 8"/>
                <a:gd name="T2" fmla="*/ 5 w 7"/>
                <a:gd name="T3" fmla="*/ 8 h 8"/>
                <a:gd name="T4" fmla="*/ 0 w 7"/>
                <a:gd name="T5" fmla="*/ 5 h 8"/>
                <a:gd name="T6" fmla="*/ 5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5" y="8"/>
                  </a:cubicBezTo>
                  <a:cubicBezTo>
                    <a:pt x="2" y="8"/>
                    <a:pt x="0" y="6"/>
                    <a:pt x="0" y="5"/>
                  </a:cubicBezTo>
                  <a:cubicBezTo>
                    <a:pt x="0" y="2"/>
                    <a:pt x="2" y="0"/>
                    <a:pt x="5"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36" name="Freeform 1449"/>
            <p:cNvSpPr>
              <a:spLocks/>
            </p:cNvSpPr>
            <p:nvPr/>
          </p:nvSpPr>
          <p:spPr bwMode="auto">
            <a:xfrm>
              <a:off x="5257" y="1866"/>
              <a:ext cx="49"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37" name="Freeform 1450"/>
            <p:cNvSpPr>
              <a:spLocks/>
            </p:cNvSpPr>
            <p:nvPr/>
          </p:nvSpPr>
          <p:spPr bwMode="auto">
            <a:xfrm>
              <a:off x="5263" y="1853"/>
              <a:ext cx="50"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6" y="8"/>
                    <a:pt x="4" y="8"/>
                  </a:cubicBezTo>
                  <a:cubicBezTo>
                    <a:pt x="2" y="8"/>
                    <a:pt x="0" y="6"/>
                    <a:pt x="0" y="5"/>
                  </a:cubicBezTo>
                  <a:cubicBezTo>
                    <a:pt x="0" y="2"/>
                    <a:pt x="2" y="0"/>
                    <a:pt x="4" y="0"/>
                  </a:cubicBezTo>
                  <a:cubicBezTo>
                    <a:pt x="6" y="0"/>
                    <a:pt x="7" y="2"/>
                    <a:pt x="7" y="5"/>
                  </a:cubicBezTo>
                  <a:close/>
                </a:path>
              </a:pathLst>
            </a:custGeom>
            <a:solidFill>
              <a:schemeClr val="tx1"/>
            </a:solidFill>
            <a:ln w="9525">
              <a:noFill/>
              <a:round/>
              <a:headEnd/>
              <a:tailEnd/>
            </a:ln>
          </p:spPr>
          <p:txBody>
            <a:bodyPr/>
            <a:lstStyle/>
            <a:p>
              <a:endParaRPr lang="zh-CN" altLang="en-US"/>
            </a:p>
          </p:txBody>
        </p:sp>
        <p:sp>
          <p:nvSpPr>
            <p:cNvPr id="10538" name="Freeform 1451"/>
            <p:cNvSpPr>
              <a:spLocks/>
            </p:cNvSpPr>
            <p:nvPr/>
          </p:nvSpPr>
          <p:spPr bwMode="auto">
            <a:xfrm>
              <a:off x="5279" y="1866"/>
              <a:ext cx="49"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39" name="Freeform 1452"/>
            <p:cNvSpPr>
              <a:spLocks/>
            </p:cNvSpPr>
            <p:nvPr/>
          </p:nvSpPr>
          <p:spPr bwMode="auto">
            <a:xfrm>
              <a:off x="5291" y="1853"/>
              <a:ext cx="56" cy="51"/>
            </a:xfrm>
            <a:custGeom>
              <a:avLst/>
              <a:gdLst>
                <a:gd name="T0" fmla="*/ 8 w 8"/>
                <a:gd name="T1" fmla="*/ 5 h 8"/>
                <a:gd name="T2" fmla="*/ 5 w 8"/>
                <a:gd name="T3" fmla="*/ 8 h 8"/>
                <a:gd name="T4" fmla="*/ 0 w 8"/>
                <a:gd name="T5" fmla="*/ 5 h 8"/>
                <a:gd name="T6" fmla="*/ 5 w 8"/>
                <a:gd name="T7" fmla="*/ 0 h 8"/>
                <a:gd name="T8" fmla="*/ 8 w 8"/>
                <a:gd name="T9" fmla="*/ 5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5"/>
                  </a:moveTo>
                  <a:cubicBezTo>
                    <a:pt x="8" y="6"/>
                    <a:pt x="6" y="8"/>
                    <a:pt x="5" y="8"/>
                  </a:cubicBezTo>
                  <a:cubicBezTo>
                    <a:pt x="2" y="8"/>
                    <a:pt x="0" y="6"/>
                    <a:pt x="0" y="5"/>
                  </a:cubicBezTo>
                  <a:cubicBezTo>
                    <a:pt x="0" y="2"/>
                    <a:pt x="2" y="0"/>
                    <a:pt x="5" y="0"/>
                  </a:cubicBezTo>
                  <a:cubicBezTo>
                    <a:pt x="6" y="0"/>
                    <a:pt x="8" y="2"/>
                    <a:pt x="8" y="5"/>
                  </a:cubicBezTo>
                  <a:close/>
                </a:path>
              </a:pathLst>
            </a:custGeom>
            <a:solidFill>
              <a:schemeClr val="tx1"/>
            </a:solidFill>
            <a:ln w="9525">
              <a:noFill/>
              <a:round/>
              <a:headEnd/>
              <a:tailEnd/>
            </a:ln>
          </p:spPr>
          <p:txBody>
            <a:bodyPr/>
            <a:lstStyle/>
            <a:p>
              <a:endParaRPr lang="zh-CN" altLang="en-US"/>
            </a:p>
          </p:txBody>
        </p:sp>
        <p:sp>
          <p:nvSpPr>
            <p:cNvPr id="10540" name="Oval 1453"/>
            <p:cNvSpPr>
              <a:spLocks noChangeArrowheads="1"/>
            </p:cNvSpPr>
            <p:nvPr/>
          </p:nvSpPr>
          <p:spPr bwMode="auto">
            <a:xfrm>
              <a:off x="5306" y="1866"/>
              <a:ext cx="50" cy="46"/>
            </a:xfrm>
            <a:prstGeom prst="ellipse">
              <a:avLst/>
            </a:prstGeom>
            <a:solidFill>
              <a:schemeClr val="tx1"/>
            </a:solidFill>
            <a:ln w="9525">
              <a:noFill/>
              <a:round/>
              <a:headEnd/>
              <a:tailEnd/>
            </a:ln>
          </p:spPr>
          <p:txBody>
            <a:bodyPr/>
            <a:lstStyle/>
            <a:p>
              <a:endParaRPr lang="zh-CN" altLang="en-US"/>
            </a:p>
          </p:txBody>
        </p:sp>
        <p:sp>
          <p:nvSpPr>
            <p:cNvPr id="10541" name="Freeform 1454"/>
            <p:cNvSpPr>
              <a:spLocks/>
            </p:cNvSpPr>
            <p:nvPr/>
          </p:nvSpPr>
          <p:spPr bwMode="auto">
            <a:xfrm>
              <a:off x="5313" y="1866"/>
              <a:ext cx="49" cy="46"/>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542" name="Freeform 1455"/>
            <p:cNvSpPr>
              <a:spLocks/>
            </p:cNvSpPr>
            <p:nvPr/>
          </p:nvSpPr>
          <p:spPr bwMode="auto">
            <a:xfrm>
              <a:off x="5328" y="1853"/>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543" name="Oval 1456"/>
            <p:cNvSpPr>
              <a:spLocks noChangeArrowheads="1"/>
            </p:cNvSpPr>
            <p:nvPr/>
          </p:nvSpPr>
          <p:spPr bwMode="auto">
            <a:xfrm>
              <a:off x="5333" y="1866"/>
              <a:ext cx="50" cy="46"/>
            </a:xfrm>
            <a:prstGeom prst="ellipse">
              <a:avLst/>
            </a:prstGeom>
            <a:solidFill>
              <a:schemeClr val="tx1"/>
            </a:solidFill>
            <a:ln w="9525">
              <a:noFill/>
              <a:round/>
              <a:headEnd/>
              <a:tailEnd/>
            </a:ln>
          </p:spPr>
          <p:txBody>
            <a:bodyPr/>
            <a:lstStyle/>
            <a:p>
              <a:endParaRPr lang="zh-CN" altLang="en-US"/>
            </a:p>
          </p:txBody>
        </p:sp>
        <p:sp>
          <p:nvSpPr>
            <p:cNvPr id="10544" name="Freeform 1457"/>
            <p:cNvSpPr>
              <a:spLocks/>
            </p:cNvSpPr>
            <p:nvPr/>
          </p:nvSpPr>
          <p:spPr bwMode="auto">
            <a:xfrm>
              <a:off x="5347" y="1866"/>
              <a:ext cx="50"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45" name="Oval 1458"/>
            <p:cNvSpPr>
              <a:spLocks noChangeArrowheads="1"/>
            </p:cNvSpPr>
            <p:nvPr/>
          </p:nvSpPr>
          <p:spPr bwMode="auto">
            <a:xfrm>
              <a:off x="5356" y="1866"/>
              <a:ext cx="49" cy="46"/>
            </a:xfrm>
            <a:prstGeom prst="ellipse">
              <a:avLst/>
            </a:prstGeom>
            <a:solidFill>
              <a:schemeClr val="tx1"/>
            </a:solidFill>
            <a:ln w="9525">
              <a:noFill/>
              <a:round/>
              <a:headEnd/>
              <a:tailEnd/>
            </a:ln>
          </p:spPr>
          <p:txBody>
            <a:bodyPr/>
            <a:lstStyle/>
            <a:p>
              <a:endParaRPr lang="zh-CN" altLang="en-US"/>
            </a:p>
          </p:txBody>
        </p:sp>
        <p:sp>
          <p:nvSpPr>
            <p:cNvPr id="10546" name="Freeform 1459"/>
            <p:cNvSpPr>
              <a:spLocks/>
            </p:cNvSpPr>
            <p:nvPr/>
          </p:nvSpPr>
          <p:spPr bwMode="auto">
            <a:xfrm>
              <a:off x="5362" y="1866"/>
              <a:ext cx="50" cy="46"/>
            </a:xfrm>
            <a:custGeom>
              <a:avLst/>
              <a:gdLst>
                <a:gd name="T0" fmla="*/ 7 w 7"/>
                <a:gd name="T1" fmla="*/ 4 h 7"/>
                <a:gd name="T2" fmla="*/ 5 w 7"/>
                <a:gd name="T3" fmla="*/ 7 h 7"/>
                <a:gd name="T4" fmla="*/ 0 w 7"/>
                <a:gd name="T5" fmla="*/ 4 h 7"/>
                <a:gd name="T6" fmla="*/ 5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6" y="7"/>
                    <a:pt x="5" y="7"/>
                  </a:cubicBezTo>
                  <a:cubicBezTo>
                    <a:pt x="2" y="7"/>
                    <a:pt x="0" y="6"/>
                    <a:pt x="0" y="4"/>
                  </a:cubicBezTo>
                  <a:cubicBezTo>
                    <a:pt x="0" y="1"/>
                    <a:pt x="2" y="0"/>
                    <a:pt x="5" y="0"/>
                  </a:cubicBezTo>
                  <a:cubicBezTo>
                    <a:pt x="6" y="0"/>
                    <a:pt x="7" y="1"/>
                    <a:pt x="7" y="4"/>
                  </a:cubicBezTo>
                  <a:close/>
                </a:path>
              </a:pathLst>
            </a:custGeom>
            <a:solidFill>
              <a:schemeClr val="tx1"/>
            </a:solidFill>
            <a:ln w="9525">
              <a:noFill/>
              <a:round/>
              <a:headEnd/>
              <a:tailEnd/>
            </a:ln>
          </p:spPr>
          <p:txBody>
            <a:bodyPr/>
            <a:lstStyle/>
            <a:p>
              <a:endParaRPr lang="zh-CN" altLang="en-US"/>
            </a:p>
          </p:txBody>
        </p:sp>
        <p:sp>
          <p:nvSpPr>
            <p:cNvPr id="10547" name="Freeform 1460"/>
            <p:cNvSpPr>
              <a:spLocks/>
            </p:cNvSpPr>
            <p:nvPr/>
          </p:nvSpPr>
          <p:spPr bwMode="auto">
            <a:xfrm>
              <a:off x="5377" y="1866"/>
              <a:ext cx="50" cy="46"/>
            </a:xfrm>
            <a:custGeom>
              <a:avLst/>
              <a:gdLst>
                <a:gd name="T0" fmla="*/ 7 w 7"/>
                <a:gd name="T1" fmla="*/ 4 h 7"/>
                <a:gd name="T2" fmla="*/ 4 w 7"/>
                <a:gd name="T3" fmla="*/ 7 h 7"/>
                <a:gd name="T4" fmla="*/ 0 w 7"/>
                <a:gd name="T5" fmla="*/ 4 h 7"/>
                <a:gd name="T6" fmla="*/ 4 w 7"/>
                <a:gd name="T7" fmla="*/ 0 h 7"/>
                <a:gd name="T8" fmla="*/ 7 w 7"/>
                <a:gd name="T9" fmla="*/ 4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7" y="6"/>
                    <a:pt x="5" y="7"/>
                    <a:pt x="4" y="7"/>
                  </a:cubicBezTo>
                  <a:cubicBezTo>
                    <a:pt x="1" y="7"/>
                    <a:pt x="0" y="6"/>
                    <a:pt x="0" y="4"/>
                  </a:cubicBezTo>
                  <a:cubicBezTo>
                    <a:pt x="0" y="1"/>
                    <a:pt x="1" y="0"/>
                    <a:pt x="4" y="0"/>
                  </a:cubicBezTo>
                  <a:cubicBezTo>
                    <a:pt x="5" y="0"/>
                    <a:pt x="7" y="1"/>
                    <a:pt x="7" y="4"/>
                  </a:cubicBezTo>
                  <a:close/>
                </a:path>
              </a:pathLst>
            </a:custGeom>
            <a:solidFill>
              <a:schemeClr val="tx1"/>
            </a:solidFill>
            <a:ln w="9525">
              <a:noFill/>
              <a:round/>
              <a:headEnd/>
              <a:tailEnd/>
            </a:ln>
          </p:spPr>
          <p:txBody>
            <a:bodyPr/>
            <a:lstStyle/>
            <a:p>
              <a:endParaRPr lang="zh-CN" altLang="en-US"/>
            </a:p>
          </p:txBody>
        </p:sp>
        <p:sp>
          <p:nvSpPr>
            <p:cNvPr id="10548" name="Freeform 1461"/>
            <p:cNvSpPr>
              <a:spLocks/>
            </p:cNvSpPr>
            <p:nvPr/>
          </p:nvSpPr>
          <p:spPr bwMode="auto">
            <a:xfrm>
              <a:off x="5397" y="1853"/>
              <a:ext cx="49" cy="51"/>
            </a:xfrm>
            <a:custGeom>
              <a:avLst/>
              <a:gdLst>
                <a:gd name="T0" fmla="*/ 7 w 7"/>
                <a:gd name="T1" fmla="*/ 5 h 8"/>
                <a:gd name="T2" fmla="*/ 4 w 7"/>
                <a:gd name="T3" fmla="*/ 8 h 8"/>
                <a:gd name="T4" fmla="*/ 0 w 7"/>
                <a:gd name="T5" fmla="*/ 5 h 8"/>
                <a:gd name="T6" fmla="*/ 4 w 7"/>
                <a:gd name="T7" fmla="*/ 0 h 8"/>
                <a:gd name="T8" fmla="*/ 7 w 7"/>
                <a:gd name="T9" fmla="*/ 5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5"/>
                  </a:moveTo>
                  <a:cubicBezTo>
                    <a:pt x="7" y="6"/>
                    <a:pt x="5" y="8"/>
                    <a:pt x="4" y="8"/>
                  </a:cubicBezTo>
                  <a:cubicBezTo>
                    <a:pt x="1" y="8"/>
                    <a:pt x="0" y="6"/>
                    <a:pt x="0" y="5"/>
                  </a:cubicBezTo>
                  <a:cubicBezTo>
                    <a:pt x="0" y="2"/>
                    <a:pt x="1" y="0"/>
                    <a:pt x="4" y="0"/>
                  </a:cubicBezTo>
                  <a:cubicBezTo>
                    <a:pt x="5" y="0"/>
                    <a:pt x="7" y="2"/>
                    <a:pt x="7" y="5"/>
                  </a:cubicBezTo>
                  <a:close/>
                </a:path>
              </a:pathLst>
            </a:custGeom>
            <a:solidFill>
              <a:schemeClr val="tx1"/>
            </a:solidFill>
            <a:ln w="9525">
              <a:noFill/>
              <a:round/>
              <a:headEnd/>
              <a:tailEnd/>
            </a:ln>
          </p:spPr>
          <p:txBody>
            <a:bodyPr/>
            <a:lstStyle/>
            <a:p>
              <a:endParaRPr lang="zh-CN" altLang="en-US"/>
            </a:p>
          </p:txBody>
        </p:sp>
        <p:sp>
          <p:nvSpPr>
            <p:cNvPr id="10549" name="Oval 1462"/>
            <p:cNvSpPr>
              <a:spLocks noChangeArrowheads="1"/>
            </p:cNvSpPr>
            <p:nvPr/>
          </p:nvSpPr>
          <p:spPr bwMode="auto">
            <a:xfrm>
              <a:off x="5405" y="1866"/>
              <a:ext cx="50" cy="46"/>
            </a:xfrm>
            <a:prstGeom prst="ellipse">
              <a:avLst/>
            </a:prstGeom>
            <a:solidFill>
              <a:schemeClr val="tx1"/>
            </a:solidFill>
            <a:ln w="9525">
              <a:noFill/>
              <a:round/>
              <a:headEnd/>
              <a:tailEnd/>
            </a:ln>
          </p:spPr>
          <p:txBody>
            <a:bodyPr/>
            <a:lstStyle/>
            <a:p>
              <a:endParaRPr lang="zh-CN" altLang="en-US"/>
            </a:p>
          </p:txBody>
        </p:sp>
        <p:sp>
          <p:nvSpPr>
            <p:cNvPr id="10550" name="Text Box 1464"/>
            <p:cNvSpPr txBox="1">
              <a:spLocks noChangeArrowheads="1"/>
            </p:cNvSpPr>
            <p:nvPr/>
          </p:nvSpPr>
          <p:spPr bwMode="auto">
            <a:xfrm>
              <a:off x="4779" y="1152"/>
              <a:ext cx="528" cy="212"/>
            </a:xfrm>
            <a:prstGeom prst="rect">
              <a:avLst/>
            </a:prstGeom>
            <a:noFill/>
            <a:ln w="9525" algn="ctr">
              <a:noFill/>
              <a:miter lim="800000"/>
              <a:headEnd/>
              <a:tailEnd/>
            </a:ln>
          </p:spPr>
          <p:txBody>
            <a:bodyPr wrap="none">
              <a:spAutoFit/>
            </a:bodyPr>
            <a:lstStyle/>
            <a:p>
              <a:r>
                <a:rPr lang="de-DE" altLang="zh-CN" sz="1600" b="1">
                  <a:solidFill>
                    <a:srgbClr val="FF9933"/>
                  </a:solidFill>
                </a:rPr>
                <a:t>1590 K</a:t>
              </a:r>
            </a:p>
          </p:txBody>
        </p:sp>
        <p:sp>
          <p:nvSpPr>
            <p:cNvPr id="10551" name="Text Box 1465"/>
            <p:cNvSpPr txBox="1">
              <a:spLocks noChangeArrowheads="1"/>
            </p:cNvSpPr>
            <p:nvPr/>
          </p:nvSpPr>
          <p:spPr bwMode="auto">
            <a:xfrm>
              <a:off x="4319" y="1163"/>
              <a:ext cx="526" cy="212"/>
            </a:xfrm>
            <a:prstGeom prst="rect">
              <a:avLst/>
            </a:prstGeom>
            <a:noFill/>
            <a:ln w="9525" algn="ctr">
              <a:noFill/>
              <a:miter lim="800000"/>
              <a:headEnd/>
              <a:tailEnd/>
            </a:ln>
          </p:spPr>
          <p:txBody>
            <a:bodyPr wrap="none">
              <a:spAutoFit/>
            </a:bodyPr>
            <a:lstStyle/>
            <a:p>
              <a:r>
                <a:rPr lang="de-DE" altLang="zh-CN" sz="1400" b="1">
                  <a:solidFill>
                    <a:srgbClr val="FF9933"/>
                  </a:solidFill>
                </a:rPr>
                <a:t>E</a:t>
              </a:r>
              <a:r>
                <a:rPr lang="de-DE" altLang="zh-CN" b="1" baseline="-25000">
                  <a:solidFill>
                    <a:srgbClr val="FF9933"/>
                  </a:solidFill>
                </a:rPr>
                <a:t>trans</a:t>
              </a:r>
              <a:r>
                <a:rPr lang="de-DE" altLang="zh-CN" sz="1600" b="1">
                  <a:solidFill>
                    <a:srgbClr val="FF9933"/>
                  </a:solidFill>
                </a:rPr>
                <a:t> </a:t>
              </a:r>
              <a:r>
                <a:rPr lang="de-DE" altLang="zh-CN" sz="1400" b="1">
                  <a:solidFill>
                    <a:srgbClr val="FF9933"/>
                  </a:solidFill>
                </a:rPr>
                <a:t>=</a:t>
              </a:r>
            </a:p>
          </p:txBody>
        </p:sp>
        <p:sp>
          <p:nvSpPr>
            <p:cNvPr id="10552" name="Text Box 1466"/>
            <p:cNvSpPr txBox="1">
              <a:spLocks noChangeArrowheads="1"/>
            </p:cNvSpPr>
            <p:nvPr/>
          </p:nvSpPr>
          <p:spPr bwMode="auto">
            <a:xfrm>
              <a:off x="4898" y="2236"/>
              <a:ext cx="457" cy="212"/>
            </a:xfrm>
            <a:prstGeom prst="rect">
              <a:avLst/>
            </a:prstGeom>
            <a:noFill/>
            <a:ln w="9525" algn="ctr">
              <a:noFill/>
              <a:miter lim="800000"/>
              <a:headEnd/>
              <a:tailEnd/>
            </a:ln>
          </p:spPr>
          <p:txBody>
            <a:bodyPr wrap="none">
              <a:spAutoFit/>
            </a:bodyPr>
            <a:lstStyle/>
            <a:p>
              <a:r>
                <a:rPr lang="de-DE" altLang="zh-CN" sz="1600" b="1">
                  <a:solidFill>
                    <a:srgbClr val="FF9933"/>
                  </a:solidFill>
                </a:rPr>
                <a:t>640 K</a:t>
              </a:r>
            </a:p>
          </p:txBody>
        </p:sp>
        <p:sp>
          <p:nvSpPr>
            <p:cNvPr id="10553" name="Text Box 1467"/>
            <p:cNvSpPr txBox="1">
              <a:spLocks noChangeArrowheads="1"/>
            </p:cNvSpPr>
            <p:nvPr/>
          </p:nvSpPr>
          <p:spPr bwMode="auto">
            <a:xfrm rot="-5400000">
              <a:off x="2856" y="1824"/>
              <a:ext cx="1028" cy="212"/>
            </a:xfrm>
            <a:prstGeom prst="rect">
              <a:avLst/>
            </a:prstGeom>
            <a:noFill/>
            <a:ln w="9525" algn="ctr">
              <a:noFill/>
              <a:miter lim="800000"/>
              <a:headEnd/>
              <a:tailEnd/>
            </a:ln>
          </p:spPr>
          <p:txBody>
            <a:bodyPr wrap="none">
              <a:spAutoFit/>
            </a:bodyPr>
            <a:lstStyle/>
            <a:p>
              <a:r>
                <a:rPr lang="de-DE" altLang="zh-CN" sz="1600" dirty="0"/>
                <a:t>Flux [arb. units] </a:t>
              </a:r>
            </a:p>
          </p:txBody>
        </p:sp>
        <p:sp>
          <p:nvSpPr>
            <p:cNvPr id="10554" name="Text Box 1468"/>
            <p:cNvSpPr txBox="1">
              <a:spLocks noChangeArrowheads="1"/>
            </p:cNvSpPr>
            <p:nvPr/>
          </p:nvSpPr>
          <p:spPr bwMode="auto">
            <a:xfrm>
              <a:off x="3517" y="576"/>
              <a:ext cx="1652" cy="213"/>
            </a:xfrm>
            <a:prstGeom prst="rect">
              <a:avLst/>
            </a:prstGeom>
            <a:noFill/>
            <a:ln w="9525" algn="ctr">
              <a:noFill/>
              <a:miter lim="800000"/>
              <a:headEnd/>
              <a:tailEnd/>
            </a:ln>
          </p:spPr>
          <p:txBody>
            <a:bodyPr wrap="none">
              <a:spAutoFit/>
            </a:bodyPr>
            <a:lstStyle/>
            <a:p>
              <a:r>
                <a:rPr lang="de-DE" altLang="zh-CN" sz="1600" dirty="0">
                  <a:solidFill>
                    <a:schemeClr val="bg1"/>
                  </a:solidFill>
                </a:rPr>
                <a:t>fs-induced reaction pathways</a:t>
              </a:r>
            </a:p>
          </p:txBody>
        </p:sp>
        <p:sp>
          <p:nvSpPr>
            <p:cNvPr id="10555" name="Text Box 1471"/>
            <p:cNvSpPr txBox="1">
              <a:spLocks noChangeArrowheads="1"/>
            </p:cNvSpPr>
            <p:nvPr/>
          </p:nvSpPr>
          <p:spPr bwMode="auto">
            <a:xfrm>
              <a:off x="4431" y="2236"/>
              <a:ext cx="526" cy="212"/>
            </a:xfrm>
            <a:prstGeom prst="rect">
              <a:avLst/>
            </a:prstGeom>
            <a:noFill/>
            <a:ln w="9525" algn="ctr">
              <a:noFill/>
              <a:miter lim="800000"/>
              <a:headEnd/>
              <a:tailEnd/>
            </a:ln>
          </p:spPr>
          <p:txBody>
            <a:bodyPr wrap="none">
              <a:spAutoFit/>
            </a:bodyPr>
            <a:lstStyle/>
            <a:p>
              <a:r>
                <a:rPr lang="de-DE" altLang="zh-CN" sz="1400" b="1" dirty="0">
                  <a:solidFill>
                    <a:srgbClr val="FF9933"/>
                  </a:solidFill>
                </a:rPr>
                <a:t>E</a:t>
              </a:r>
              <a:r>
                <a:rPr lang="de-DE" altLang="zh-CN" b="1" baseline="-25000" dirty="0">
                  <a:solidFill>
                    <a:srgbClr val="FF9933"/>
                  </a:solidFill>
                </a:rPr>
                <a:t>trans</a:t>
              </a:r>
              <a:r>
                <a:rPr lang="de-DE" altLang="zh-CN" sz="1600" b="1" dirty="0">
                  <a:solidFill>
                    <a:srgbClr val="FF9933"/>
                  </a:solidFill>
                </a:rPr>
                <a:t> </a:t>
              </a:r>
              <a:r>
                <a:rPr lang="de-DE" altLang="zh-CN" sz="1400" b="1" dirty="0">
                  <a:solidFill>
                    <a:srgbClr val="FF9933"/>
                  </a:solidFill>
                </a:rPr>
                <a:t>=</a:t>
              </a:r>
            </a:p>
          </p:txBody>
        </p:sp>
        <p:sp>
          <p:nvSpPr>
            <p:cNvPr id="10556" name="Text Box 1472"/>
            <p:cNvSpPr txBox="1">
              <a:spLocks noChangeArrowheads="1"/>
            </p:cNvSpPr>
            <p:nvPr/>
          </p:nvSpPr>
          <p:spPr bwMode="auto">
            <a:xfrm>
              <a:off x="3670" y="3044"/>
              <a:ext cx="1807" cy="192"/>
            </a:xfrm>
            <a:prstGeom prst="rect">
              <a:avLst/>
            </a:prstGeom>
            <a:noFill/>
            <a:ln w="9525">
              <a:noFill/>
              <a:miter lim="800000"/>
              <a:headEnd/>
              <a:tailEnd/>
            </a:ln>
          </p:spPr>
          <p:txBody>
            <a:bodyPr>
              <a:spAutoFit/>
            </a:bodyPr>
            <a:lstStyle/>
            <a:p>
              <a:pPr algn="ctr">
                <a:spcBef>
                  <a:spcPct val="50000"/>
                </a:spcBef>
              </a:pPr>
              <a:r>
                <a:rPr lang="en-US" altLang="zh-CN" sz="1400"/>
                <a:t>TOF / us</a:t>
              </a:r>
            </a:p>
          </p:txBody>
        </p:sp>
      </p:grpSp>
      <p:sp>
        <p:nvSpPr>
          <p:cNvPr id="30149" name="Rectangle 1477"/>
          <p:cNvSpPr>
            <a:spLocks noChangeArrowheads="1"/>
          </p:cNvSpPr>
          <p:nvPr/>
        </p:nvSpPr>
        <p:spPr bwMode="auto">
          <a:xfrm>
            <a:off x="1692275" y="5715000"/>
            <a:ext cx="7026282" cy="400110"/>
          </a:xfrm>
          <a:prstGeom prst="rect">
            <a:avLst/>
          </a:prstGeom>
          <a:noFill/>
          <a:ln w="9525" algn="ctr">
            <a:noFill/>
            <a:miter lim="800000"/>
            <a:headEnd/>
            <a:tailEnd/>
          </a:ln>
        </p:spPr>
        <p:txBody>
          <a:bodyPr wrap="none">
            <a:spAutoFit/>
          </a:bodyPr>
          <a:lstStyle/>
          <a:p>
            <a:r>
              <a:rPr lang="de-DE" altLang="zh-CN" sz="2000" dirty="0">
                <a:solidFill>
                  <a:srgbClr val="00FF00"/>
                </a:solidFill>
                <a:latin typeface="Comic Sans MS" pitchFamily="66" charset="0"/>
              </a:rPr>
              <a:t>New reaction pathway is „switched on“ upon fs excitation</a:t>
            </a:r>
          </a:p>
        </p:txBody>
      </p:sp>
      <p:sp>
        <p:nvSpPr>
          <p:cNvPr id="30150" name="Line 1478"/>
          <p:cNvSpPr>
            <a:spLocks noChangeShapeType="1"/>
          </p:cNvSpPr>
          <p:nvPr/>
        </p:nvSpPr>
        <p:spPr bwMode="auto">
          <a:xfrm>
            <a:off x="1143000" y="5910263"/>
            <a:ext cx="533400" cy="0"/>
          </a:xfrm>
          <a:prstGeom prst="line">
            <a:avLst/>
          </a:prstGeom>
          <a:noFill/>
          <a:ln w="57150">
            <a:solidFill>
              <a:schemeClr val="tx1"/>
            </a:solidFill>
            <a:round/>
            <a:headEnd/>
            <a:tailEnd type="triangle" w="med" len="med"/>
          </a:ln>
        </p:spPr>
        <p:txBody>
          <a:bodyPr/>
          <a:lstStyle/>
          <a:p>
            <a:endParaRPr lang="zh-CN" altLang="en-US"/>
          </a:p>
        </p:txBody>
      </p:sp>
      <p:pic>
        <p:nvPicPr>
          <p:cNvPr id="30156" name="Picture 1484"/>
          <p:cNvPicPr>
            <a:picLocks noChangeAspect="1" noChangeArrowheads="1"/>
          </p:cNvPicPr>
          <p:nvPr/>
        </p:nvPicPr>
        <p:blipFill>
          <a:blip r:embed="rId4" cstate="print"/>
          <a:srcRect/>
          <a:stretch>
            <a:fillRect/>
          </a:stretch>
        </p:blipFill>
        <p:spPr bwMode="auto">
          <a:xfrm>
            <a:off x="1295400" y="5181600"/>
            <a:ext cx="1447800" cy="1028700"/>
          </a:xfrm>
          <a:prstGeom prst="rect">
            <a:avLst/>
          </a:prstGeom>
          <a:noFill/>
          <a:ln w="9525">
            <a:noFill/>
            <a:miter lim="800000"/>
            <a:headEnd/>
            <a:tailEnd/>
          </a:ln>
        </p:spPr>
      </p:pic>
      <p:sp>
        <p:nvSpPr>
          <p:cNvPr id="10252" name="Text Box 1486"/>
          <p:cNvSpPr txBox="1">
            <a:spLocks noChangeArrowheads="1"/>
          </p:cNvSpPr>
          <p:nvPr/>
        </p:nvSpPr>
        <p:spPr bwMode="auto">
          <a:xfrm>
            <a:off x="1336104" y="6560550"/>
            <a:ext cx="7772400" cy="252826"/>
          </a:xfrm>
          <a:prstGeom prst="rect">
            <a:avLst/>
          </a:prstGeom>
          <a:noFill/>
          <a:ln w="9525">
            <a:noFill/>
            <a:miter lim="800000"/>
            <a:headEnd/>
            <a:tailEnd/>
          </a:ln>
        </p:spPr>
        <p:txBody>
          <a:bodyPr>
            <a:spAutoFit/>
          </a:bodyPr>
          <a:lstStyle/>
          <a:p>
            <a:pPr marL="342900" indent="-342900" algn="r">
              <a:lnSpc>
                <a:spcPct val="70000"/>
              </a:lnSpc>
              <a:spcBef>
                <a:spcPct val="50000"/>
              </a:spcBef>
            </a:pPr>
            <a:r>
              <a:rPr lang="en-US" altLang="zh-CN" sz="1400" dirty="0">
                <a:solidFill>
                  <a:schemeClr val="bg1"/>
                </a:solidFill>
              </a:rPr>
              <a:t>M. Bonn</a:t>
            </a:r>
            <a:r>
              <a:rPr lang="en-US" altLang="zh-CN" sz="1400" dirty="0" smtClean="0">
                <a:solidFill>
                  <a:schemeClr val="bg1"/>
                </a:solidFill>
              </a:rPr>
              <a:t>, </a:t>
            </a:r>
            <a:r>
              <a:rPr lang="en-US" altLang="zh-CN" sz="1400" i="1" dirty="0" smtClean="0">
                <a:solidFill>
                  <a:schemeClr val="bg1"/>
                </a:solidFill>
              </a:rPr>
              <a:t>et al., </a:t>
            </a:r>
            <a:r>
              <a:rPr lang="en-US" altLang="zh-CN" sz="1400" dirty="0" smtClean="0">
                <a:solidFill>
                  <a:schemeClr val="bg1"/>
                </a:solidFill>
              </a:rPr>
              <a:t>Science </a:t>
            </a:r>
            <a:r>
              <a:rPr lang="en-US" altLang="zh-CN" sz="1400" b="1" dirty="0" smtClean="0">
                <a:solidFill>
                  <a:schemeClr val="bg1"/>
                </a:solidFill>
              </a:rPr>
              <a:t>285</a:t>
            </a:r>
            <a:r>
              <a:rPr lang="en-US" altLang="zh-CN" sz="1400" dirty="0" smtClean="0">
                <a:solidFill>
                  <a:schemeClr val="bg1"/>
                </a:solidFill>
              </a:rPr>
              <a:t>, </a:t>
            </a:r>
            <a:r>
              <a:rPr lang="en-US" altLang="zh-CN" sz="1400" dirty="0">
                <a:solidFill>
                  <a:schemeClr val="bg1"/>
                </a:solidFill>
              </a:rPr>
              <a:t>1042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9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015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0150"/>
                                        </p:tgtEl>
                                        <p:attrNameLst>
                                          <p:attrName>style.visibility</p:attrName>
                                        </p:attrNameLst>
                                      </p:cBhvr>
                                      <p:to>
                                        <p:strVal val="visible"/>
                                      </p:to>
                                    </p:set>
                                    <p:animEffect transition="in" filter="wipe(left)">
                                      <p:cBhvr>
                                        <p:cTn id="13" dur="500"/>
                                        <p:tgtEl>
                                          <p:spTgt spid="3015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0149"/>
                                        </p:tgtEl>
                                        <p:attrNameLst>
                                          <p:attrName>style.visibility</p:attrName>
                                        </p:attrNameLst>
                                      </p:cBhvr>
                                      <p:to>
                                        <p:strVal val="visible"/>
                                      </p:to>
                                    </p:set>
                                    <p:animEffect transition="in" filter="wipe(left)">
                                      <p:cBhvr>
                                        <p:cTn id="16" dur="500"/>
                                        <p:tgtEl>
                                          <p:spTgt spid="3014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49" grpId="0"/>
      <p:bldP spid="301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382588" y="1128614"/>
            <a:ext cx="8151812" cy="3230562"/>
            <a:chOff x="382588" y="3125788"/>
            <a:chExt cx="8151812" cy="3230562"/>
          </a:xfrm>
        </p:grpSpPr>
        <p:sp>
          <p:nvSpPr>
            <p:cNvPr id="4" name="Line 409"/>
            <p:cNvSpPr>
              <a:spLocks noChangeShapeType="1"/>
            </p:cNvSpPr>
            <p:nvPr/>
          </p:nvSpPr>
          <p:spPr bwMode="auto">
            <a:xfrm>
              <a:off x="5575300" y="3297238"/>
              <a:ext cx="1588" cy="2446337"/>
            </a:xfrm>
            <a:prstGeom prst="line">
              <a:avLst/>
            </a:prstGeom>
            <a:noFill/>
            <a:ln w="12700">
              <a:solidFill>
                <a:srgbClr val="000000"/>
              </a:solidFill>
              <a:round/>
              <a:headEnd/>
              <a:tailEnd/>
            </a:ln>
          </p:spPr>
          <p:txBody>
            <a:bodyPr/>
            <a:lstStyle/>
            <a:p>
              <a:endParaRPr lang="zh-CN" altLang="en-US"/>
            </a:p>
          </p:txBody>
        </p:sp>
        <p:sp>
          <p:nvSpPr>
            <p:cNvPr id="5" name="Line 410"/>
            <p:cNvSpPr>
              <a:spLocks noChangeShapeType="1"/>
            </p:cNvSpPr>
            <p:nvPr/>
          </p:nvSpPr>
          <p:spPr bwMode="auto">
            <a:xfrm>
              <a:off x="5570538" y="5749925"/>
              <a:ext cx="2963862" cy="1588"/>
            </a:xfrm>
            <a:prstGeom prst="line">
              <a:avLst/>
            </a:prstGeom>
            <a:noFill/>
            <a:ln w="12700">
              <a:solidFill>
                <a:srgbClr val="000000"/>
              </a:solidFill>
              <a:round/>
              <a:headEnd/>
              <a:tailEnd/>
            </a:ln>
          </p:spPr>
          <p:txBody>
            <a:bodyPr/>
            <a:lstStyle/>
            <a:p>
              <a:endParaRPr lang="zh-CN" altLang="en-US"/>
            </a:p>
          </p:txBody>
        </p:sp>
        <p:sp>
          <p:nvSpPr>
            <p:cNvPr id="6" name="Line 411"/>
            <p:cNvSpPr>
              <a:spLocks noChangeShapeType="1"/>
            </p:cNvSpPr>
            <p:nvPr/>
          </p:nvSpPr>
          <p:spPr bwMode="auto">
            <a:xfrm>
              <a:off x="5570538" y="3290888"/>
              <a:ext cx="2963862" cy="1587"/>
            </a:xfrm>
            <a:prstGeom prst="line">
              <a:avLst/>
            </a:prstGeom>
            <a:noFill/>
            <a:ln w="12700">
              <a:solidFill>
                <a:srgbClr val="000000"/>
              </a:solidFill>
              <a:round/>
              <a:headEnd/>
              <a:tailEnd/>
            </a:ln>
          </p:spPr>
          <p:txBody>
            <a:bodyPr/>
            <a:lstStyle/>
            <a:p>
              <a:endParaRPr lang="zh-CN" altLang="en-US"/>
            </a:p>
          </p:txBody>
        </p:sp>
        <p:sp>
          <p:nvSpPr>
            <p:cNvPr id="7" name="Line 412"/>
            <p:cNvSpPr>
              <a:spLocks noChangeShapeType="1"/>
            </p:cNvSpPr>
            <p:nvPr/>
          </p:nvSpPr>
          <p:spPr bwMode="auto">
            <a:xfrm flipV="1">
              <a:off x="5607050" y="5743575"/>
              <a:ext cx="1588" cy="57150"/>
            </a:xfrm>
            <a:prstGeom prst="line">
              <a:avLst/>
            </a:prstGeom>
            <a:noFill/>
            <a:ln w="12700">
              <a:solidFill>
                <a:srgbClr val="000000"/>
              </a:solidFill>
              <a:round/>
              <a:headEnd/>
              <a:tailEnd/>
            </a:ln>
          </p:spPr>
          <p:txBody>
            <a:bodyPr/>
            <a:lstStyle/>
            <a:p>
              <a:endParaRPr lang="zh-CN" altLang="en-US"/>
            </a:p>
          </p:txBody>
        </p:sp>
        <p:sp>
          <p:nvSpPr>
            <p:cNvPr id="8" name="Line 413"/>
            <p:cNvSpPr>
              <a:spLocks noChangeShapeType="1"/>
            </p:cNvSpPr>
            <p:nvPr/>
          </p:nvSpPr>
          <p:spPr bwMode="auto">
            <a:xfrm flipV="1">
              <a:off x="6089650" y="5743575"/>
              <a:ext cx="1588" cy="101600"/>
            </a:xfrm>
            <a:prstGeom prst="line">
              <a:avLst/>
            </a:prstGeom>
            <a:noFill/>
            <a:ln w="12700">
              <a:solidFill>
                <a:srgbClr val="000000"/>
              </a:solidFill>
              <a:round/>
              <a:headEnd/>
              <a:tailEnd/>
            </a:ln>
          </p:spPr>
          <p:txBody>
            <a:bodyPr/>
            <a:lstStyle/>
            <a:p>
              <a:endParaRPr lang="zh-CN" altLang="en-US"/>
            </a:p>
          </p:txBody>
        </p:sp>
        <p:sp>
          <p:nvSpPr>
            <p:cNvPr id="9" name="Rectangle 414"/>
            <p:cNvSpPr>
              <a:spLocks noChangeArrowheads="1"/>
            </p:cNvSpPr>
            <p:nvPr/>
          </p:nvSpPr>
          <p:spPr bwMode="auto">
            <a:xfrm>
              <a:off x="5961063" y="5895975"/>
              <a:ext cx="1643062" cy="212725"/>
            </a:xfrm>
            <a:prstGeom prst="rect">
              <a:avLst/>
            </a:prstGeom>
            <a:noFill/>
            <a:ln w="9525">
              <a:noFill/>
              <a:miter lim="800000"/>
              <a:headEnd/>
              <a:tailEnd/>
            </a:ln>
          </p:spPr>
          <p:txBody>
            <a:bodyPr wrap="none" lIns="0" tIns="0" rIns="0" bIns="0">
              <a:spAutoFit/>
            </a:bodyPr>
            <a:lstStyle/>
            <a:p>
              <a:r>
                <a:rPr lang="en-US" sz="1400">
                  <a:solidFill>
                    <a:srgbClr val="000000"/>
                  </a:solidFill>
                </a:rPr>
                <a:t>-2       -1                  1</a:t>
              </a:r>
              <a:endParaRPr lang="en-US" sz="2400">
                <a:latin typeface="Times New Roman" pitchFamily="18" charset="0"/>
              </a:endParaRPr>
            </a:p>
          </p:txBody>
        </p:sp>
        <p:sp>
          <p:nvSpPr>
            <p:cNvPr id="10" name="Line 415"/>
            <p:cNvSpPr>
              <a:spLocks noChangeShapeType="1"/>
            </p:cNvSpPr>
            <p:nvPr/>
          </p:nvSpPr>
          <p:spPr bwMode="auto">
            <a:xfrm flipV="1">
              <a:off x="6570663" y="5743575"/>
              <a:ext cx="1587" cy="57150"/>
            </a:xfrm>
            <a:prstGeom prst="line">
              <a:avLst/>
            </a:prstGeom>
            <a:noFill/>
            <a:ln w="12700">
              <a:solidFill>
                <a:srgbClr val="000000"/>
              </a:solidFill>
              <a:round/>
              <a:headEnd/>
              <a:tailEnd/>
            </a:ln>
          </p:spPr>
          <p:txBody>
            <a:bodyPr/>
            <a:lstStyle/>
            <a:p>
              <a:endParaRPr lang="zh-CN" altLang="en-US"/>
            </a:p>
          </p:txBody>
        </p:sp>
        <p:sp>
          <p:nvSpPr>
            <p:cNvPr id="11" name="Line 416"/>
            <p:cNvSpPr>
              <a:spLocks noChangeShapeType="1"/>
            </p:cNvSpPr>
            <p:nvPr/>
          </p:nvSpPr>
          <p:spPr bwMode="auto">
            <a:xfrm flipV="1">
              <a:off x="7051675" y="5743575"/>
              <a:ext cx="1588" cy="101600"/>
            </a:xfrm>
            <a:prstGeom prst="line">
              <a:avLst/>
            </a:prstGeom>
            <a:noFill/>
            <a:ln w="12700">
              <a:solidFill>
                <a:srgbClr val="000000"/>
              </a:solidFill>
              <a:round/>
              <a:headEnd/>
              <a:tailEnd/>
            </a:ln>
          </p:spPr>
          <p:txBody>
            <a:bodyPr/>
            <a:lstStyle/>
            <a:p>
              <a:endParaRPr lang="zh-CN" altLang="en-US"/>
            </a:p>
          </p:txBody>
        </p:sp>
        <p:sp>
          <p:nvSpPr>
            <p:cNvPr id="12" name="Rectangle 417"/>
            <p:cNvSpPr>
              <a:spLocks noChangeArrowheads="1"/>
            </p:cNvSpPr>
            <p:nvPr/>
          </p:nvSpPr>
          <p:spPr bwMode="auto">
            <a:xfrm>
              <a:off x="7002463" y="5895975"/>
              <a:ext cx="98425" cy="212725"/>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2400">
                <a:latin typeface="Times New Roman" pitchFamily="18" charset="0"/>
              </a:endParaRPr>
            </a:p>
          </p:txBody>
        </p:sp>
        <p:sp>
          <p:nvSpPr>
            <p:cNvPr id="13" name="Line 418"/>
            <p:cNvSpPr>
              <a:spLocks noChangeShapeType="1"/>
            </p:cNvSpPr>
            <p:nvPr/>
          </p:nvSpPr>
          <p:spPr bwMode="auto">
            <a:xfrm flipV="1">
              <a:off x="7534275" y="5743575"/>
              <a:ext cx="1588" cy="57150"/>
            </a:xfrm>
            <a:prstGeom prst="line">
              <a:avLst/>
            </a:prstGeom>
            <a:noFill/>
            <a:ln w="12700">
              <a:solidFill>
                <a:srgbClr val="000000"/>
              </a:solidFill>
              <a:round/>
              <a:headEnd/>
              <a:tailEnd/>
            </a:ln>
          </p:spPr>
          <p:txBody>
            <a:bodyPr/>
            <a:lstStyle/>
            <a:p>
              <a:endParaRPr lang="zh-CN" altLang="en-US"/>
            </a:p>
          </p:txBody>
        </p:sp>
        <p:sp>
          <p:nvSpPr>
            <p:cNvPr id="14" name="Line 419"/>
            <p:cNvSpPr>
              <a:spLocks noChangeShapeType="1"/>
            </p:cNvSpPr>
            <p:nvPr/>
          </p:nvSpPr>
          <p:spPr bwMode="auto">
            <a:xfrm flipV="1">
              <a:off x="8016875" y="5743575"/>
              <a:ext cx="1588" cy="101600"/>
            </a:xfrm>
            <a:prstGeom prst="line">
              <a:avLst/>
            </a:prstGeom>
            <a:noFill/>
            <a:ln w="12700">
              <a:solidFill>
                <a:srgbClr val="000000"/>
              </a:solidFill>
              <a:round/>
              <a:headEnd/>
              <a:tailEnd/>
            </a:ln>
          </p:spPr>
          <p:txBody>
            <a:bodyPr/>
            <a:lstStyle/>
            <a:p>
              <a:endParaRPr lang="zh-CN" altLang="en-US"/>
            </a:p>
          </p:txBody>
        </p:sp>
        <p:sp>
          <p:nvSpPr>
            <p:cNvPr id="15" name="Rectangle 420"/>
            <p:cNvSpPr>
              <a:spLocks noChangeArrowheads="1"/>
            </p:cNvSpPr>
            <p:nvPr/>
          </p:nvSpPr>
          <p:spPr bwMode="auto">
            <a:xfrm>
              <a:off x="7918450" y="5895975"/>
              <a:ext cx="147638" cy="212725"/>
            </a:xfrm>
            <a:prstGeom prst="rect">
              <a:avLst/>
            </a:prstGeom>
            <a:noFill/>
            <a:ln w="9525">
              <a:noFill/>
              <a:miter lim="800000"/>
              <a:headEnd/>
              <a:tailEnd/>
            </a:ln>
          </p:spPr>
          <p:txBody>
            <a:bodyPr wrap="none" lIns="0" tIns="0" rIns="0" bIns="0">
              <a:spAutoFit/>
            </a:bodyPr>
            <a:lstStyle/>
            <a:p>
              <a:r>
                <a:rPr lang="en-US" sz="1400">
                  <a:solidFill>
                    <a:srgbClr val="000000"/>
                  </a:solidFill>
                </a:rPr>
                <a:t> 2</a:t>
              </a:r>
              <a:endParaRPr lang="en-US" sz="2400">
                <a:latin typeface="Times New Roman" pitchFamily="18" charset="0"/>
              </a:endParaRPr>
            </a:p>
          </p:txBody>
        </p:sp>
        <p:sp>
          <p:nvSpPr>
            <p:cNvPr id="16" name="Line 421"/>
            <p:cNvSpPr>
              <a:spLocks noChangeShapeType="1"/>
            </p:cNvSpPr>
            <p:nvPr/>
          </p:nvSpPr>
          <p:spPr bwMode="auto">
            <a:xfrm flipV="1">
              <a:off x="8497888" y="5743575"/>
              <a:ext cx="1587" cy="57150"/>
            </a:xfrm>
            <a:prstGeom prst="line">
              <a:avLst/>
            </a:prstGeom>
            <a:noFill/>
            <a:ln w="12700">
              <a:solidFill>
                <a:srgbClr val="000000"/>
              </a:solidFill>
              <a:round/>
              <a:headEnd/>
              <a:tailEnd/>
            </a:ln>
          </p:spPr>
          <p:txBody>
            <a:bodyPr/>
            <a:lstStyle/>
            <a:p>
              <a:endParaRPr lang="zh-CN" altLang="en-US"/>
            </a:p>
          </p:txBody>
        </p:sp>
        <p:sp>
          <p:nvSpPr>
            <p:cNvPr id="17" name="Rectangle 422"/>
            <p:cNvSpPr>
              <a:spLocks noChangeArrowheads="1"/>
            </p:cNvSpPr>
            <p:nvPr/>
          </p:nvSpPr>
          <p:spPr bwMode="auto">
            <a:xfrm>
              <a:off x="6662738" y="6116638"/>
              <a:ext cx="777875" cy="212725"/>
            </a:xfrm>
            <a:prstGeom prst="rect">
              <a:avLst/>
            </a:prstGeom>
            <a:noFill/>
            <a:ln w="9525">
              <a:noFill/>
              <a:miter lim="800000"/>
              <a:headEnd/>
              <a:tailEnd/>
            </a:ln>
          </p:spPr>
          <p:txBody>
            <a:bodyPr wrap="none" lIns="0" tIns="0" rIns="0" bIns="0">
              <a:spAutoFit/>
            </a:bodyPr>
            <a:lstStyle/>
            <a:p>
              <a:r>
                <a:rPr lang="en-US" sz="1400">
                  <a:solidFill>
                    <a:srgbClr val="000000"/>
                  </a:solidFill>
                </a:rPr>
                <a:t>delay (ps)</a:t>
              </a:r>
              <a:endParaRPr lang="en-US" sz="2400">
                <a:latin typeface="Times New Roman" pitchFamily="18" charset="0"/>
              </a:endParaRPr>
            </a:p>
          </p:txBody>
        </p:sp>
        <p:sp>
          <p:nvSpPr>
            <p:cNvPr id="18" name="Line 423"/>
            <p:cNvSpPr>
              <a:spLocks noChangeShapeType="1"/>
            </p:cNvSpPr>
            <p:nvPr/>
          </p:nvSpPr>
          <p:spPr bwMode="auto">
            <a:xfrm>
              <a:off x="8528050" y="3297238"/>
              <a:ext cx="1588" cy="2446337"/>
            </a:xfrm>
            <a:prstGeom prst="line">
              <a:avLst/>
            </a:prstGeom>
            <a:noFill/>
            <a:ln w="12700">
              <a:solidFill>
                <a:srgbClr val="000000"/>
              </a:solidFill>
              <a:round/>
              <a:headEnd/>
              <a:tailEnd/>
            </a:ln>
          </p:spPr>
          <p:txBody>
            <a:bodyPr/>
            <a:lstStyle/>
            <a:p>
              <a:endParaRPr lang="zh-CN" altLang="en-US"/>
            </a:p>
          </p:txBody>
        </p:sp>
        <p:sp>
          <p:nvSpPr>
            <p:cNvPr id="19" name="Line 424"/>
            <p:cNvSpPr>
              <a:spLocks noChangeShapeType="1"/>
            </p:cNvSpPr>
            <p:nvPr/>
          </p:nvSpPr>
          <p:spPr bwMode="auto">
            <a:xfrm>
              <a:off x="5481638" y="3454400"/>
              <a:ext cx="100012" cy="7938"/>
            </a:xfrm>
            <a:prstGeom prst="line">
              <a:avLst/>
            </a:prstGeom>
            <a:noFill/>
            <a:ln w="12700">
              <a:solidFill>
                <a:srgbClr val="000000"/>
              </a:solidFill>
              <a:round/>
              <a:headEnd/>
              <a:tailEnd/>
            </a:ln>
          </p:spPr>
          <p:txBody>
            <a:bodyPr/>
            <a:lstStyle/>
            <a:p>
              <a:endParaRPr lang="zh-CN" altLang="en-US"/>
            </a:p>
          </p:txBody>
        </p:sp>
        <p:sp>
          <p:nvSpPr>
            <p:cNvPr id="20" name="Line 425"/>
            <p:cNvSpPr>
              <a:spLocks noChangeShapeType="1"/>
            </p:cNvSpPr>
            <p:nvPr/>
          </p:nvSpPr>
          <p:spPr bwMode="auto">
            <a:xfrm>
              <a:off x="5481638" y="4206875"/>
              <a:ext cx="100012" cy="7938"/>
            </a:xfrm>
            <a:prstGeom prst="line">
              <a:avLst/>
            </a:prstGeom>
            <a:noFill/>
            <a:ln w="12700">
              <a:solidFill>
                <a:srgbClr val="000000"/>
              </a:solidFill>
              <a:round/>
              <a:headEnd/>
              <a:tailEnd/>
            </a:ln>
          </p:spPr>
          <p:txBody>
            <a:bodyPr/>
            <a:lstStyle/>
            <a:p>
              <a:endParaRPr lang="zh-CN" altLang="en-US"/>
            </a:p>
          </p:txBody>
        </p:sp>
        <p:sp>
          <p:nvSpPr>
            <p:cNvPr id="21" name="Line 426"/>
            <p:cNvSpPr>
              <a:spLocks noChangeShapeType="1"/>
            </p:cNvSpPr>
            <p:nvPr/>
          </p:nvSpPr>
          <p:spPr bwMode="auto">
            <a:xfrm>
              <a:off x="5481638" y="4960938"/>
              <a:ext cx="100012" cy="7937"/>
            </a:xfrm>
            <a:prstGeom prst="line">
              <a:avLst/>
            </a:prstGeom>
            <a:noFill/>
            <a:ln w="12700">
              <a:solidFill>
                <a:srgbClr val="000000"/>
              </a:solidFill>
              <a:round/>
              <a:headEnd/>
              <a:tailEnd/>
            </a:ln>
          </p:spPr>
          <p:txBody>
            <a:bodyPr/>
            <a:lstStyle/>
            <a:p>
              <a:endParaRPr lang="zh-CN" altLang="en-US"/>
            </a:p>
          </p:txBody>
        </p:sp>
        <p:sp>
          <p:nvSpPr>
            <p:cNvPr id="22" name="Line 427"/>
            <p:cNvSpPr>
              <a:spLocks noChangeShapeType="1"/>
            </p:cNvSpPr>
            <p:nvPr/>
          </p:nvSpPr>
          <p:spPr bwMode="auto">
            <a:xfrm>
              <a:off x="5481638" y="5715000"/>
              <a:ext cx="100012" cy="7938"/>
            </a:xfrm>
            <a:prstGeom prst="line">
              <a:avLst/>
            </a:prstGeom>
            <a:noFill/>
            <a:ln w="12700">
              <a:solidFill>
                <a:srgbClr val="000000"/>
              </a:solidFill>
              <a:round/>
              <a:headEnd/>
              <a:tailEnd/>
            </a:ln>
          </p:spPr>
          <p:txBody>
            <a:bodyPr/>
            <a:lstStyle/>
            <a:p>
              <a:endParaRPr lang="zh-CN" altLang="en-US"/>
            </a:p>
          </p:txBody>
        </p:sp>
        <p:sp>
          <p:nvSpPr>
            <p:cNvPr id="23" name="Freeform 428"/>
            <p:cNvSpPr>
              <a:spLocks/>
            </p:cNvSpPr>
            <p:nvPr/>
          </p:nvSpPr>
          <p:spPr bwMode="auto">
            <a:xfrm>
              <a:off x="5838825" y="3505200"/>
              <a:ext cx="2438400" cy="2195513"/>
            </a:xfrm>
            <a:custGeom>
              <a:avLst/>
              <a:gdLst/>
              <a:ahLst/>
              <a:cxnLst>
                <a:cxn ang="0">
                  <a:pos x="0" y="1383"/>
                </a:cxn>
                <a:cxn ang="0">
                  <a:pos x="512" y="1312"/>
                </a:cxn>
                <a:cxn ang="0">
                  <a:pos x="639" y="971"/>
                </a:cxn>
                <a:cxn ang="0">
                  <a:pos x="666" y="818"/>
                </a:cxn>
                <a:cxn ang="0">
                  <a:pos x="691" y="603"/>
                </a:cxn>
                <a:cxn ang="0">
                  <a:pos x="717" y="326"/>
                </a:cxn>
                <a:cxn ang="0">
                  <a:pos x="742" y="80"/>
                </a:cxn>
                <a:cxn ang="0">
                  <a:pos x="769" y="0"/>
                </a:cxn>
                <a:cxn ang="0">
                  <a:pos x="794" y="80"/>
                </a:cxn>
                <a:cxn ang="0">
                  <a:pos x="819" y="326"/>
                </a:cxn>
                <a:cxn ang="0">
                  <a:pos x="845" y="603"/>
                </a:cxn>
                <a:cxn ang="0">
                  <a:pos x="870" y="818"/>
                </a:cxn>
                <a:cxn ang="0">
                  <a:pos x="897" y="971"/>
                </a:cxn>
                <a:cxn ang="0">
                  <a:pos x="1024" y="1312"/>
                </a:cxn>
                <a:cxn ang="0">
                  <a:pos x="1536" y="1383"/>
                </a:cxn>
              </a:cxnLst>
              <a:rect l="0" t="0" r="r" b="b"/>
              <a:pathLst>
                <a:path w="1536" h="1383">
                  <a:moveTo>
                    <a:pt x="0" y="1383"/>
                  </a:moveTo>
                  <a:cubicBezTo>
                    <a:pt x="85" y="1371"/>
                    <a:pt x="406" y="1381"/>
                    <a:pt x="512" y="1312"/>
                  </a:cubicBezTo>
                  <a:cubicBezTo>
                    <a:pt x="618" y="1243"/>
                    <a:pt x="613" y="1053"/>
                    <a:pt x="639" y="971"/>
                  </a:cubicBezTo>
                  <a:lnTo>
                    <a:pt x="666" y="818"/>
                  </a:lnTo>
                  <a:lnTo>
                    <a:pt x="691" y="603"/>
                  </a:lnTo>
                  <a:lnTo>
                    <a:pt x="717" y="326"/>
                  </a:lnTo>
                  <a:lnTo>
                    <a:pt x="742" y="80"/>
                  </a:lnTo>
                  <a:lnTo>
                    <a:pt x="769" y="0"/>
                  </a:lnTo>
                  <a:lnTo>
                    <a:pt x="794" y="80"/>
                  </a:lnTo>
                  <a:lnTo>
                    <a:pt x="819" y="326"/>
                  </a:lnTo>
                  <a:lnTo>
                    <a:pt x="845" y="603"/>
                  </a:lnTo>
                  <a:lnTo>
                    <a:pt x="870" y="818"/>
                  </a:lnTo>
                  <a:lnTo>
                    <a:pt x="897" y="971"/>
                  </a:lnTo>
                  <a:cubicBezTo>
                    <a:pt x="923" y="1053"/>
                    <a:pt x="918" y="1243"/>
                    <a:pt x="1024" y="1312"/>
                  </a:cubicBezTo>
                  <a:cubicBezTo>
                    <a:pt x="1130" y="1381"/>
                    <a:pt x="1429" y="1368"/>
                    <a:pt x="1536" y="1383"/>
                  </a:cubicBezTo>
                </a:path>
              </a:pathLst>
            </a:custGeom>
            <a:noFill/>
            <a:ln w="36513">
              <a:solidFill>
                <a:srgbClr val="FF3300"/>
              </a:solidFill>
              <a:prstDash val="solid"/>
              <a:round/>
              <a:headEnd/>
              <a:tailEnd/>
            </a:ln>
          </p:spPr>
          <p:txBody>
            <a:bodyPr/>
            <a:lstStyle/>
            <a:p>
              <a:endParaRPr lang="zh-CN" altLang="en-US"/>
            </a:p>
          </p:txBody>
        </p:sp>
        <p:sp>
          <p:nvSpPr>
            <p:cNvPr id="24" name="Rectangle 429"/>
            <p:cNvSpPr>
              <a:spLocks noChangeArrowheads="1"/>
            </p:cNvSpPr>
            <p:nvPr/>
          </p:nvSpPr>
          <p:spPr bwMode="auto">
            <a:xfrm rot="16200000">
              <a:off x="3975101" y="4432300"/>
              <a:ext cx="2197100" cy="212725"/>
            </a:xfrm>
            <a:prstGeom prst="rect">
              <a:avLst/>
            </a:prstGeom>
            <a:noFill/>
            <a:ln w="9525">
              <a:noFill/>
              <a:miter lim="800000"/>
              <a:headEnd/>
              <a:tailEnd/>
            </a:ln>
          </p:spPr>
          <p:txBody>
            <a:bodyPr wrap="none" lIns="0" tIns="0" rIns="0" bIns="0">
              <a:spAutoFit/>
            </a:bodyPr>
            <a:lstStyle/>
            <a:p>
              <a:r>
                <a:rPr lang="en-US" sz="1400">
                  <a:solidFill>
                    <a:srgbClr val="000000"/>
                  </a:solidFill>
                </a:rPr>
                <a:t>Maximal electronic temp (K)</a:t>
              </a:r>
              <a:endParaRPr lang="en-US" sz="2400">
                <a:latin typeface="Times New Roman" pitchFamily="18" charset="0"/>
              </a:endParaRPr>
            </a:p>
          </p:txBody>
        </p:sp>
        <p:pic>
          <p:nvPicPr>
            <p:cNvPr id="25" name="Picture 586"/>
            <p:cNvPicPr>
              <a:picLocks noChangeAspect="1" noChangeArrowheads="1"/>
            </p:cNvPicPr>
            <p:nvPr/>
          </p:nvPicPr>
          <p:blipFill>
            <a:blip r:embed="rId2" cstate="print"/>
            <a:srcRect/>
            <a:stretch>
              <a:fillRect/>
            </a:stretch>
          </p:blipFill>
          <p:spPr bwMode="auto">
            <a:xfrm>
              <a:off x="382588" y="3125788"/>
              <a:ext cx="4259262" cy="3230562"/>
            </a:xfrm>
            <a:prstGeom prst="rect">
              <a:avLst/>
            </a:prstGeom>
            <a:noFill/>
            <a:ln w="9525">
              <a:noFill/>
              <a:miter lim="800000"/>
              <a:headEnd/>
              <a:tailEnd/>
            </a:ln>
            <a:effectLst/>
          </p:spPr>
        </p:pic>
      </p:grpSp>
      <p:grpSp>
        <p:nvGrpSpPr>
          <p:cNvPr id="49" name="组合 48"/>
          <p:cNvGrpSpPr/>
          <p:nvPr/>
        </p:nvGrpSpPr>
        <p:grpSpPr>
          <a:xfrm>
            <a:off x="395536" y="1128614"/>
            <a:ext cx="8151812" cy="3230562"/>
            <a:chOff x="395536" y="3278188"/>
            <a:chExt cx="8151812" cy="3230562"/>
          </a:xfrm>
        </p:grpSpPr>
        <p:sp>
          <p:nvSpPr>
            <p:cNvPr id="27" name="Line 409"/>
            <p:cNvSpPr>
              <a:spLocks noChangeShapeType="1"/>
            </p:cNvSpPr>
            <p:nvPr/>
          </p:nvSpPr>
          <p:spPr bwMode="auto">
            <a:xfrm>
              <a:off x="5588248" y="3449638"/>
              <a:ext cx="1588" cy="2446337"/>
            </a:xfrm>
            <a:prstGeom prst="line">
              <a:avLst/>
            </a:prstGeom>
            <a:noFill/>
            <a:ln w="12700">
              <a:solidFill>
                <a:srgbClr val="000000"/>
              </a:solidFill>
              <a:round/>
              <a:headEnd/>
              <a:tailEnd/>
            </a:ln>
          </p:spPr>
          <p:txBody>
            <a:bodyPr/>
            <a:lstStyle/>
            <a:p>
              <a:endParaRPr lang="zh-CN" altLang="en-US"/>
            </a:p>
          </p:txBody>
        </p:sp>
        <p:sp>
          <p:nvSpPr>
            <p:cNvPr id="28" name="Line 410"/>
            <p:cNvSpPr>
              <a:spLocks noChangeShapeType="1"/>
            </p:cNvSpPr>
            <p:nvPr/>
          </p:nvSpPr>
          <p:spPr bwMode="auto">
            <a:xfrm>
              <a:off x="5583486" y="5902325"/>
              <a:ext cx="2963862" cy="1588"/>
            </a:xfrm>
            <a:prstGeom prst="line">
              <a:avLst/>
            </a:prstGeom>
            <a:noFill/>
            <a:ln w="12700">
              <a:solidFill>
                <a:srgbClr val="000000"/>
              </a:solidFill>
              <a:round/>
              <a:headEnd/>
              <a:tailEnd/>
            </a:ln>
          </p:spPr>
          <p:txBody>
            <a:bodyPr/>
            <a:lstStyle/>
            <a:p>
              <a:endParaRPr lang="zh-CN" altLang="en-US"/>
            </a:p>
          </p:txBody>
        </p:sp>
        <p:sp>
          <p:nvSpPr>
            <p:cNvPr id="29" name="Line 411"/>
            <p:cNvSpPr>
              <a:spLocks noChangeShapeType="1"/>
            </p:cNvSpPr>
            <p:nvPr/>
          </p:nvSpPr>
          <p:spPr bwMode="auto">
            <a:xfrm>
              <a:off x="5583486" y="3443288"/>
              <a:ext cx="2963862" cy="1587"/>
            </a:xfrm>
            <a:prstGeom prst="line">
              <a:avLst/>
            </a:prstGeom>
            <a:noFill/>
            <a:ln w="12700">
              <a:solidFill>
                <a:srgbClr val="000000"/>
              </a:solidFill>
              <a:round/>
              <a:headEnd/>
              <a:tailEnd/>
            </a:ln>
          </p:spPr>
          <p:txBody>
            <a:bodyPr/>
            <a:lstStyle/>
            <a:p>
              <a:endParaRPr lang="zh-CN" altLang="en-US"/>
            </a:p>
          </p:txBody>
        </p:sp>
        <p:sp>
          <p:nvSpPr>
            <p:cNvPr id="30" name="Line 412"/>
            <p:cNvSpPr>
              <a:spLocks noChangeShapeType="1"/>
            </p:cNvSpPr>
            <p:nvPr/>
          </p:nvSpPr>
          <p:spPr bwMode="auto">
            <a:xfrm flipV="1">
              <a:off x="5619998" y="5895975"/>
              <a:ext cx="1588" cy="57150"/>
            </a:xfrm>
            <a:prstGeom prst="line">
              <a:avLst/>
            </a:prstGeom>
            <a:noFill/>
            <a:ln w="12700">
              <a:solidFill>
                <a:srgbClr val="000000"/>
              </a:solidFill>
              <a:round/>
              <a:headEnd/>
              <a:tailEnd/>
            </a:ln>
          </p:spPr>
          <p:txBody>
            <a:bodyPr/>
            <a:lstStyle/>
            <a:p>
              <a:endParaRPr lang="zh-CN" altLang="en-US"/>
            </a:p>
          </p:txBody>
        </p:sp>
        <p:sp>
          <p:nvSpPr>
            <p:cNvPr id="31" name="Line 413"/>
            <p:cNvSpPr>
              <a:spLocks noChangeShapeType="1"/>
            </p:cNvSpPr>
            <p:nvPr/>
          </p:nvSpPr>
          <p:spPr bwMode="auto">
            <a:xfrm flipV="1">
              <a:off x="6102598" y="5895975"/>
              <a:ext cx="1588" cy="101600"/>
            </a:xfrm>
            <a:prstGeom prst="line">
              <a:avLst/>
            </a:prstGeom>
            <a:noFill/>
            <a:ln w="12700">
              <a:solidFill>
                <a:srgbClr val="000000"/>
              </a:solidFill>
              <a:round/>
              <a:headEnd/>
              <a:tailEnd/>
            </a:ln>
          </p:spPr>
          <p:txBody>
            <a:bodyPr/>
            <a:lstStyle/>
            <a:p>
              <a:endParaRPr lang="zh-CN" altLang="en-US"/>
            </a:p>
          </p:txBody>
        </p:sp>
        <p:sp>
          <p:nvSpPr>
            <p:cNvPr id="32" name="Rectangle 414"/>
            <p:cNvSpPr>
              <a:spLocks noChangeArrowheads="1"/>
            </p:cNvSpPr>
            <p:nvPr/>
          </p:nvSpPr>
          <p:spPr bwMode="auto">
            <a:xfrm>
              <a:off x="5974011" y="6048375"/>
              <a:ext cx="1643062" cy="212725"/>
            </a:xfrm>
            <a:prstGeom prst="rect">
              <a:avLst/>
            </a:prstGeom>
            <a:noFill/>
            <a:ln w="9525">
              <a:noFill/>
              <a:miter lim="800000"/>
              <a:headEnd/>
              <a:tailEnd/>
            </a:ln>
          </p:spPr>
          <p:txBody>
            <a:bodyPr wrap="none" lIns="0" tIns="0" rIns="0" bIns="0">
              <a:spAutoFit/>
            </a:bodyPr>
            <a:lstStyle/>
            <a:p>
              <a:r>
                <a:rPr lang="en-US" sz="1400">
                  <a:solidFill>
                    <a:srgbClr val="000000"/>
                  </a:solidFill>
                </a:rPr>
                <a:t>-2       -1                  1</a:t>
              </a:r>
              <a:endParaRPr lang="en-US" sz="2400">
                <a:latin typeface="Times New Roman" pitchFamily="18" charset="0"/>
              </a:endParaRPr>
            </a:p>
          </p:txBody>
        </p:sp>
        <p:sp>
          <p:nvSpPr>
            <p:cNvPr id="33" name="Line 415"/>
            <p:cNvSpPr>
              <a:spLocks noChangeShapeType="1"/>
            </p:cNvSpPr>
            <p:nvPr/>
          </p:nvSpPr>
          <p:spPr bwMode="auto">
            <a:xfrm flipV="1">
              <a:off x="6583611" y="5895975"/>
              <a:ext cx="1587" cy="57150"/>
            </a:xfrm>
            <a:prstGeom prst="line">
              <a:avLst/>
            </a:prstGeom>
            <a:noFill/>
            <a:ln w="12700">
              <a:solidFill>
                <a:srgbClr val="000000"/>
              </a:solidFill>
              <a:round/>
              <a:headEnd/>
              <a:tailEnd/>
            </a:ln>
          </p:spPr>
          <p:txBody>
            <a:bodyPr/>
            <a:lstStyle/>
            <a:p>
              <a:endParaRPr lang="zh-CN" altLang="en-US"/>
            </a:p>
          </p:txBody>
        </p:sp>
        <p:sp>
          <p:nvSpPr>
            <p:cNvPr id="34" name="Line 416"/>
            <p:cNvSpPr>
              <a:spLocks noChangeShapeType="1"/>
            </p:cNvSpPr>
            <p:nvPr/>
          </p:nvSpPr>
          <p:spPr bwMode="auto">
            <a:xfrm flipV="1">
              <a:off x="7064623" y="5895975"/>
              <a:ext cx="1588" cy="101600"/>
            </a:xfrm>
            <a:prstGeom prst="line">
              <a:avLst/>
            </a:prstGeom>
            <a:noFill/>
            <a:ln w="12700">
              <a:solidFill>
                <a:srgbClr val="000000"/>
              </a:solidFill>
              <a:round/>
              <a:headEnd/>
              <a:tailEnd/>
            </a:ln>
          </p:spPr>
          <p:txBody>
            <a:bodyPr/>
            <a:lstStyle/>
            <a:p>
              <a:endParaRPr lang="zh-CN" altLang="en-US"/>
            </a:p>
          </p:txBody>
        </p:sp>
        <p:sp>
          <p:nvSpPr>
            <p:cNvPr id="35" name="Rectangle 417"/>
            <p:cNvSpPr>
              <a:spLocks noChangeArrowheads="1"/>
            </p:cNvSpPr>
            <p:nvPr/>
          </p:nvSpPr>
          <p:spPr bwMode="auto">
            <a:xfrm>
              <a:off x="7015411" y="6048375"/>
              <a:ext cx="98425" cy="212725"/>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2400">
                <a:latin typeface="Times New Roman" pitchFamily="18" charset="0"/>
              </a:endParaRPr>
            </a:p>
          </p:txBody>
        </p:sp>
        <p:sp>
          <p:nvSpPr>
            <p:cNvPr id="36" name="Line 418"/>
            <p:cNvSpPr>
              <a:spLocks noChangeShapeType="1"/>
            </p:cNvSpPr>
            <p:nvPr/>
          </p:nvSpPr>
          <p:spPr bwMode="auto">
            <a:xfrm flipV="1">
              <a:off x="7547223" y="5895975"/>
              <a:ext cx="1588" cy="57150"/>
            </a:xfrm>
            <a:prstGeom prst="line">
              <a:avLst/>
            </a:prstGeom>
            <a:noFill/>
            <a:ln w="12700">
              <a:solidFill>
                <a:srgbClr val="000000"/>
              </a:solidFill>
              <a:round/>
              <a:headEnd/>
              <a:tailEnd/>
            </a:ln>
          </p:spPr>
          <p:txBody>
            <a:bodyPr/>
            <a:lstStyle/>
            <a:p>
              <a:endParaRPr lang="zh-CN" altLang="en-US"/>
            </a:p>
          </p:txBody>
        </p:sp>
        <p:sp>
          <p:nvSpPr>
            <p:cNvPr id="37" name="Line 419"/>
            <p:cNvSpPr>
              <a:spLocks noChangeShapeType="1"/>
            </p:cNvSpPr>
            <p:nvPr/>
          </p:nvSpPr>
          <p:spPr bwMode="auto">
            <a:xfrm flipV="1">
              <a:off x="8029823" y="5895975"/>
              <a:ext cx="1588" cy="101600"/>
            </a:xfrm>
            <a:prstGeom prst="line">
              <a:avLst/>
            </a:prstGeom>
            <a:noFill/>
            <a:ln w="12700">
              <a:solidFill>
                <a:srgbClr val="000000"/>
              </a:solidFill>
              <a:round/>
              <a:headEnd/>
              <a:tailEnd/>
            </a:ln>
          </p:spPr>
          <p:txBody>
            <a:bodyPr/>
            <a:lstStyle/>
            <a:p>
              <a:endParaRPr lang="zh-CN" altLang="en-US"/>
            </a:p>
          </p:txBody>
        </p:sp>
        <p:sp>
          <p:nvSpPr>
            <p:cNvPr id="38" name="Rectangle 420"/>
            <p:cNvSpPr>
              <a:spLocks noChangeArrowheads="1"/>
            </p:cNvSpPr>
            <p:nvPr/>
          </p:nvSpPr>
          <p:spPr bwMode="auto">
            <a:xfrm>
              <a:off x="7931398" y="6048375"/>
              <a:ext cx="147638" cy="212725"/>
            </a:xfrm>
            <a:prstGeom prst="rect">
              <a:avLst/>
            </a:prstGeom>
            <a:noFill/>
            <a:ln w="9525">
              <a:noFill/>
              <a:miter lim="800000"/>
              <a:headEnd/>
              <a:tailEnd/>
            </a:ln>
          </p:spPr>
          <p:txBody>
            <a:bodyPr wrap="none" lIns="0" tIns="0" rIns="0" bIns="0">
              <a:spAutoFit/>
            </a:bodyPr>
            <a:lstStyle/>
            <a:p>
              <a:r>
                <a:rPr lang="en-US" sz="1400">
                  <a:solidFill>
                    <a:srgbClr val="000000"/>
                  </a:solidFill>
                </a:rPr>
                <a:t> 2</a:t>
              </a:r>
              <a:endParaRPr lang="en-US" sz="2400">
                <a:latin typeface="Times New Roman" pitchFamily="18" charset="0"/>
              </a:endParaRPr>
            </a:p>
          </p:txBody>
        </p:sp>
        <p:sp>
          <p:nvSpPr>
            <p:cNvPr id="39" name="Line 421"/>
            <p:cNvSpPr>
              <a:spLocks noChangeShapeType="1"/>
            </p:cNvSpPr>
            <p:nvPr/>
          </p:nvSpPr>
          <p:spPr bwMode="auto">
            <a:xfrm flipV="1">
              <a:off x="8510836" y="5895975"/>
              <a:ext cx="1587" cy="57150"/>
            </a:xfrm>
            <a:prstGeom prst="line">
              <a:avLst/>
            </a:prstGeom>
            <a:noFill/>
            <a:ln w="12700">
              <a:solidFill>
                <a:srgbClr val="000000"/>
              </a:solidFill>
              <a:round/>
              <a:headEnd/>
              <a:tailEnd/>
            </a:ln>
          </p:spPr>
          <p:txBody>
            <a:bodyPr/>
            <a:lstStyle/>
            <a:p>
              <a:endParaRPr lang="zh-CN" altLang="en-US"/>
            </a:p>
          </p:txBody>
        </p:sp>
        <p:sp>
          <p:nvSpPr>
            <p:cNvPr id="40" name="Rectangle 422"/>
            <p:cNvSpPr>
              <a:spLocks noChangeArrowheads="1"/>
            </p:cNvSpPr>
            <p:nvPr/>
          </p:nvSpPr>
          <p:spPr bwMode="auto">
            <a:xfrm>
              <a:off x="6675686" y="6269038"/>
              <a:ext cx="777875" cy="212725"/>
            </a:xfrm>
            <a:prstGeom prst="rect">
              <a:avLst/>
            </a:prstGeom>
            <a:noFill/>
            <a:ln w="9525">
              <a:noFill/>
              <a:miter lim="800000"/>
              <a:headEnd/>
              <a:tailEnd/>
            </a:ln>
          </p:spPr>
          <p:txBody>
            <a:bodyPr wrap="none" lIns="0" tIns="0" rIns="0" bIns="0">
              <a:spAutoFit/>
            </a:bodyPr>
            <a:lstStyle/>
            <a:p>
              <a:r>
                <a:rPr lang="en-US" sz="1400">
                  <a:solidFill>
                    <a:srgbClr val="000000"/>
                  </a:solidFill>
                </a:rPr>
                <a:t>delay (ps)</a:t>
              </a:r>
              <a:endParaRPr lang="en-US" sz="2400">
                <a:latin typeface="Times New Roman" pitchFamily="18" charset="0"/>
              </a:endParaRPr>
            </a:p>
          </p:txBody>
        </p:sp>
        <p:sp>
          <p:nvSpPr>
            <p:cNvPr id="41" name="Line 423"/>
            <p:cNvSpPr>
              <a:spLocks noChangeShapeType="1"/>
            </p:cNvSpPr>
            <p:nvPr/>
          </p:nvSpPr>
          <p:spPr bwMode="auto">
            <a:xfrm>
              <a:off x="8540998" y="3449638"/>
              <a:ext cx="1588" cy="2446337"/>
            </a:xfrm>
            <a:prstGeom prst="line">
              <a:avLst/>
            </a:prstGeom>
            <a:noFill/>
            <a:ln w="12700">
              <a:solidFill>
                <a:srgbClr val="000000"/>
              </a:solidFill>
              <a:round/>
              <a:headEnd/>
              <a:tailEnd/>
            </a:ln>
          </p:spPr>
          <p:txBody>
            <a:bodyPr/>
            <a:lstStyle/>
            <a:p>
              <a:endParaRPr lang="zh-CN" altLang="en-US"/>
            </a:p>
          </p:txBody>
        </p:sp>
        <p:sp>
          <p:nvSpPr>
            <p:cNvPr id="42" name="Line 424"/>
            <p:cNvSpPr>
              <a:spLocks noChangeShapeType="1"/>
            </p:cNvSpPr>
            <p:nvPr/>
          </p:nvSpPr>
          <p:spPr bwMode="auto">
            <a:xfrm>
              <a:off x="5494586" y="3606800"/>
              <a:ext cx="100012" cy="7938"/>
            </a:xfrm>
            <a:prstGeom prst="line">
              <a:avLst/>
            </a:prstGeom>
            <a:noFill/>
            <a:ln w="12700">
              <a:solidFill>
                <a:srgbClr val="000000"/>
              </a:solidFill>
              <a:round/>
              <a:headEnd/>
              <a:tailEnd/>
            </a:ln>
          </p:spPr>
          <p:txBody>
            <a:bodyPr/>
            <a:lstStyle/>
            <a:p>
              <a:endParaRPr lang="zh-CN" altLang="en-US"/>
            </a:p>
          </p:txBody>
        </p:sp>
        <p:sp>
          <p:nvSpPr>
            <p:cNvPr id="43" name="Line 425"/>
            <p:cNvSpPr>
              <a:spLocks noChangeShapeType="1"/>
            </p:cNvSpPr>
            <p:nvPr/>
          </p:nvSpPr>
          <p:spPr bwMode="auto">
            <a:xfrm>
              <a:off x="5494586" y="4359275"/>
              <a:ext cx="100012" cy="7938"/>
            </a:xfrm>
            <a:prstGeom prst="line">
              <a:avLst/>
            </a:prstGeom>
            <a:noFill/>
            <a:ln w="12700">
              <a:solidFill>
                <a:srgbClr val="000000"/>
              </a:solidFill>
              <a:round/>
              <a:headEnd/>
              <a:tailEnd/>
            </a:ln>
          </p:spPr>
          <p:txBody>
            <a:bodyPr/>
            <a:lstStyle/>
            <a:p>
              <a:endParaRPr lang="zh-CN" altLang="en-US"/>
            </a:p>
          </p:txBody>
        </p:sp>
        <p:sp>
          <p:nvSpPr>
            <p:cNvPr id="44" name="Line 426"/>
            <p:cNvSpPr>
              <a:spLocks noChangeShapeType="1"/>
            </p:cNvSpPr>
            <p:nvPr/>
          </p:nvSpPr>
          <p:spPr bwMode="auto">
            <a:xfrm>
              <a:off x="5494586" y="5113338"/>
              <a:ext cx="100012" cy="7937"/>
            </a:xfrm>
            <a:prstGeom prst="line">
              <a:avLst/>
            </a:prstGeom>
            <a:noFill/>
            <a:ln w="12700">
              <a:solidFill>
                <a:srgbClr val="000000"/>
              </a:solidFill>
              <a:round/>
              <a:headEnd/>
              <a:tailEnd/>
            </a:ln>
          </p:spPr>
          <p:txBody>
            <a:bodyPr/>
            <a:lstStyle/>
            <a:p>
              <a:endParaRPr lang="zh-CN" altLang="en-US"/>
            </a:p>
          </p:txBody>
        </p:sp>
        <p:sp>
          <p:nvSpPr>
            <p:cNvPr id="45" name="Line 427"/>
            <p:cNvSpPr>
              <a:spLocks noChangeShapeType="1"/>
            </p:cNvSpPr>
            <p:nvPr/>
          </p:nvSpPr>
          <p:spPr bwMode="auto">
            <a:xfrm>
              <a:off x="5494586" y="5867400"/>
              <a:ext cx="100012" cy="7938"/>
            </a:xfrm>
            <a:prstGeom prst="line">
              <a:avLst/>
            </a:prstGeom>
            <a:noFill/>
            <a:ln w="12700">
              <a:solidFill>
                <a:srgbClr val="000000"/>
              </a:solidFill>
              <a:round/>
              <a:headEnd/>
              <a:tailEnd/>
            </a:ln>
          </p:spPr>
          <p:txBody>
            <a:bodyPr/>
            <a:lstStyle/>
            <a:p>
              <a:endParaRPr lang="zh-CN" altLang="en-US"/>
            </a:p>
          </p:txBody>
        </p:sp>
        <p:sp>
          <p:nvSpPr>
            <p:cNvPr id="46" name="Freeform 428"/>
            <p:cNvSpPr>
              <a:spLocks/>
            </p:cNvSpPr>
            <p:nvPr/>
          </p:nvSpPr>
          <p:spPr bwMode="auto">
            <a:xfrm>
              <a:off x="5851773" y="3657600"/>
              <a:ext cx="2438400" cy="2195513"/>
            </a:xfrm>
            <a:custGeom>
              <a:avLst/>
              <a:gdLst/>
              <a:ahLst/>
              <a:cxnLst>
                <a:cxn ang="0">
                  <a:pos x="0" y="1383"/>
                </a:cxn>
                <a:cxn ang="0">
                  <a:pos x="512" y="1312"/>
                </a:cxn>
                <a:cxn ang="0">
                  <a:pos x="639" y="971"/>
                </a:cxn>
                <a:cxn ang="0">
                  <a:pos x="666" y="818"/>
                </a:cxn>
                <a:cxn ang="0">
                  <a:pos x="691" y="603"/>
                </a:cxn>
                <a:cxn ang="0">
                  <a:pos x="717" y="326"/>
                </a:cxn>
                <a:cxn ang="0">
                  <a:pos x="742" y="80"/>
                </a:cxn>
                <a:cxn ang="0">
                  <a:pos x="769" y="0"/>
                </a:cxn>
                <a:cxn ang="0">
                  <a:pos x="794" y="80"/>
                </a:cxn>
                <a:cxn ang="0">
                  <a:pos x="819" y="326"/>
                </a:cxn>
                <a:cxn ang="0">
                  <a:pos x="845" y="603"/>
                </a:cxn>
                <a:cxn ang="0">
                  <a:pos x="870" y="818"/>
                </a:cxn>
                <a:cxn ang="0">
                  <a:pos x="897" y="971"/>
                </a:cxn>
                <a:cxn ang="0">
                  <a:pos x="1024" y="1312"/>
                </a:cxn>
                <a:cxn ang="0">
                  <a:pos x="1536" y="1383"/>
                </a:cxn>
              </a:cxnLst>
              <a:rect l="0" t="0" r="r" b="b"/>
              <a:pathLst>
                <a:path w="1536" h="1383">
                  <a:moveTo>
                    <a:pt x="0" y="1383"/>
                  </a:moveTo>
                  <a:cubicBezTo>
                    <a:pt x="85" y="1371"/>
                    <a:pt x="406" y="1381"/>
                    <a:pt x="512" y="1312"/>
                  </a:cubicBezTo>
                  <a:cubicBezTo>
                    <a:pt x="618" y="1243"/>
                    <a:pt x="613" y="1053"/>
                    <a:pt x="639" y="971"/>
                  </a:cubicBezTo>
                  <a:lnTo>
                    <a:pt x="666" y="818"/>
                  </a:lnTo>
                  <a:lnTo>
                    <a:pt x="691" y="603"/>
                  </a:lnTo>
                  <a:lnTo>
                    <a:pt x="717" y="326"/>
                  </a:lnTo>
                  <a:lnTo>
                    <a:pt x="742" y="80"/>
                  </a:lnTo>
                  <a:lnTo>
                    <a:pt x="769" y="0"/>
                  </a:lnTo>
                  <a:lnTo>
                    <a:pt x="794" y="80"/>
                  </a:lnTo>
                  <a:lnTo>
                    <a:pt x="819" y="326"/>
                  </a:lnTo>
                  <a:lnTo>
                    <a:pt x="845" y="603"/>
                  </a:lnTo>
                  <a:lnTo>
                    <a:pt x="870" y="818"/>
                  </a:lnTo>
                  <a:lnTo>
                    <a:pt x="897" y="971"/>
                  </a:lnTo>
                  <a:cubicBezTo>
                    <a:pt x="923" y="1053"/>
                    <a:pt x="918" y="1243"/>
                    <a:pt x="1024" y="1312"/>
                  </a:cubicBezTo>
                  <a:cubicBezTo>
                    <a:pt x="1130" y="1381"/>
                    <a:pt x="1429" y="1368"/>
                    <a:pt x="1536" y="1383"/>
                  </a:cubicBezTo>
                </a:path>
              </a:pathLst>
            </a:custGeom>
            <a:noFill/>
            <a:ln w="36513">
              <a:solidFill>
                <a:srgbClr val="FF3300"/>
              </a:solidFill>
              <a:prstDash val="solid"/>
              <a:round/>
              <a:headEnd/>
              <a:tailEnd/>
            </a:ln>
          </p:spPr>
          <p:txBody>
            <a:bodyPr/>
            <a:lstStyle/>
            <a:p>
              <a:endParaRPr lang="zh-CN" altLang="en-US"/>
            </a:p>
          </p:txBody>
        </p:sp>
        <p:sp>
          <p:nvSpPr>
            <p:cNvPr id="47" name="Rectangle 429"/>
            <p:cNvSpPr>
              <a:spLocks noChangeArrowheads="1"/>
            </p:cNvSpPr>
            <p:nvPr/>
          </p:nvSpPr>
          <p:spPr bwMode="auto">
            <a:xfrm rot="16200000">
              <a:off x="3988049" y="4584700"/>
              <a:ext cx="2197100" cy="212725"/>
            </a:xfrm>
            <a:prstGeom prst="rect">
              <a:avLst/>
            </a:prstGeom>
            <a:noFill/>
            <a:ln w="9525">
              <a:noFill/>
              <a:miter lim="800000"/>
              <a:headEnd/>
              <a:tailEnd/>
            </a:ln>
          </p:spPr>
          <p:txBody>
            <a:bodyPr wrap="none" lIns="0" tIns="0" rIns="0" bIns="0">
              <a:spAutoFit/>
            </a:bodyPr>
            <a:lstStyle/>
            <a:p>
              <a:r>
                <a:rPr lang="en-US" sz="1400">
                  <a:solidFill>
                    <a:srgbClr val="000000"/>
                  </a:solidFill>
                </a:rPr>
                <a:t>Maximal electronic temp (K)</a:t>
              </a:r>
              <a:endParaRPr lang="en-US" sz="2400">
                <a:latin typeface="Times New Roman" pitchFamily="18" charset="0"/>
              </a:endParaRPr>
            </a:p>
          </p:txBody>
        </p:sp>
        <p:pic>
          <p:nvPicPr>
            <p:cNvPr id="48" name="Picture 586"/>
            <p:cNvPicPr>
              <a:picLocks noChangeAspect="1" noChangeArrowheads="1"/>
            </p:cNvPicPr>
            <p:nvPr/>
          </p:nvPicPr>
          <p:blipFill>
            <a:blip r:embed="rId3" cstate="print"/>
            <a:srcRect/>
            <a:stretch>
              <a:fillRect/>
            </a:stretch>
          </p:blipFill>
          <p:spPr bwMode="auto">
            <a:xfrm>
              <a:off x="395536" y="3278188"/>
              <a:ext cx="4259262" cy="3230562"/>
            </a:xfrm>
            <a:prstGeom prst="rect">
              <a:avLst/>
            </a:prstGeom>
            <a:noFill/>
            <a:ln w="9525">
              <a:noFill/>
              <a:miter lim="800000"/>
              <a:headEnd/>
              <a:tailEnd/>
            </a:ln>
            <a:effectLst/>
          </p:spPr>
        </p:pic>
      </p:grpSp>
      <p:grpSp>
        <p:nvGrpSpPr>
          <p:cNvPr id="50" name="组合 49"/>
          <p:cNvGrpSpPr/>
          <p:nvPr/>
        </p:nvGrpSpPr>
        <p:grpSpPr>
          <a:xfrm>
            <a:off x="395536" y="1124744"/>
            <a:ext cx="8151812" cy="3230562"/>
            <a:chOff x="382588" y="3125788"/>
            <a:chExt cx="8151812" cy="3230562"/>
          </a:xfrm>
        </p:grpSpPr>
        <p:sp>
          <p:nvSpPr>
            <p:cNvPr id="51" name="Line 409"/>
            <p:cNvSpPr>
              <a:spLocks noChangeShapeType="1"/>
            </p:cNvSpPr>
            <p:nvPr/>
          </p:nvSpPr>
          <p:spPr bwMode="auto">
            <a:xfrm>
              <a:off x="5575300" y="3297238"/>
              <a:ext cx="1588" cy="2446337"/>
            </a:xfrm>
            <a:prstGeom prst="line">
              <a:avLst/>
            </a:prstGeom>
            <a:noFill/>
            <a:ln w="12700">
              <a:solidFill>
                <a:srgbClr val="000000"/>
              </a:solidFill>
              <a:round/>
              <a:headEnd/>
              <a:tailEnd/>
            </a:ln>
          </p:spPr>
          <p:txBody>
            <a:bodyPr/>
            <a:lstStyle/>
            <a:p>
              <a:endParaRPr lang="zh-CN" altLang="en-US"/>
            </a:p>
          </p:txBody>
        </p:sp>
        <p:sp>
          <p:nvSpPr>
            <p:cNvPr id="52" name="Line 410"/>
            <p:cNvSpPr>
              <a:spLocks noChangeShapeType="1"/>
            </p:cNvSpPr>
            <p:nvPr/>
          </p:nvSpPr>
          <p:spPr bwMode="auto">
            <a:xfrm>
              <a:off x="5570538" y="5749925"/>
              <a:ext cx="2963862" cy="1588"/>
            </a:xfrm>
            <a:prstGeom prst="line">
              <a:avLst/>
            </a:prstGeom>
            <a:noFill/>
            <a:ln w="12700">
              <a:solidFill>
                <a:srgbClr val="000000"/>
              </a:solidFill>
              <a:round/>
              <a:headEnd/>
              <a:tailEnd/>
            </a:ln>
          </p:spPr>
          <p:txBody>
            <a:bodyPr/>
            <a:lstStyle/>
            <a:p>
              <a:endParaRPr lang="zh-CN" altLang="en-US"/>
            </a:p>
          </p:txBody>
        </p:sp>
        <p:sp>
          <p:nvSpPr>
            <p:cNvPr id="53" name="Line 411"/>
            <p:cNvSpPr>
              <a:spLocks noChangeShapeType="1"/>
            </p:cNvSpPr>
            <p:nvPr/>
          </p:nvSpPr>
          <p:spPr bwMode="auto">
            <a:xfrm>
              <a:off x="5570538" y="3290888"/>
              <a:ext cx="2963862" cy="1587"/>
            </a:xfrm>
            <a:prstGeom prst="line">
              <a:avLst/>
            </a:prstGeom>
            <a:noFill/>
            <a:ln w="12700">
              <a:solidFill>
                <a:srgbClr val="000000"/>
              </a:solidFill>
              <a:round/>
              <a:headEnd/>
              <a:tailEnd/>
            </a:ln>
          </p:spPr>
          <p:txBody>
            <a:bodyPr/>
            <a:lstStyle/>
            <a:p>
              <a:endParaRPr lang="zh-CN" altLang="en-US"/>
            </a:p>
          </p:txBody>
        </p:sp>
        <p:sp>
          <p:nvSpPr>
            <p:cNvPr id="54" name="Line 412"/>
            <p:cNvSpPr>
              <a:spLocks noChangeShapeType="1"/>
            </p:cNvSpPr>
            <p:nvPr/>
          </p:nvSpPr>
          <p:spPr bwMode="auto">
            <a:xfrm flipV="1">
              <a:off x="5607050" y="5743575"/>
              <a:ext cx="1588" cy="57150"/>
            </a:xfrm>
            <a:prstGeom prst="line">
              <a:avLst/>
            </a:prstGeom>
            <a:noFill/>
            <a:ln w="12700">
              <a:solidFill>
                <a:srgbClr val="000000"/>
              </a:solidFill>
              <a:round/>
              <a:headEnd/>
              <a:tailEnd/>
            </a:ln>
          </p:spPr>
          <p:txBody>
            <a:bodyPr/>
            <a:lstStyle/>
            <a:p>
              <a:endParaRPr lang="zh-CN" altLang="en-US"/>
            </a:p>
          </p:txBody>
        </p:sp>
        <p:sp>
          <p:nvSpPr>
            <p:cNvPr id="55" name="Line 413"/>
            <p:cNvSpPr>
              <a:spLocks noChangeShapeType="1"/>
            </p:cNvSpPr>
            <p:nvPr/>
          </p:nvSpPr>
          <p:spPr bwMode="auto">
            <a:xfrm flipV="1">
              <a:off x="6089650" y="5743575"/>
              <a:ext cx="1588" cy="101600"/>
            </a:xfrm>
            <a:prstGeom prst="line">
              <a:avLst/>
            </a:prstGeom>
            <a:noFill/>
            <a:ln w="12700">
              <a:solidFill>
                <a:srgbClr val="000000"/>
              </a:solidFill>
              <a:round/>
              <a:headEnd/>
              <a:tailEnd/>
            </a:ln>
          </p:spPr>
          <p:txBody>
            <a:bodyPr/>
            <a:lstStyle/>
            <a:p>
              <a:endParaRPr lang="zh-CN" altLang="en-US"/>
            </a:p>
          </p:txBody>
        </p:sp>
        <p:sp>
          <p:nvSpPr>
            <p:cNvPr id="56" name="Rectangle 414"/>
            <p:cNvSpPr>
              <a:spLocks noChangeArrowheads="1"/>
            </p:cNvSpPr>
            <p:nvPr/>
          </p:nvSpPr>
          <p:spPr bwMode="auto">
            <a:xfrm>
              <a:off x="5961063" y="5895975"/>
              <a:ext cx="1643062" cy="212725"/>
            </a:xfrm>
            <a:prstGeom prst="rect">
              <a:avLst/>
            </a:prstGeom>
            <a:noFill/>
            <a:ln w="9525">
              <a:noFill/>
              <a:miter lim="800000"/>
              <a:headEnd/>
              <a:tailEnd/>
            </a:ln>
          </p:spPr>
          <p:txBody>
            <a:bodyPr wrap="none" lIns="0" tIns="0" rIns="0" bIns="0">
              <a:spAutoFit/>
            </a:bodyPr>
            <a:lstStyle/>
            <a:p>
              <a:r>
                <a:rPr lang="en-US" sz="1400">
                  <a:solidFill>
                    <a:srgbClr val="000000"/>
                  </a:solidFill>
                </a:rPr>
                <a:t>-2       -1                  1</a:t>
              </a:r>
              <a:endParaRPr lang="en-US" sz="2400">
                <a:latin typeface="Times New Roman" pitchFamily="18" charset="0"/>
              </a:endParaRPr>
            </a:p>
          </p:txBody>
        </p:sp>
        <p:sp>
          <p:nvSpPr>
            <p:cNvPr id="57" name="Line 415"/>
            <p:cNvSpPr>
              <a:spLocks noChangeShapeType="1"/>
            </p:cNvSpPr>
            <p:nvPr/>
          </p:nvSpPr>
          <p:spPr bwMode="auto">
            <a:xfrm flipV="1">
              <a:off x="6570663" y="5743575"/>
              <a:ext cx="1587" cy="57150"/>
            </a:xfrm>
            <a:prstGeom prst="line">
              <a:avLst/>
            </a:prstGeom>
            <a:noFill/>
            <a:ln w="12700">
              <a:solidFill>
                <a:srgbClr val="000000"/>
              </a:solidFill>
              <a:round/>
              <a:headEnd/>
              <a:tailEnd/>
            </a:ln>
          </p:spPr>
          <p:txBody>
            <a:bodyPr/>
            <a:lstStyle/>
            <a:p>
              <a:endParaRPr lang="zh-CN" altLang="en-US"/>
            </a:p>
          </p:txBody>
        </p:sp>
        <p:sp>
          <p:nvSpPr>
            <p:cNvPr id="58" name="Line 416"/>
            <p:cNvSpPr>
              <a:spLocks noChangeShapeType="1"/>
            </p:cNvSpPr>
            <p:nvPr/>
          </p:nvSpPr>
          <p:spPr bwMode="auto">
            <a:xfrm flipV="1">
              <a:off x="7051675" y="5743575"/>
              <a:ext cx="1588" cy="101600"/>
            </a:xfrm>
            <a:prstGeom prst="line">
              <a:avLst/>
            </a:prstGeom>
            <a:noFill/>
            <a:ln w="12700">
              <a:solidFill>
                <a:srgbClr val="000000"/>
              </a:solidFill>
              <a:round/>
              <a:headEnd/>
              <a:tailEnd/>
            </a:ln>
          </p:spPr>
          <p:txBody>
            <a:bodyPr/>
            <a:lstStyle/>
            <a:p>
              <a:endParaRPr lang="zh-CN" altLang="en-US"/>
            </a:p>
          </p:txBody>
        </p:sp>
        <p:sp>
          <p:nvSpPr>
            <p:cNvPr id="59" name="Rectangle 417"/>
            <p:cNvSpPr>
              <a:spLocks noChangeArrowheads="1"/>
            </p:cNvSpPr>
            <p:nvPr/>
          </p:nvSpPr>
          <p:spPr bwMode="auto">
            <a:xfrm>
              <a:off x="7002463" y="5895975"/>
              <a:ext cx="98425" cy="212725"/>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2400">
                <a:latin typeface="Times New Roman" pitchFamily="18" charset="0"/>
              </a:endParaRPr>
            </a:p>
          </p:txBody>
        </p:sp>
        <p:sp>
          <p:nvSpPr>
            <p:cNvPr id="60" name="Line 418"/>
            <p:cNvSpPr>
              <a:spLocks noChangeShapeType="1"/>
            </p:cNvSpPr>
            <p:nvPr/>
          </p:nvSpPr>
          <p:spPr bwMode="auto">
            <a:xfrm flipV="1">
              <a:off x="7534275" y="5743575"/>
              <a:ext cx="1588" cy="57150"/>
            </a:xfrm>
            <a:prstGeom prst="line">
              <a:avLst/>
            </a:prstGeom>
            <a:noFill/>
            <a:ln w="12700">
              <a:solidFill>
                <a:srgbClr val="000000"/>
              </a:solidFill>
              <a:round/>
              <a:headEnd/>
              <a:tailEnd/>
            </a:ln>
          </p:spPr>
          <p:txBody>
            <a:bodyPr/>
            <a:lstStyle/>
            <a:p>
              <a:endParaRPr lang="zh-CN" altLang="en-US"/>
            </a:p>
          </p:txBody>
        </p:sp>
        <p:sp>
          <p:nvSpPr>
            <p:cNvPr id="61" name="Line 419"/>
            <p:cNvSpPr>
              <a:spLocks noChangeShapeType="1"/>
            </p:cNvSpPr>
            <p:nvPr/>
          </p:nvSpPr>
          <p:spPr bwMode="auto">
            <a:xfrm flipV="1">
              <a:off x="8016875" y="5743575"/>
              <a:ext cx="1588" cy="101600"/>
            </a:xfrm>
            <a:prstGeom prst="line">
              <a:avLst/>
            </a:prstGeom>
            <a:noFill/>
            <a:ln w="12700">
              <a:solidFill>
                <a:srgbClr val="000000"/>
              </a:solidFill>
              <a:round/>
              <a:headEnd/>
              <a:tailEnd/>
            </a:ln>
          </p:spPr>
          <p:txBody>
            <a:bodyPr/>
            <a:lstStyle/>
            <a:p>
              <a:endParaRPr lang="zh-CN" altLang="en-US"/>
            </a:p>
          </p:txBody>
        </p:sp>
        <p:sp>
          <p:nvSpPr>
            <p:cNvPr id="62" name="Rectangle 420"/>
            <p:cNvSpPr>
              <a:spLocks noChangeArrowheads="1"/>
            </p:cNvSpPr>
            <p:nvPr/>
          </p:nvSpPr>
          <p:spPr bwMode="auto">
            <a:xfrm>
              <a:off x="7918450" y="5895975"/>
              <a:ext cx="147638" cy="212725"/>
            </a:xfrm>
            <a:prstGeom prst="rect">
              <a:avLst/>
            </a:prstGeom>
            <a:noFill/>
            <a:ln w="9525">
              <a:noFill/>
              <a:miter lim="800000"/>
              <a:headEnd/>
              <a:tailEnd/>
            </a:ln>
          </p:spPr>
          <p:txBody>
            <a:bodyPr wrap="none" lIns="0" tIns="0" rIns="0" bIns="0">
              <a:spAutoFit/>
            </a:bodyPr>
            <a:lstStyle/>
            <a:p>
              <a:r>
                <a:rPr lang="en-US" sz="1400">
                  <a:solidFill>
                    <a:srgbClr val="000000"/>
                  </a:solidFill>
                </a:rPr>
                <a:t> 2</a:t>
              </a:r>
              <a:endParaRPr lang="en-US" sz="2400">
                <a:latin typeface="Times New Roman" pitchFamily="18" charset="0"/>
              </a:endParaRPr>
            </a:p>
          </p:txBody>
        </p:sp>
        <p:sp>
          <p:nvSpPr>
            <p:cNvPr id="63" name="Line 421"/>
            <p:cNvSpPr>
              <a:spLocks noChangeShapeType="1"/>
            </p:cNvSpPr>
            <p:nvPr/>
          </p:nvSpPr>
          <p:spPr bwMode="auto">
            <a:xfrm flipV="1">
              <a:off x="8497888" y="5743575"/>
              <a:ext cx="1587" cy="57150"/>
            </a:xfrm>
            <a:prstGeom prst="line">
              <a:avLst/>
            </a:prstGeom>
            <a:noFill/>
            <a:ln w="12700">
              <a:solidFill>
                <a:srgbClr val="000000"/>
              </a:solidFill>
              <a:round/>
              <a:headEnd/>
              <a:tailEnd/>
            </a:ln>
          </p:spPr>
          <p:txBody>
            <a:bodyPr/>
            <a:lstStyle/>
            <a:p>
              <a:endParaRPr lang="zh-CN" altLang="en-US"/>
            </a:p>
          </p:txBody>
        </p:sp>
        <p:sp>
          <p:nvSpPr>
            <p:cNvPr id="64" name="Rectangle 422"/>
            <p:cNvSpPr>
              <a:spLocks noChangeArrowheads="1"/>
            </p:cNvSpPr>
            <p:nvPr/>
          </p:nvSpPr>
          <p:spPr bwMode="auto">
            <a:xfrm>
              <a:off x="6662738" y="6116638"/>
              <a:ext cx="777875" cy="212725"/>
            </a:xfrm>
            <a:prstGeom prst="rect">
              <a:avLst/>
            </a:prstGeom>
            <a:noFill/>
            <a:ln w="9525">
              <a:noFill/>
              <a:miter lim="800000"/>
              <a:headEnd/>
              <a:tailEnd/>
            </a:ln>
          </p:spPr>
          <p:txBody>
            <a:bodyPr wrap="none" lIns="0" tIns="0" rIns="0" bIns="0">
              <a:spAutoFit/>
            </a:bodyPr>
            <a:lstStyle/>
            <a:p>
              <a:r>
                <a:rPr lang="en-US" sz="1400">
                  <a:solidFill>
                    <a:srgbClr val="000000"/>
                  </a:solidFill>
                </a:rPr>
                <a:t>delay (ps)</a:t>
              </a:r>
              <a:endParaRPr lang="en-US" sz="2400">
                <a:latin typeface="Times New Roman" pitchFamily="18" charset="0"/>
              </a:endParaRPr>
            </a:p>
          </p:txBody>
        </p:sp>
        <p:sp>
          <p:nvSpPr>
            <p:cNvPr id="65" name="Line 423"/>
            <p:cNvSpPr>
              <a:spLocks noChangeShapeType="1"/>
            </p:cNvSpPr>
            <p:nvPr/>
          </p:nvSpPr>
          <p:spPr bwMode="auto">
            <a:xfrm>
              <a:off x="8528050" y="3297238"/>
              <a:ext cx="1588" cy="2446337"/>
            </a:xfrm>
            <a:prstGeom prst="line">
              <a:avLst/>
            </a:prstGeom>
            <a:noFill/>
            <a:ln w="12700">
              <a:solidFill>
                <a:srgbClr val="000000"/>
              </a:solidFill>
              <a:round/>
              <a:headEnd/>
              <a:tailEnd/>
            </a:ln>
          </p:spPr>
          <p:txBody>
            <a:bodyPr/>
            <a:lstStyle/>
            <a:p>
              <a:endParaRPr lang="zh-CN" altLang="en-US"/>
            </a:p>
          </p:txBody>
        </p:sp>
        <p:sp>
          <p:nvSpPr>
            <p:cNvPr id="66" name="Line 424"/>
            <p:cNvSpPr>
              <a:spLocks noChangeShapeType="1"/>
            </p:cNvSpPr>
            <p:nvPr/>
          </p:nvSpPr>
          <p:spPr bwMode="auto">
            <a:xfrm>
              <a:off x="5481638" y="3454400"/>
              <a:ext cx="100012" cy="7938"/>
            </a:xfrm>
            <a:prstGeom prst="line">
              <a:avLst/>
            </a:prstGeom>
            <a:noFill/>
            <a:ln w="12700">
              <a:solidFill>
                <a:srgbClr val="000000"/>
              </a:solidFill>
              <a:round/>
              <a:headEnd/>
              <a:tailEnd/>
            </a:ln>
          </p:spPr>
          <p:txBody>
            <a:bodyPr/>
            <a:lstStyle/>
            <a:p>
              <a:endParaRPr lang="zh-CN" altLang="en-US"/>
            </a:p>
          </p:txBody>
        </p:sp>
        <p:sp>
          <p:nvSpPr>
            <p:cNvPr id="67" name="Line 425"/>
            <p:cNvSpPr>
              <a:spLocks noChangeShapeType="1"/>
            </p:cNvSpPr>
            <p:nvPr/>
          </p:nvSpPr>
          <p:spPr bwMode="auto">
            <a:xfrm>
              <a:off x="5481638" y="4206875"/>
              <a:ext cx="100012" cy="7938"/>
            </a:xfrm>
            <a:prstGeom prst="line">
              <a:avLst/>
            </a:prstGeom>
            <a:noFill/>
            <a:ln w="12700">
              <a:solidFill>
                <a:srgbClr val="000000"/>
              </a:solidFill>
              <a:round/>
              <a:headEnd/>
              <a:tailEnd/>
            </a:ln>
          </p:spPr>
          <p:txBody>
            <a:bodyPr/>
            <a:lstStyle/>
            <a:p>
              <a:endParaRPr lang="zh-CN" altLang="en-US"/>
            </a:p>
          </p:txBody>
        </p:sp>
        <p:sp>
          <p:nvSpPr>
            <p:cNvPr id="68" name="Line 426"/>
            <p:cNvSpPr>
              <a:spLocks noChangeShapeType="1"/>
            </p:cNvSpPr>
            <p:nvPr/>
          </p:nvSpPr>
          <p:spPr bwMode="auto">
            <a:xfrm>
              <a:off x="5481638" y="4960938"/>
              <a:ext cx="100012" cy="7937"/>
            </a:xfrm>
            <a:prstGeom prst="line">
              <a:avLst/>
            </a:prstGeom>
            <a:noFill/>
            <a:ln w="12700">
              <a:solidFill>
                <a:srgbClr val="000000"/>
              </a:solidFill>
              <a:round/>
              <a:headEnd/>
              <a:tailEnd/>
            </a:ln>
          </p:spPr>
          <p:txBody>
            <a:bodyPr/>
            <a:lstStyle/>
            <a:p>
              <a:endParaRPr lang="zh-CN" altLang="en-US"/>
            </a:p>
          </p:txBody>
        </p:sp>
        <p:sp>
          <p:nvSpPr>
            <p:cNvPr id="69" name="Line 427"/>
            <p:cNvSpPr>
              <a:spLocks noChangeShapeType="1"/>
            </p:cNvSpPr>
            <p:nvPr/>
          </p:nvSpPr>
          <p:spPr bwMode="auto">
            <a:xfrm>
              <a:off x="5481638" y="5715000"/>
              <a:ext cx="100012" cy="7938"/>
            </a:xfrm>
            <a:prstGeom prst="line">
              <a:avLst/>
            </a:prstGeom>
            <a:noFill/>
            <a:ln w="12700">
              <a:solidFill>
                <a:srgbClr val="000000"/>
              </a:solidFill>
              <a:round/>
              <a:headEnd/>
              <a:tailEnd/>
            </a:ln>
          </p:spPr>
          <p:txBody>
            <a:bodyPr/>
            <a:lstStyle/>
            <a:p>
              <a:endParaRPr lang="zh-CN" altLang="en-US"/>
            </a:p>
          </p:txBody>
        </p:sp>
        <p:sp>
          <p:nvSpPr>
            <p:cNvPr id="70" name="Freeform 428"/>
            <p:cNvSpPr>
              <a:spLocks/>
            </p:cNvSpPr>
            <p:nvPr/>
          </p:nvSpPr>
          <p:spPr bwMode="auto">
            <a:xfrm>
              <a:off x="5838825" y="3505200"/>
              <a:ext cx="2438400" cy="2195513"/>
            </a:xfrm>
            <a:custGeom>
              <a:avLst/>
              <a:gdLst/>
              <a:ahLst/>
              <a:cxnLst>
                <a:cxn ang="0">
                  <a:pos x="0" y="1383"/>
                </a:cxn>
                <a:cxn ang="0">
                  <a:pos x="512" y="1312"/>
                </a:cxn>
                <a:cxn ang="0">
                  <a:pos x="639" y="971"/>
                </a:cxn>
                <a:cxn ang="0">
                  <a:pos x="666" y="818"/>
                </a:cxn>
                <a:cxn ang="0">
                  <a:pos x="691" y="603"/>
                </a:cxn>
                <a:cxn ang="0">
                  <a:pos x="717" y="326"/>
                </a:cxn>
                <a:cxn ang="0">
                  <a:pos x="742" y="80"/>
                </a:cxn>
                <a:cxn ang="0">
                  <a:pos x="769" y="0"/>
                </a:cxn>
                <a:cxn ang="0">
                  <a:pos x="794" y="80"/>
                </a:cxn>
                <a:cxn ang="0">
                  <a:pos x="819" y="326"/>
                </a:cxn>
                <a:cxn ang="0">
                  <a:pos x="845" y="603"/>
                </a:cxn>
                <a:cxn ang="0">
                  <a:pos x="870" y="818"/>
                </a:cxn>
                <a:cxn ang="0">
                  <a:pos x="897" y="971"/>
                </a:cxn>
                <a:cxn ang="0">
                  <a:pos x="1024" y="1312"/>
                </a:cxn>
                <a:cxn ang="0">
                  <a:pos x="1536" y="1383"/>
                </a:cxn>
              </a:cxnLst>
              <a:rect l="0" t="0" r="r" b="b"/>
              <a:pathLst>
                <a:path w="1536" h="1383">
                  <a:moveTo>
                    <a:pt x="0" y="1383"/>
                  </a:moveTo>
                  <a:cubicBezTo>
                    <a:pt x="85" y="1371"/>
                    <a:pt x="406" y="1381"/>
                    <a:pt x="512" y="1312"/>
                  </a:cubicBezTo>
                  <a:cubicBezTo>
                    <a:pt x="618" y="1243"/>
                    <a:pt x="613" y="1053"/>
                    <a:pt x="639" y="971"/>
                  </a:cubicBezTo>
                  <a:lnTo>
                    <a:pt x="666" y="818"/>
                  </a:lnTo>
                  <a:lnTo>
                    <a:pt x="691" y="603"/>
                  </a:lnTo>
                  <a:lnTo>
                    <a:pt x="717" y="326"/>
                  </a:lnTo>
                  <a:lnTo>
                    <a:pt x="742" y="80"/>
                  </a:lnTo>
                  <a:lnTo>
                    <a:pt x="769" y="0"/>
                  </a:lnTo>
                  <a:lnTo>
                    <a:pt x="794" y="80"/>
                  </a:lnTo>
                  <a:lnTo>
                    <a:pt x="819" y="326"/>
                  </a:lnTo>
                  <a:lnTo>
                    <a:pt x="845" y="603"/>
                  </a:lnTo>
                  <a:lnTo>
                    <a:pt x="870" y="818"/>
                  </a:lnTo>
                  <a:lnTo>
                    <a:pt x="897" y="971"/>
                  </a:lnTo>
                  <a:cubicBezTo>
                    <a:pt x="923" y="1053"/>
                    <a:pt x="918" y="1243"/>
                    <a:pt x="1024" y="1312"/>
                  </a:cubicBezTo>
                  <a:cubicBezTo>
                    <a:pt x="1130" y="1381"/>
                    <a:pt x="1429" y="1368"/>
                    <a:pt x="1536" y="1383"/>
                  </a:cubicBezTo>
                </a:path>
              </a:pathLst>
            </a:custGeom>
            <a:noFill/>
            <a:ln w="36513">
              <a:solidFill>
                <a:srgbClr val="FF3300"/>
              </a:solidFill>
              <a:prstDash val="solid"/>
              <a:round/>
              <a:headEnd/>
              <a:tailEnd/>
            </a:ln>
          </p:spPr>
          <p:txBody>
            <a:bodyPr/>
            <a:lstStyle/>
            <a:p>
              <a:endParaRPr lang="zh-CN" altLang="en-US"/>
            </a:p>
          </p:txBody>
        </p:sp>
        <p:sp>
          <p:nvSpPr>
            <p:cNvPr id="71" name="Rectangle 429"/>
            <p:cNvSpPr>
              <a:spLocks noChangeArrowheads="1"/>
            </p:cNvSpPr>
            <p:nvPr/>
          </p:nvSpPr>
          <p:spPr bwMode="auto">
            <a:xfrm rot="16200000">
              <a:off x="3975101" y="4432300"/>
              <a:ext cx="2197100" cy="212725"/>
            </a:xfrm>
            <a:prstGeom prst="rect">
              <a:avLst/>
            </a:prstGeom>
            <a:noFill/>
            <a:ln w="9525">
              <a:noFill/>
              <a:miter lim="800000"/>
              <a:headEnd/>
              <a:tailEnd/>
            </a:ln>
          </p:spPr>
          <p:txBody>
            <a:bodyPr wrap="none" lIns="0" tIns="0" rIns="0" bIns="0">
              <a:spAutoFit/>
            </a:bodyPr>
            <a:lstStyle/>
            <a:p>
              <a:r>
                <a:rPr lang="en-US" sz="1400">
                  <a:solidFill>
                    <a:srgbClr val="000000"/>
                  </a:solidFill>
                </a:rPr>
                <a:t>Maximal electronic temp (K)</a:t>
              </a:r>
              <a:endParaRPr lang="en-US" sz="2400">
                <a:latin typeface="Times New Roman" pitchFamily="18" charset="0"/>
              </a:endParaRPr>
            </a:p>
          </p:txBody>
        </p:sp>
        <p:pic>
          <p:nvPicPr>
            <p:cNvPr id="72" name="Picture 586"/>
            <p:cNvPicPr>
              <a:picLocks noChangeAspect="1" noChangeArrowheads="1"/>
            </p:cNvPicPr>
            <p:nvPr/>
          </p:nvPicPr>
          <p:blipFill>
            <a:blip r:embed="rId4" cstate="print"/>
            <a:srcRect/>
            <a:stretch>
              <a:fillRect/>
            </a:stretch>
          </p:blipFill>
          <p:spPr bwMode="auto">
            <a:xfrm>
              <a:off x="382588" y="3125788"/>
              <a:ext cx="4259262" cy="3230562"/>
            </a:xfrm>
            <a:prstGeom prst="rect">
              <a:avLst/>
            </a:prstGeom>
            <a:noFill/>
            <a:ln w="9525">
              <a:noFill/>
              <a:miter lim="800000"/>
              <a:headEnd/>
              <a:tailEnd/>
            </a:ln>
            <a:effectLst/>
          </p:spPr>
        </p:pic>
        <p:sp>
          <p:nvSpPr>
            <p:cNvPr id="73" name="Text Box 587"/>
            <p:cNvSpPr txBox="1">
              <a:spLocks noChangeArrowheads="1"/>
            </p:cNvSpPr>
            <p:nvPr/>
          </p:nvSpPr>
          <p:spPr bwMode="auto">
            <a:xfrm>
              <a:off x="7848600" y="5486400"/>
              <a:ext cx="457200" cy="457200"/>
            </a:xfrm>
            <a:prstGeom prst="rect">
              <a:avLst/>
            </a:prstGeom>
            <a:noFill/>
            <a:ln w="9525">
              <a:noFill/>
              <a:miter lim="800000"/>
              <a:headEnd/>
              <a:tailEnd/>
            </a:ln>
            <a:effectLst/>
          </p:spPr>
          <p:txBody>
            <a:bodyPr>
              <a:spAutoFit/>
            </a:bodyPr>
            <a:lstStyle/>
            <a:p>
              <a:pPr>
                <a:spcBef>
                  <a:spcPct val="50000"/>
                </a:spcBef>
              </a:pPr>
              <a:r>
                <a:rPr lang="en-GB" sz="2400" dirty="0">
                  <a:solidFill>
                    <a:schemeClr val="bg1"/>
                  </a:solidFill>
                  <a:latin typeface="Times New Roman" pitchFamily="18" charset="0"/>
                </a:rPr>
                <a:t>*</a:t>
              </a:r>
            </a:p>
          </p:txBody>
        </p:sp>
      </p:grpSp>
      <p:grpSp>
        <p:nvGrpSpPr>
          <p:cNvPr id="74" name="组合 73"/>
          <p:cNvGrpSpPr/>
          <p:nvPr/>
        </p:nvGrpSpPr>
        <p:grpSpPr>
          <a:xfrm>
            <a:off x="395536" y="1143794"/>
            <a:ext cx="8151812" cy="3230562"/>
            <a:chOff x="382588" y="3125788"/>
            <a:chExt cx="8151812" cy="3230562"/>
          </a:xfrm>
        </p:grpSpPr>
        <p:sp>
          <p:nvSpPr>
            <p:cNvPr id="75" name="Line 409"/>
            <p:cNvSpPr>
              <a:spLocks noChangeShapeType="1"/>
            </p:cNvSpPr>
            <p:nvPr/>
          </p:nvSpPr>
          <p:spPr bwMode="auto">
            <a:xfrm>
              <a:off x="5575300" y="3297238"/>
              <a:ext cx="1588" cy="2446337"/>
            </a:xfrm>
            <a:prstGeom prst="line">
              <a:avLst/>
            </a:prstGeom>
            <a:noFill/>
            <a:ln w="12700">
              <a:solidFill>
                <a:srgbClr val="000000"/>
              </a:solidFill>
              <a:round/>
              <a:headEnd/>
              <a:tailEnd/>
            </a:ln>
          </p:spPr>
          <p:txBody>
            <a:bodyPr/>
            <a:lstStyle/>
            <a:p>
              <a:endParaRPr lang="zh-CN" altLang="en-US"/>
            </a:p>
          </p:txBody>
        </p:sp>
        <p:sp>
          <p:nvSpPr>
            <p:cNvPr id="76" name="Line 410"/>
            <p:cNvSpPr>
              <a:spLocks noChangeShapeType="1"/>
            </p:cNvSpPr>
            <p:nvPr/>
          </p:nvSpPr>
          <p:spPr bwMode="auto">
            <a:xfrm>
              <a:off x="5570538" y="5749925"/>
              <a:ext cx="2963862" cy="1588"/>
            </a:xfrm>
            <a:prstGeom prst="line">
              <a:avLst/>
            </a:prstGeom>
            <a:noFill/>
            <a:ln w="12700">
              <a:solidFill>
                <a:srgbClr val="000000"/>
              </a:solidFill>
              <a:round/>
              <a:headEnd/>
              <a:tailEnd/>
            </a:ln>
          </p:spPr>
          <p:txBody>
            <a:bodyPr/>
            <a:lstStyle/>
            <a:p>
              <a:endParaRPr lang="zh-CN" altLang="en-US"/>
            </a:p>
          </p:txBody>
        </p:sp>
        <p:sp>
          <p:nvSpPr>
            <p:cNvPr id="77" name="Line 411"/>
            <p:cNvSpPr>
              <a:spLocks noChangeShapeType="1"/>
            </p:cNvSpPr>
            <p:nvPr/>
          </p:nvSpPr>
          <p:spPr bwMode="auto">
            <a:xfrm>
              <a:off x="5570538" y="3290888"/>
              <a:ext cx="2963862" cy="1587"/>
            </a:xfrm>
            <a:prstGeom prst="line">
              <a:avLst/>
            </a:prstGeom>
            <a:noFill/>
            <a:ln w="12700">
              <a:solidFill>
                <a:srgbClr val="000000"/>
              </a:solidFill>
              <a:round/>
              <a:headEnd/>
              <a:tailEnd/>
            </a:ln>
          </p:spPr>
          <p:txBody>
            <a:bodyPr/>
            <a:lstStyle/>
            <a:p>
              <a:endParaRPr lang="zh-CN" altLang="en-US"/>
            </a:p>
          </p:txBody>
        </p:sp>
        <p:sp>
          <p:nvSpPr>
            <p:cNvPr id="78" name="Line 412"/>
            <p:cNvSpPr>
              <a:spLocks noChangeShapeType="1"/>
            </p:cNvSpPr>
            <p:nvPr/>
          </p:nvSpPr>
          <p:spPr bwMode="auto">
            <a:xfrm flipV="1">
              <a:off x="5607050" y="5743575"/>
              <a:ext cx="1588" cy="57150"/>
            </a:xfrm>
            <a:prstGeom prst="line">
              <a:avLst/>
            </a:prstGeom>
            <a:noFill/>
            <a:ln w="12700">
              <a:solidFill>
                <a:srgbClr val="000000"/>
              </a:solidFill>
              <a:round/>
              <a:headEnd/>
              <a:tailEnd/>
            </a:ln>
          </p:spPr>
          <p:txBody>
            <a:bodyPr/>
            <a:lstStyle/>
            <a:p>
              <a:endParaRPr lang="zh-CN" altLang="en-US"/>
            </a:p>
          </p:txBody>
        </p:sp>
        <p:sp>
          <p:nvSpPr>
            <p:cNvPr id="79" name="Line 413"/>
            <p:cNvSpPr>
              <a:spLocks noChangeShapeType="1"/>
            </p:cNvSpPr>
            <p:nvPr/>
          </p:nvSpPr>
          <p:spPr bwMode="auto">
            <a:xfrm flipV="1">
              <a:off x="6089650" y="5743575"/>
              <a:ext cx="1588" cy="101600"/>
            </a:xfrm>
            <a:prstGeom prst="line">
              <a:avLst/>
            </a:prstGeom>
            <a:noFill/>
            <a:ln w="12700">
              <a:solidFill>
                <a:srgbClr val="000000"/>
              </a:solidFill>
              <a:round/>
              <a:headEnd/>
              <a:tailEnd/>
            </a:ln>
          </p:spPr>
          <p:txBody>
            <a:bodyPr/>
            <a:lstStyle/>
            <a:p>
              <a:endParaRPr lang="zh-CN" altLang="en-US"/>
            </a:p>
          </p:txBody>
        </p:sp>
        <p:sp>
          <p:nvSpPr>
            <p:cNvPr id="80" name="Rectangle 414"/>
            <p:cNvSpPr>
              <a:spLocks noChangeArrowheads="1"/>
            </p:cNvSpPr>
            <p:nvPr/>
          </p:nvSpPr>
          <p:spPr bwMode="auto">
            <a:xfrm>
              <a:off x="5961063" y="5895975"/>
              <a:ext cx="1643062" cy="212725"/>
            </a:xfrm>
            <a:prstGeom prst="rect">
              <a:avLst/>
            </a:prstGeom>
            <a:noFill/>
            <a:ln w="9525">
              <a:noFill/>
              <a:miter lim="800000"/>
              <a:headEnd/>
              <a:tailEnd/>
            </a:ln>
          </p:spPr>
          <p:txBody>
            <a:bodyPr wrap="none" lIns="0" tIns="0" rIns="0" bIns="0">
              <a:spAutoFit/>
            </a:bodyPr>
            <a:lstStyle/>
            <a:p>
              <a:r>
                <a:rPr lang="en-US" sz="1400">
                  <a:solidFill>
                    <a:srgbClr val="000000"/>
                  </a:solidFill>
                </a:rPr>
                <a:t>-2       -1                  1</a:t>
              </a:r>
              <a:endParaRPr lang="en-US" sz="2400">
                <a:latin typeface="Times New Roman" pitchFamily="18" charset="0"/>
              </a:endParaRPr>
            </a:p>
          </p:txBody>
        </p:sp>
        <p:sp>
          <p:nvSpPr>
            <p:cNvPr id="81" name="Line 415"/>
            <p:cNvSpPr>
              <a:spLocks noChangeShapeType="1"/>
            </p:cNvSpPr>
            <p:nvPr/>
          </p:nvSpPr>
          <p:spPr bwMode="auto">
            <a:xfrm flipV="1">
              <a:off x="6570663" y="5743575"/>
              <a:ext cx="1587" cy="57150"/>
            </a:xfrm>
            <a:prstGeom prst="line">
              <a:avLst/>
            </a:prstGeom>
            <a:noFill/>
            <a:ln w="12700">
              <a:solidFill>
                <a:srgbClr val="000000"/>
              </a:solidFill>
              <a:round/>
              <a:headEnd/>
              <a:tailEnd/>
            </a:ln>
          </p:spPr>
          <p:txBody>
            <a:bodyPr/>
            <a:lstStyle/>
            <a:p>
              <a:endParaRPr lang="zh-CN" altLang="en-US"/>
            </a:p>
          </p:txBody>
        </p:sp>
        <p:sp>
          <p:nvSpPr>
            <p:cNvPr id="82" name="Line 416"/>
            <p:cNvSpPr>
              <a:spLocks noChangeShapeType="1"/>
            </p:cNvSpPr>
            <p:nvPr/>
          </p:nvSpPr>
          <p:spPr bwMode="auto">
            <a:xfrm flipV="1">
              <a:off x="7051675" y="5743575"/>
              <a:ext cx="1588" cy="101600"/>
            </a:xfrm>
            <a:prstGeom prst="line">
              <a:avLst/>
            </a:prstGeom>
            <a:noFill/>
            <a:ln w="12700">
              <a:solidFill>
                <a:srgbClr val="000000"/>
              </a:solidFill>
              <a:round/>
              <a:headEnd/>
              <a:tailEnd/>
            </a:ln>
          </p:spPr>
          <p:txBody>
            <a:bodyPr/>
            <a:lstStyle/>
            <a:p>
              <a:endParaRPr lang="zh-CN" altLang="en-US"/>
            </a:p>
          </p:txBody>
        </p:sp>
        <p:sp>
          <p:nvSpPr>
            <p:cNvPr id="83" name="Rectangle 417"/>
            <p:cNvSpPr>
              <a:spLocks noChangeArrowheads="1"/>
            </p:cNvSpPr>
            <p:nvPr/>
          </p:nvSpPr>
          <p:spPr bwMode="auto">
            <a:xfrm>
              <a:off x="7002463" y="5895975"/>
              <a:ext cx="98425" cy="212725"/>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2400">
                <a:latin typeface="Times New Roman" pitchFamily="18" charset="0"/>
              </a:endParaRPr>
            </a:p>
          </p:txBody>
        </p:sp>
        <p:sp>
          <p:nvSpPr>
            <p:cNvPr id="84" name="Line 418"/>
            <p:cNvSpPr>
              <a:spLocks noChangeShapeType="1"/>
            </p:cNvSpPr>
            <p:nvPr/>
          </p:nvSpPr>
          <p:spPr bwMode="auto">
            <a:xfrm flipV="1">
              <a:off x="7534275" y="5743575"/>
              <a:ext cx="1588" cy="57150"/>
            </a:xfrm>
            <a:prstGeom prst="line">
              <a:avLst/>
            </a:prstGeom>
            <a:noFill/>
            <a:ln w="12700">
              <a:solidFill>
                <a:srgbClr val="000000"/>
              </a:solidFill>
              <a:round/>
              <a:headEnd/>
              <a:tailEnd/>
            </a:ln>
          </p:spPr>
          <p:txBody>
            <a:bodyPr/>
            <a:lstStyle/>
            <a:p>
              <a:endParaRPr lang="zh-CN" altLang="en-US"/>
            </a:p>
          </p:txBody>
        </p:sp>
        <p:sp>
          <p:nvSpPr>
            <p:cNvPr id="85" name="Line 419"/>
            <p:cNvSpPr>
              <a:spLocks noChangeShapeType="1"/>
            </p:cNvSpPr>
            <p:nvPr/>
          </p:nvSpPr>
          <p:spPr bwMode="auto">
            <a:xfrm flipV="1">
              <a:off x="8016875" y="5743575"/>
              <a:ext cx="1588" cy="101600"/>
            </a:xfrm>
            <a:prstGeom prst="line">
              <a:avLst/>
            </a:prstGeom>
            <a:noFill/>
            <a:ln w="12700">
              <a:solidFill>
                <a:srgbClr val="000000"/>
              </a:solidFill>
              <a:round/>
              <a:headEnd/>
              <a:tailEnd/>
            </a:ln>
          </p:spPr>
          <p:txBody>
            <a:bodyPr/>
            <a:lstStyle/>
            <a:p>
              <a:endParaRPr lang="zh-CN" altLang="en-US"/>
            </a:p>
          </p:txBody>
        </p:sp>
        <p:sp>
          <p:nvSpPr>
            <p:cNvPr id="86" name="Rectangle 420"/>
            <p:cNvSpPr>
              <a:spLocks noChangeArrowheads="1"/>
            </p:cNvSpPr>
            <p:nvPr/>
          </p:nvSpPr>
          <p:spPr bwMode="auto">
            <a:xfrm>
              <a:off x="7918450" y="5895975"/>
              <a:ext cx="147638" cy="212725"/>
            </a:xfrm>
            <a:prstGeom prst="rect">
              <a:avLst/>
            </a:prstGeom>
            <a:noFill/>
            <a:ln w="9525">
              <a:noFill/>
              <a:miter lim="800000"/>
              <a:headEnd/>
              <a:tailEnd/>
            </a:ln>
          </p:spPr>
          <p:txBody>
            <a:bodyPr wrap="none" lIns="0" tIns="0" rIns="0" bIns="0">
              <a:spAutoFit/>
            </a:bodyPr>
            <a:lstStyle/>
            <a:p>
              <a:r>
                <a:rPr lang="en-US" sz="1400">
                  <a:solidFill>
                    <a:srgbClr val="000000"/>
                  </a:solidFill>
                </a:rPr>
                <a:t> 2</a:t>
              </a:r>
              <a:endParaRPr lang="en-US" sz="2400">
                <a:latin typeface="Times New Roman" pitchFamily="18" charset="0"/>
              </a:endParaRPr>
            </a:p>
          </p:txBody>
        </p:sp>
        <p:sp>
          <p:nvSpPr>
            <p:cNvPr id="87" name="Line 421"/>
            <p:cNvSpPr>
              <a:spLocks noChangeShapeType="1"/>
            </p:cNvSpPr>
            <p:nvPr/>
          </p:nvSpPr>
          <p:spPr bwMode="auto">
            <a:xfrm flipV="1">
              <a:off x="8497888" y="5743575"/>
              <a:ext cx="1587" cy="57150"/>
            </a:xfrm>
            <a:prstGeom prst="line">
              <a:avLst/>
            </a:prstGeom>
            <a:noFill/>
            <a:ln w="12700">
              <a:solidFill>
                <a:srgbClr val="000000"/>
              </a:solidFill>
              <a:round/>
              <a:headEnd/>
              <a:tailEnd/>
            </a:ln>
          </p:spPr>
          <p:txBody>
            <a:bodyPr/>
            <a:lstStyle/>
            <a:p>
              <a:endParaRPr lang="zh-CN" altLang="en-US"/>
            </a:p>
          </p:txBody>
        </p:sp>
        <p:sp>
          <p:nvSpPr>
            <p:cNvPr id="88" name="Rectangle 422"/>
            <p:cNvSpPr>
              <a:spLocks noChangeArrowheads="1"/>
            </p:cNvSpPr>
            <p:nvPr/>
          </p:nvSpPr>
          <p:spPr bwMode="auto">
            <a:xfrm>
              <a:off x="6662738" y="6116638"/>
              <a:ext cx="777875" cy="212725"/>
            </a:xfrm>
            <a:prstGeom prst="rect">
              <a:avLst/>
            </a:prstGeom>
            <a:noFill/>
            <a:ln w="9525">
              <a:noFill/>
              <a:miter lim="800000"/>
              <a:headEnd/>
              <a:tailEnd/>
            </a:ln>
          </p:spPr>
          <p:txBody>
            <a:bodyPr wrap="none" lIns="0" tIns="0" rIns="0" bIns="0">
              <a:spAutoFit/>
            </a:bodyPr>
            <a:lstStyle/>
            <a:p>
              <a:r>
                <a:rPr lang="en-US" sz="1400">
                  <a:solidFill>
                    <a:srgbClr val="000000"/>
                  </a:solidFill>
                </a:rPr>
                <a:t>delay (ps)</a:t>
              </a:r>
              <a:endParaRPr lang="en-US" sz="2400">
                <a:latin typeface="Times New Roman" pitchFamily="18" charset="0"/>
              </a:endParaRPr>
            </a:p>
          </p:txBody>
        </p:sp>
        <p:sp>
          <p:nvSpPr>
            <p:cNvPr id="89" name="Line 423"/>
            <p:cNvSpPr>
              <a:spLocks noChangeShapeType="1"/>
            </p:cNvSpPr>
            <p:nvPr/>
          </p:nvSpPr>
          <p:spPr bwMode="auto">
            <a:xfrm>
              <a:off x="8528050" y="3297238"/>
              <a:ext cx="1588" cy="2446337"/>
            </a:xfrm>
            <a:prstGeom prst="line">
              <a:avLst/>
            </a:prstGeom>
            <a:noFill/>
            <a:ln w="12700">
              <a:solidFill>
                <a:srgbClr val="000000"/>
              </a:solidFill>
              <a:round/>
              <a:headEnd/>
              <a:tailEnd/>
            </a:ln>
          </p:spPr>
          <p:txBody>
            <a:bodyPr/>
            <a:lstStyle/>
            <a:p>
              <a:endParaRPr lang="zh-CN" altLang="en-US"/>
            </a:p>
          </p:txBody>
        </p:sp>
        <p:sp>
          <p:nvSpPr>
            <p:cNvPr id="90" name="Line 424"/>
            <p:cNvSpPr>
              <a:spLocks noChangeShapeType="1"/>
            </p:cNvSpPr>
            <p:nvPr/>
          </p:nvSpPr>
          <p:spPr bwMode="auto">
            <a:xfrm>
              <a:off x="5481638" y="3454400"/>
              <a:ext cx="100012" cy="7938"/>
            </a:xfrm>
            <a:prstGeom prst="line">
              <a:avLst/>
            </a:prstGeom>
            <a:noFill/>
            <a:ln w="12700">
              <a:solidFill>
                <a:srgbClr val="000000"/>
              </a:solidFill>
              <a:round/>
              <a:headEnd/>
              <a:tailEnd/>
            </a:ln>
          </p:spPr>
          <p:txBody>
            <a:bodyPr/>
            <a:lstStyle/>
            <a:p>
              <a:endParaRPr lang="zh-CN" altLang="en-US"/>
            </a:p>
          </p:txBody>
        </p:sp>
        <p:sp>
          <p:nvSpPr>
            <p:cNvPr id="91" name="Line 425"/>
            <p:cNvSpPr>
              <a:spLocks noChangeShapeType="1"/>
            </p:cNvSpPr>
            <p:nvPr/>
          </p:nvSpPr>
          <p:spPr bwMode="auto">
            <a:xfrm>
              <a:off x="5481638" y="4206875"/>
              <a:ext cx="100012" cy="7938"/>
            </a:xfrm>
            <a:prstGeom prst="line">
              <a:avLst/>
            </a:prstGeom>
            <a:noFill/>
            <a:ln w="12700">
              <a:solidFill>
                <a:srgbClr val="000000"/>
              </a:solidFill>
              <a:round/>
              <a:headEnd/>
              <a:tailEnd/>
            </a:ln>
          </p:spPr>
          <p:txBody>
            <a:bodyPr/>
            <a:lstStyle/>
            <a:p>
              <a:endParaRPr lang="zh-CN" altLang="en-US"/>
            </a:p>
          </p:txBody>
        </p:sp>
        <p:sp>
          <p:nvSpPr>
            <p:cNvPr id="92" name="Line 426"/>
            <p:cNvSpPr>
              <a:spLocks noChangeShapeType="1"/>
            </p:cNvSpPr>
            <p:nvPr/>
          </p:nvSpPr>
          <p:spPr bwMode="auto">
            <a:xfrm>
              <a:off x="5481638" y="4960938"/>
              <a:ext cx="100012" cy="7937"/>
            </a:xfrm>
            <a:prstGeom prst="line">
              <a:avLst/>
            </a:prstGeom>
            <a:noFill/>
            <a:ln w="12700">
              <a:solidFill>
                <a:srgbClr val="000000"/>
              </a:solidFill>
              <a:round/>
              <a:headEnd/>
              <a:tailEnd/>
            </a:ln>
          </p:spPr>
          <p:txBody>
            <a:bodyPr/>
            <a:lstStyle/>
            <a:p>
              <a:endParaRPr lang="zh-CN" altLang="en-US"/>
            </a:p>
          </p:txBody>
        </p:sp>
        <p:sp>
          <p:nvSpPr>
            <p:cNvPr id="93" name="Line 427"/>
            <p:cNvSpPr>
              <a:spLocks noChangeShapeType="1"/>
            </p:cNvSpPr>
            <p:nvPr/>
          </p:nvSpPr>
          <p:spPr bwMode="auto">
            <a:xfrm>
              <a:off x="5481638" y="5715000"/>
              <a:ext cx="100012" cy="7938"/>
            </a:xfrm>
            <a:prstGeom prst="line">
              <a:avLst/>
            </a:prstGeom>
            <a:noFill/>
            <a:ln w="12700">
              <a:solidFill>
                <a:srgbClr val="000000"/>
              </a:solidFill>
              <a:round/>
              <a:headEnd/>
              <a:tailEnd/>
            </a:ln>
          </p:spPr>
          <p:txBody>
            <a:bodyPr/>
            <a:lstStyle/>
            <a:p>
              <a:endParaRPr lang="zh-CN" altLang="en-US"/>
            </a:p>
          </p:txBody>
        </p:sp>
        <p:sp>
          <p:nvSpPr>
            <p:cNvPr id="94" name="Freeform 428"/>
            <p:cNvSpPr>
              <a:spLocks/>
            </p:cNvSpPr>
            <p:nvPr/>
          </p:nvSpPr>
          <p:spPr bwMode="auto">
            <a:xfrm>
              <a:off x="5838825" y="3505200"/>
              <a:ext cx="2438400" cy="2195513"/>
            </a:xfrm>
            <a:custGeom>
              <a:avLst/>
              <a:gdLst/>
              <a:ahLst/>
              <a:cxnLst>
                <a:cxn ang="0">
                  <a:pos x="0" y="1383"/>
                </a:cxn>
                <a:cxn ang="0">
                  <a:pos x="512" y="1312"/>
                </a:cxn>
                <a:cxn ang="0">
                  <a:pos x="639" y="971"/>
                </a:cxn>
                <a:cxn ang="0">
                  <a:pos x="666" y="818"/>
                </a:cxn>
                <a:cxn ang="0">
                  <a:pos x="691" y="603"/>
                </a:cxn>
                <a:cxn ang="0">
                  <a:pos x="717" y="326"/>
                </a:cxn>
                <a:cxn ang="0">
                  <a:pos x="742" y="80"/>
                </a:cxn>
                <a:cxn ang="0">
                  <a:pos x="769" y="0"/>
                </a:cxn>
                <a:cxn ang="0">
                  <a:pos x="794" y="80"/>
                </a:cxn>
                <a:cxn ang="0">
                  <a:pos x="819" y="326"/>
                </a:cxn>
                <a:cxn ang="0">
                  <a:pos x="845" y="603"/>
                </a:cxn>
                <a:cxn ang="0">
                  <a:pos x="870" y="818"/>
                </a:cxn>
                <a:cxn ang="0">
                  <a:pos x="897" y="971"/>
                </a:cxn>
                <a:cxn ang="0">
                  <a:pos x="1024" y="1312"/>
                </a:cxn>
                <a:cxn ang="0">
                  <a:pos x="1536" y="1383"/>
                </a:cxn>
              </a:cxnLst>
              <a:rect l="0" t="0" r="r" b="b"/>
              <a:pathLst>
                <a:path w="1536" h="1383">
                  <a:moveTo>
                    <a:pt x="0" y="1383"/>
                  </a:moveTo>
                  <a:cubicBezTo>
                    <a:pt x="85" y="1371"/>
                    <a:pt x="406" y="1381"/>
                    <a:pt x="512" y="1312"/>
                  </a:cubicBezTo>
                  <a:cubicBezTo>
                    <a:pt x="618" y="1243"/>
                    <a:pt x="613" y="1053"/>
                    <a:pt x="639" y="971"/>
                  </a:cubicBezTo>
                  <a:lnTo>
                    <a:pt x="666" y="818"/>
                  </a:lnTo>
                  <a:lnTo>
                    <a:pt x="691" y="603"/>
                  </a:lnTo>
                  <a:lnTo>
                    <a:pt x="717" y="326"/>
                  </a:lnTo>
                  <a:lnTo>
                    <a:pt x="742" y="80"/>
                  </a:lnTo>
                  <a:lnTo>
                    <a:pt x="769" y="0"/>
                  </a:lnTo>
                  <a:lnTo>
                    <a:pt x="794" y="80"/>
                  </a:lnTo>
                  <a:lnTo>
                    <a:pt x="819" y="326"/>
                  </a:lnTo>
                  <a:lnTo>
                    <a:pt x="845" y="603"/>
                  </a:lnTo>
                  <a:lnTo>
                    <a:pt x="870" y="818"/>
                  </a:lnTo>
                  <a:lnTo>
                    <a:pt x="897" y="971"/>
                  </a:lnTo>
                  <a:cubicBezTo>
                    <a:pt x="923" y="1053"/>
                    <a:pt x="918" y="1243"/>
                    <a:pt x="1024" y="1312"/>
                  </a:cubicBezTo>
                  <a:cubicBezTo>
                    <a:pt x="1130" y="1381"/>
                    <a:pt x="1429" y="1368"/>
                    <a:pt x="1536" y="1383"/>
                  </a:cubicBezTo>
                </a:path>
              </a:pathLst>
            </a:custGeom>
            <a:noFill/>
            <a:ln w="36513">
              <a:solidFill>
                <a:srgbClr val="FF3300"/>
              </a:solidFill>
              <a:prstDash val="solid"/>
              <a:round/>
              <a:headEnd/>
              <a:tailEnd/>
            </a:ln>
          </p:spPr>
          <p:txBody>
            <a:bodyPr/>
            <a:lstStyle/>
            <a:p>
              <a:endParaRPr lang="zh-CN" altLang="en-US"/>
            </a:p>
          </p:txBody>
        </p:sp>
        <p:sp>
          <p:nvSpPr>
            <p:cNvPr id="95" name="Rectangle 429"/>
            <p:cNvSpPr>
              <a:spLocks noChangeArrowheads="1"/>
            </p:cNvSpPr>
            <p:nvPr/>
          </p:nvSpPr>
          <p:spPr bwMode="auto">
            <a:xfrm rot="16200000">
              <a:off x="3975101" y="4432300"/>
              <a:ext cx="2197100" cy="212725"/>
            </a:xfrm>
            <a:prstGeom prst="rect">
              <a:avLst/>
            </a:prstGeom>
            <a:noFill/>
            <a:ln w="9525">
              <a:noFill/>
              <a:miter lim="800000"/>
              <a:headEnd/>
              <a:tailEnd/>
            </a:ln>
          </p:spPr>
          <p:txBody>
            <a:bodyPr wrap="none" lIns="0" tIns="0" rIns="0" bIns="0">
              <a:spAutoFit/>
            </a:bodyPr>
            <a:lstStyle/>
            <a:p>
              <a:r>
                <a:rPr lang="en-US" sz="1400">
                  <a:solidFill>
                    <a:srgbClr val="000000"/>
                  </a:solidFill>
                </a:rPr>
                <a:t>Maximal electronic temp (K)</a:t>
              </a:r>
              <a:endParaRPr lang="en-US" sz="2400">
                <a:latin typeface="Times New Roman" pitchFamily="18" charset="0"/>
              </a:endParaRPr>
            </a:p>
          </p:txBody>
        </p:sp>
        <p:pic>
          <p:nvPicPr>
            <p:cNvPr id="96" name="Picture 586"/>
            <p:cNvPicPr>
              <a:picLocks noChangeAspect="1" noChangeArrowheads="1"/>
            </p:cNvPicPr>
            <p:nvPr/>
          </p:nvPicPr>
          <p:blipFill>
            <a:blip r:embed="rId5" cstate="print"/>
            <a:srcRect/>
            <a:stretch>
              <a:fillRect/>
            </a:stretch>
          </p:blipFill>
          <p:spPr bwMode="auto">
            <a:xfrm>
              <a:off x="382588" y="3125788"/>
              <a:ext cx="4259262" cy="3230562"/>
            </a:xfrm>
            <a:prstGeom prst="rect">
              <a:avLst/>
            </a:prstGeom>
            <a:noFill/>
            <a:ln w="9525">
              <a:noFill/>
              <a:miter lim="800000"/>
              <a:headEnd/>
              <a:tailEnd/>
            </a:ln>
            <a:effectLst/>
          </p:spPr>
        </p:pic>
        <p:sp>
          <p:nvSpPr>
            <p:cNvPr id="97" name="Text Box 587"/>
            <p:cNvSpPr txBox="1">
              <a:spLocks noChangeArrowheads="1"/>
            </p:cNvSpPr>
            <p:nvPr/>
          </p:nvSpPr>
          <p:spPr bwMode="auto">
            <a:xfrm>
              <a:off x="7366000" y="5435600"/>
              <a:ext cx="457200" cy="457200"/>
            </a:xfrm>
            <a:prstGeom prst="rect">
              <a:avLst/>
            </a:prstGeom>
            <a:noFill/>
            <a:ln w="9525">
              <a:noFill/>
              <a:miter lim="800000"/>
              <a:headEnd/>
              <a:tailEnd/>
            </a:ln>
            <a:effectLst/>
          </p:spPr>
          <p:txBody>
            <a:bodyPr>
              <a:spAutoFit/>
            </a:bodyPr>
            <a:lstStyle/>
            <a:p>
              <a:pPr>
                <a:spcBef>
                  <a:spcPct val="50000"/>
                </a:spcBef>
              </a:pPr>
              <a:r>
                <a:rPr lang="en-GB" sz="2400" dirty="0">
                  <a:solidFill>
                    <a:schemeClr val="bg1"/>
                  </a:solidFill>
                  <a:latin typeface="Times New Roman" pitchFamily="18" charset="0"/>
                </a:rPr>
                <a:t>*</a:t>
              </a:r>
            </a:p>
          </p:txBody>
        </p:sp>
      </p:grpSp>
      <p:grpSp>
        <p:nvGrpSpPr>
          <p:cNvPr id="121" name="组合 120"/>
          <p:cNvGrpSpPr/>
          <p:nvPr/>
        </p:nvGrpSpPr>
        <p:grpSpPr>
          <a:xfrm>
            <a:off x="395536" y="1143794"/>
            <a:ext cx="8151812" cy="3230563"/>
            <a:chOff x="382588" y="3124200"/>
            <a:chExt cx="8151812" cy="3230563"/>
          </a:xfrm>
        </p:grpSpPr>
        <p:sp>
          <p:nvSpPr>
            <p:cNvPr id="98" name="Line 409"/>
            <p:cNvSpPr>
              <a:spLocks noChangeShapeType="1"/>
            </p:cNvSpPr>
            <p:nvPr/>
          </p:nvSpPr>
          <p:spPr bwMode="auto">
            <a:xfrm>
              <a:off x="5575300" y="3297238"/>
              <a:ext cx="1588" cy="2446337"/>
            </a:xfrm>
            <a:prstGeom prst="line">
              <a:avLst/>
            </a:prstGeom>
            <a:noFill/>
            <a:ln w="12700">
              <a:solidFill>
                <a:srgbClr val="000000"/>
              </a:solidFill>
              <a:round/>
              <a:headEnd/>
              <a:tailEnd/>
            </a:ln>
          </p:spPr>
          <p:txBody>
            <a:bodyPr/>
            <a:lstStyle/>
            <a:p>
              <a:endParaRPr lang="zh-CN" altLang="en-US"/>
            </a:p>
          </p:txBody>
        </p:sp>
        <p:sp>
          <p:nvSpPr>
            <p:cNvPr id="99" name="Line 410"/>
            <p:cNvSpPr>
              <a:spLocks noChangeShapeType="1"/>
            </p:cNvSpPr>
            <p:nvPr/>
          </p:nvSpPr>
          <p:spPr bwMode="auto">
            <a:xfrm>
              <a:off x="5570538" y="5749925"/>
              <a:ext cx="2963862" cy="1588"/>
            </a:xfrm>
            <a:prstGeom prst="line">
              <a:avLst/>
            </a:prstGeom>
            <a:noFill/>
            <a:ln w="12700">
              <a:solidFill>
                <a:srgbClr val="000000"/>
              </a:solidFill>
              <a:round/>
              <a:headEnd/>
              <a:tailEnd/>
            </a:ln>
          </p:spPr>
          <p:txBody>
            <a:bodyPr/>
            <a:lstStyle/>
            <a:p>
              <a:endParaRPr lang="zh-CN" altLang="en-US"/>
            </a:p>
          </p:txBody>
        </p:sp>
        <p:sp>
          <p:nvSpPr>
            <p:cNvPr id="100" name="Line 411"/>
            <p:cNvSpPr>
              <a:spLocks noChangeShapeType="1"/>
            </p:cNvSpPr>
            <p:nvPr/>
          </p:nvSpPr>
          <p:spPr bwMode="auto">
            <a:xfrm>
              <a:off x="5570538" y="3290888"/>
              <a:ext cx="2963862" cy="1587"/>
            </a:xfrm>
            <a:prstGeom prst="line">
              <a:avLst/>
            </a:prstGeom>
            <a:noFill/>
            <a:ln w="12700">
              <a:solidFill>
                <a:srgbClr val="000000"/>
              </a:solidFill>
              <a:round/>
              <a:headEnd/>
              <a:tailEnd/>
            </a:ln>
          </p:spPr>
          <p:txBody>
            <a:bodyPr/>
            <a:lstStyle/>
            <a:p>
              <a:endParaRPr lang="zh-CN" altLang="en-US"/>
            </a:p>
          </p:txBody>
        </p:sp>
        <p:sp>
          <p:nvSpPr>
            <p:cNvPr id="101" name="Line 412"/>
            <p:cNvSpPr>
              <a:spLocks noChangeShapeType="1"/>
            </p:cNvSpPr>
            <p:nvPr/>
          </p:nvSpPr>
          <p:spPr bwMode="auto">
            <a:xfrm flipV="1">
              <a:off x="5607050" y="5743575"/>
              <a:ext cx="1588" cy="57150"/>
            </a:xfrm>
            <a:prstGeom prst="line">
              <a:avLst/>
            </a:prstGeom>
            <a:noFill/>
            <a:ln w="12700">
              <a:solidFill>
                <a:srgbClr val="000000"/>
              </a:solidFill>
              <a:round/>
              <a:headEnd/>
              <a:tailEnd/>
            </a:ln>
          </p:spPr>
          <p:txBody>
            <a:bodyPr/>
            <a:lstStyle/>
            <a:p>
              <a:endParaRPr lang="zh-CN" altLang="en-US"/>
            </a:p>
          </p:txBody>
        </p:sp>
        <p:sp>
          <p:nvSpPr>
            <p:cNvPr id="102" name="Line 413"/>
            <p:cNvSpPr>
              <a:spLocks noChangeShapeType="1"/>
            </p:cNvSpPr>
            <p:nvPr/>
          </p:nvSpPr>
          <p:spPr bwMode="auto">
            <a:xfrm flipV="1">
              <a:off x="6089650" y="5743575"/>
              <a:ext cx="1588" cy="101600"/>
            </a:xfrm>
            <a:prstGeom prst="line">
              <a:avLst/>
            </a:prstGeom>
            <a:noFill/>
            <a:ln w="12700">
              <a:solidFill>
                <a:srgbClr val="000000"/>
              </a:solidFill>
              <a:round/>
              <a:headEnd/>
              <a:tailEnd/>
            </a:ln>
          </p:spPr>
          <p:txBody>
            <a:bodyPr/>
            <a:lstStyle/>
            <a:p>
              <a:endParaRPr lang="zh-CN" altLang="en-US"/>
            </a:p>
          </p:txBody>
        </p:sp>
        <p:sp>
          <p:nvSpPr>
            <p:cNvPr id="103" name="Rectangle 414"/>
            <p:cNvSpPr>
              <a:spLocks noChangeArrowheads="1"/>
            </p:cNvSpPr>
            <p:nvPr/>
          </p:nvSpPr>
          <p:spPr bwMode="auto">
            <a:xfrm>
              <a:off x="5961063" y="5895975"/>
              <a:ext cx="1643062" cy="212725"/>
            </a:xfrm>
            <a:prstGeom prst="rect">
              <a:avLst/>
            </a:prstGeom>
            <a:noFill/>
            <a:ln w="9525">
              <a:noFill/>
              <a:miter lim="800000"/>
              <a:headEnd/>
              <a:tailEnd/>
            </a:ln>
          </p:spPr>
          <p:txBody>
            <a:bodyPr wrap="none" lIns="0" tIns="0" rIns="0" bIns="0">
              <a:spAutoFit/>
            </a:bodyPr>
            <a:lstStyle/>
            <a:p>
              <a:r>
                <a:rPr lang="en-US" sz="1400">
                  <a:solidFill>
                    <a:srgbClr val="000000"/>
                  </a:solidFill>
                </a:rPr>
                <a:t>-2       -1                  1</a:t>
              </a:r>
              <a:endParaRPr lang="en-US" sz="2400">
                <a:latin typeface="Times New Roman" pitchFamily="18" charset="0"/>
              </a:endParaRPr>
            </a:p>
          </p:txBody>
        </p:sp>
        <p:sp>
          <p:nvSpPr>
            <p:cNvPr id="104" name="Line 415"/>
            <p:cNvSpPr>
              <a:spLocks noChangeShapeType="1"/>
            </p:cNvSpPr>
            <p:nvPr/>
          </p:nvSpPr>
          <p:spPr bwMode="auto">
            <a:xfrm flipV="1">
              <a:off x="6570663" y="5743575"/>
              <a:ext cx="1587" cy="57150"/>
            </a:xfrm>
            <a:prstGeom prst="line">
              <a:avLst/>
            </a:prstGeom>
            <a:noFill/>
            <a:ln w="12700">
              <a:solidFill>
                <a:srgbClr val="000000"/>
              </a:solidFill>
              <a:round/>
              <a:headEnd/>
              <a:tailEnd/>
            </a:ln>
          </p:spPr>
          <p:txBody>
            <a:bodyPr/>
            <a:lstStyle/>
            <a:p>
              <a:endParaRPr lang="zh-CN" altLang="en-US"/>
            </a:p>
          </p:txBody>
        </p:sp>
        <p:sp>
          <p:nvSpPr>
            <p:cNvPr id="105" name="Line 416"/>
            <p:cNvSpPr>
              <a:spLocks noChangeShapeType="1"/>
            </p:cNvSpPr>
            <p:nvPr/>
          </p:nvSpPr>
          <p:spPr bwMode="auto">
            <a:xfrm flipV="1">
              <a:off x="7051675" y="5743575"/>
              <a:ext cx="1588" cy="101600"/>
            </a:xfrm>
            <a:prstGeom prst="line">
              <a:avLst/>
            </a:prstGeom>
            <a:noFill/>
            <a:ln w="12700">
              <a:solidFill>
                <a:srgbClr val="000000"/>
              </a:solidFill>
              <a:round/>
              <a:headEnd/>
              <a:tailEnd/>
            </a:ln>
          </p:spPr>
          <p:txBody>
            <a:bodyPr/>
            <a:lstStyle/>
            <a:p>
              <a:endParaRPr lang="zh-CN" altLang="en-US"/>
            </a:p>
          </p:txBody>
        </p:sp>
        <p:sp>
          <p:nvSpPr>
            <p:cNvPr id="106" name="Rectangle 417"/>
            <p:cNvSpPr>
              <a:spLocks noChangeArrowheads="1"/>
            </p:cNvSpPr>
            <p:nvPr/>
          </p:nvSpPr>
          <p:spPr bwMode="auto">
            <a:xfrm>
              <a:off x="7002463" y="5895975"/>
              <a:ext cx="98425" cy="212725"/>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2400">
                <a:latin typeface="Times New Roman" pitchFamily="18" charset="0"/>
              </a:endParaRPr>
            </a:p>
          </p:txBody>
        </p:sp>
        <p:sp>
          <p:nvSpPr>
            <p:cNvPr id="107" name="Line 418"/>
            <p:cNvSpPr>
              <a:spLocks noChangeShapeType="1"/>
            </p:cNvSpPr>
            <p:nvPr/>
          </p:nvSpPr>
          <p:spPr bwMode="auto">
            <a:xfrm flipV="1">
              <a:off x="7534275" y="5743575"/>
              <a:ext cx="1588" cy="57150"/>
            </a:xfrm>
            <a:prstGeom prst="line">
              <a:avLst/>
            </a:prstGeom>
            <a:noFill/>
            <a:ln w="12700">
              <a:solidFill>
                <a:srgbClr val="000000"/>
              </a:solidFill>
              <a:round/>
              <a:headEnd/>
              <a:tailEnd/>
            </a:ln>
          </p:spPr>
          <p:txBody>
            <a:bodyPr/>
            <a:lstStyle/>
            <a:p>
              <a:endParaRPr lang="zh-CN" altLang="en-US"/>
            </a:p>
          </p:txBody>
        </p:sp>
        <p:sp>
          <p:nvSpPr>
            <p:cNvPr id="108" name="Line 419"/>
            <p:cNvSpPr>
              <a:spLocks noChangeShapeType="1"/>
            </p:cNvSpPr>
            <p:nvPr/>
          </p:nvSpPr>
          <p:spPr bwMode="auto">
            <a:xfrm flipV="1">
              <a:off x="8016875" y="5743575"/>
              <a:ext cx="1588" cy="101600"/>
            </a:xfrm>
            <a:prstGeom prst="line">
              <a:avLst/>
            </a:prstGeom>
            <a:noFill/>
            <a:ln w="12700">
              <a:solidFill>
                <a:srgbClr val="000000"/>
              </a:solidFill>
              <a:round/>
              <a:headEnd/>
              <a:tailEnd/>
            </a:ln>
          </p:spPr>
          <p:txBody>
            <a:bodyPr/>
            <a:lstStyle/>
            <a:p>
              <a:endParaRPr lang="zh-CN" altLang="en-US"/>
            </a:p>
          </p:txBody>
        </p:sp>
        <p:sp>
          <p:nvSpPr>
            <p:cNvPr id="109" name="Rectangle 420"/>
            <p:cNvSpPr>
              <a:spLocks noChangeArrowheads="1"/>
            </p:cNvSpPr>
            <p:nvPr/>
          </p:nvSpPr>
          <p:spPr bwMode="auto">
            <a:xfrm>
              <a:off x="7918450" y="5895975"/>
              <a:ext cx="147638" cy="212725"/>
            </a:xfrm>
            <a:prstGeom prst="rect">
              <a:avLst/>
            </a:prstGeom>
            <a:noFill/>
            <a:ln w="9525">
              <a:noFill/>
              <a:miter lim="800000"/>
              <a:headEnd/>
              <a:tailEnd/>
            </a:ln>
          </p:spPr>
          <p:txBody>
            <a:bodyPr wrap="none" lIns="0" tIns="0" rIns="0" bIns="0">
              <a:spAutoFit/>
            </a:bodyPr>
            <a:lstStyle/>
            <a:p>
              <a:r>
                <a:rPr lang="en-US" sz="1400">
                  <a:solidFill>
                    <a:srgbClr val="000000"/>
                  </a:solidFill>
                </a:rPr>
                <a:t> 2</a:t>
              </a:r>
              <a:endParaRPr lang="en-US" sz="2400">
                <a:latin typeface="Times New Roman" pitchFamily="18" charset="0"/>
              </a:endParaRPr>
            </a:p>
          </p:txBody>
        </p:sp>
        <p:sp>
          <p:nvSpPr>
            <p:cNvPr id="110" name="Line 421"/>
            <p:cNvSpPr>
              <a:spLocks noChangeShapeType="1"/>
            </p:cNvSpPr>
            <p:nvPr/>
          </p:nvSpPr>
          <p:spPr bwMode="auto">
            <a:xfrm flipV="1">
              <a:off x="8497888" y="5743575"/>
              <a:ext cx="1587" cy="57150"/>
            </a:xfrm>
            <a:prstGeom prst="line">
              <a:avLst/>
            </a:prstGeom>
            <a:noFill/>
            <a:ln w="12700">
              <a:solidFill>
                <a:srgbClr val="000000"/>
              </a:solidFill>
              <a:round/>
              <a:headEnd/>
              <a:tailEnd/>
            </a:ln>
          </p:spPr>
          <p:txBody>
            <a:bodyPr/>
            <a:lstStyle/>
            <a:p>
              <a:endParaRPr lang="zh-CN" altLang="en-US"/>
            </a:p>
          </p:txBody>
        </p:sp>
        <p:sp>
          <p:nvSpPr>
            <p:cNvPr id="111" name="Rectangle 422"/>
            <p:cNvSpPr>
              <a:spLocks noChangeArrowheads="1"/>
            </p:cNvSpPr>
            <p:nvPr/>
          </p:nvSpPr>
          <p:spPr bwMode="auto">
            <a:xfrm>
              <a:off x="6662738" y="6116638"/>
              <a:ext cx="777875" cy="212725"/>
            </a:xfrm>
            <a:prstGeom prst="rect">
              <a:avLst/>
            </a:prstGeom>
            <a:noFill/>
            <a:ln w="9525">
              <a:noFill/>
              <a:miter lim="800000"/>
              <a:headEnd/>
              <a:tailEnd/>
            </a:ln>
          </p:spPr>
          <p:txBody>
            <a:bodyPr wrap="none" lIns="0" tIns="0" rIns="0" bIns="0">
              <a:spAutoFit/>
            </a:bodyPr>
            <a:lstStyle/>
            <a:p>
              <a:r>
                <a:rPr lang="en-US" sz="1400">
                  <a:solidFill>
                    <a:srgbClr val="000000"/>
                  </a:solidFill>
                </a:rPr>
                <a:t>delay (ps)</a:t>
              </a:r>
              <a:endParaRPr lang="en-US" sz="2400">
                <a:latin typeface="Times New Roman" pitchFamily="18" charset="0"/>
              </a:endParaRPr>
            </a:p>
          </p:txBody>
        </p:sp>
        <p:sp>
          <p:nvSpPr>
            <p:cNvPr id="112" name="Line 423"/>
            <p:cNvSpPr>
              <a:spLocks noChangeShapeType="1"/>
            </p:cNvSpPr>
            <p:nvPr/>
          </p:nvSpPr>
          <p:spPr bwMode="auto">
            <a:xfrm>
              <a:off x="8528050" y="3297238"/>
              <a:ext cx="1588" cy="2446337"/>
            </a:xfrm>
            <a:prstGeom prst="line">
              <a:avLst/>
            </a:prstGeom>
            <a:noFill/>
            <a:ln w="12700">
              <a:solidFill>
                <a:srgbClr val="000000"/>
              </a:solidFill>
              <a:round/>
              <a:headEnd/>
              <a:tailEnd/>
            </a:ln>
          </p:spPr>
          <p:txBody>
            <a:bodyPr/>
            <a:lstStyle/>
            <a:p>
              <a:endParaRPr lang="zh-CN" altLang="en-US"/>
            </a:p>
          </p:txBody>
        </p:sp>
        <p:sp>
          <p:nvSpPr>
            <p:cNvPr id="113" name="Line 424"/>
            <p:cNvSpPr>
              <a:spLocks noChangeShapeType="1"/>
            </p:cNvSpPr>
            <p:nvPr/>
          </p:nvSpPr>
          <p:spPr bwMode="auto">
            <a:xfrm>
              <a:off x="5481638" y="3454400"/>
              <a:ext cx="100012" cy="7938"/>
            </a:xfrm>
            <a:prstGeom prst="line">
              <a:avLst/>
            </a:prstGeom>
            <a:noFill/>
            <a:ln w="12700">
              <a:solidFill>
                <a:srgbClr val="000000"/>
              </a:solidFill>
              <a:round/>
              <a:headEnd/>
              <a:tailEnd/>
            </a:ln>
          </p:spPr>
          <p:txBody>
            <a:bodyPr/>
            <a:lstStyle/>
            <a:p>
              <a:endParaRPr lang="zh-CN" altLang="en-US"/>
            </a:p>
          </p:txBody>
        </p:sp>
        <p:sp>
          <p:nvSpPr>
            <p:cNvPr id="114" name="Line 425"/>
            <p:cNvSpPr>
              <a:spLocks noChangeShapeType="1"/>
            </p:cNvSpPr>
            <p:nvPr/>
          </p:nvSpPr>
          <p:spPr bwMode="auto">
            <a:xfrm>
              <a:off x="5481638" y="4206875"/>
              <a:ext cx="100012" cy="7938"/>
            </a:xfrm>
            <a:prstGeom prst="line">
              <a:avLst/>
            </a:prstGeom>
            <a:noFill/>
            <a:ln w="12700">
              <a:solidFill>
                <a:srgbClr val="000000"/>
              </a:solidFill>
              <a:round/>
              <a:headEnd/>
              <a:tailEnd/>
            </a:ln>
          </p:spPr>
          <p:txBody>
            <a:bodyPr/>
            <a:lstStyle/>
            <a:p>
              <a:endParaRPr lang="zh-CN" altLang="en-US"/>
            </a:p>
          </p:txBody>
        </p:sp>
        <p:sp>
          <p:nvSpPr>
            <p:cNvPr id="115" name="Line 426"/>
            <p:cNvSpPr>
              <a:spLocks noChangeShapeType="1"/>
            </p:cNvSpPr>
            <p:nvPr/>
          </p:nvSpPr>
          <p:spPr bwMode="auto">
            <a:xfrm>
              <a:off x="5481638" y="4960938"/>
              <a:ext cx="100012" cy="7937"/>
            </a:xfrm>
            <a:prstGeom prst="line">
              <a:avLst/>
            </a:prstGeom>
            <a:noFill/>
            <a:ln w="12700">
              <a:solidFill>
                <a:srgbClr val="000000"/>
              </a:solidFill>
              <a:round/>
              <a:headEnd/>
              <a:tailEnd/>
            </a:ln>
          </p:spPr>
          <p:txBody>
            <a:bodyPr/>
            <a:lstStyle/>
            <a:p>
              <a:endParaRPr lang="zh-CN" altLang="en-US"/>
            </a:p>
          </p:txBody>
        </p:sp>
        <p:sp>
          <p:nvSpPr>
            <p:cNvPr id="116" name="Line 427"/>
            <p:cNvSpPr>
              <a:spLocks noChangeShapeType="1"/>
            </p:cNvSpPr>
            <p:nvPr/>
          </p:nvSpPr>
          <p:spPr bwMode="auto">
            <a:xfrm>
              <a:off x="5481638" y="5715000"/>
              <a:ext cx="100012" cy="7938"/>
            </a:xfrm>
            <a:prstGeom prst="line">
              <a:avLst/>
            </a:prstGeom>
            <a:noFill/>
            <a:ln w="12700">
              <a:solidFill>
                <a:srgbClr val="000000"/>
              </a:solidFill>
              <a:round/>
              <a:headEnd/>
              <a:tailEnd/>
            </a:ln>
          </p:spPr>
          <p:txBody>
            <a:bodyPr/>
            <a:lstStyle/>
            <a:p>
              <a:endParaRPr lang="zh-CN" altLang="en-US"/>
            </a:p>
          </p:txBody>
        </p:sp>
        <p:sp>
          <p:nvSpPr>
            <p:cNvPr id="117" name="Freeform 428"/>
            <p:cNvSpPr>
              <a:spLocks/>
            </p:cNvSpPr>
            <p:nvPr/>
          </p:nvSpPr>
          <p:spPr bwMode="auto">
            <a:xfrm>
              <a:off x="5838825" y="3505200"/>
              <a:ext cx="2438400" cy="2195513"/>
            </a:xfrm>
            <a:custGeom>
              <a:avLst/>
              <a:gdLst/>
              <a:ahLst/>
              <a:cxnLst>
                <a:cxn ang="0">
                  <a:pos x="0" y="1383"/>
                </a:cxn>
                <a:cxn ang="0">
                  <a:pos x="512" y="1312"/>
                </a:cxn>
                <a:cxn ang="0">
                  <a:pos x="639" y="971"/>
                </a:cxn>
                <a:cxn ang="0">
                  <a:pos x="666" y="818"/>
                </a:cxn>
                <a:cxn ang="0">
                  <a:pos x="691" y="603"/>
                </a:cxn>
                <a:cxn ang="0">
                  <a:pos x="717" y="326"/>
                </a:cxn>
                <a:cxn ang="0">
                  <a:pos x="742" y="80"/>
                </a:cxn>
                <a:cxn ang="0">
                  <a:pos x="769" y="0"/>
                </a:cxn>
                <a:cxn ang="0">
                  <a:pos x="794" y="80"/>
                </a:cxn>
                <a:cxn ang="0">
                  <a:pos x="819" y="326"/>
                </a:cxn>
                <a:cxn ang="0">
                  <a:pos x="845" y="603"/>
                </a:cxn>
                <a:cxn ang="0">
                  <a:pos x="870" y="818"/>
                </a:cxn>
                <a:cxn ang="0">
                  <a:pos x="897" y="971"/>
                </a:cxn>
                <a:cxn ang="0">
                  <a:pos x="1024" y="1312"/>
                </a:cxn>
                <a:cxn ang="0">
                  <a:pos x="1536" y="1383"/>
                </a:cxn>
              </a:cxnLst>
              <a:rect l="0" t="0" r="r" b="b"/>
              <a:pathLst>
                <a:path w="1536" h="1383">
                  <a:moveTo>
                    <a:pt x="0" y="1383"/>
                  </a:moveTo>
                  <a:cubicBezTo>
                    <a:pt x="85" y="1371"/>
                    <a:pt x="406" y="1381"/>
                    <a:pt x="512" y="1312"/>
                  </a:cubicBezTo>
                  <a:cubicBezTo>
                    <a:pt x="618" y="1243"/>
                    <a:pt x="613" y="1053"/>
                    <a:pt x="639" y="971"/>
                  </a:cubicBezTo>
                  <a:lnTo>
                    <a:pt x="666" y="818"/>
                  </a:lnTo>
                  <a:lnTo>
                    <a:pt x="691" y="603"/>
                  </a:lnTo>
                  <a:lnTo>
                    <a:pt x="717" y="326"/>
                  </a:lnTo>
                  <a:lnTo>
                    <a:pt x="742" y="80"/>
                  </a:lnTo>
                  <a:lnTo>
                    <a:pt x="769" y="0"/>
                  </a:lnTo>
                  <a:lnTo>
                    <a:pt x="794" y="80"/>
                  </a:lnTo>
                  <a:lnTo>
                    <a:pt x="819" y="326"/>
                  </a:lnTo>
                  <a:lnTo>
                    <a:pt x="845" y="603"/>
                  </a:lnTo>
                  <a:lnTo>
                    <a:pt x="870" y="818"/>
                  </a:lnTo>
                  <a:lnTo>
                    <a:pt x="897" y="971"/>
                  </a:lnTo>
                  <a:cubicBezTo>
                    <a:pt x="923" y="1053"/>
                    <a:pt x="918" y="1243"/>
                    <a:pt x="1024" y="1312"/>
                  </a:cubicBezTo>
                  <a:cubicBezTo>
                    <a:pt x="1130" y="1381"/>
                    <a:pt x="1429" y="1368"/>
                    <a:pt x="1536" y="1383"/>
                  </a:cubicBezTo>
                </a:path>
              </a:pathLst>
            </a:custGeom>
            <a:noFill/>
            <a:ln w="36513">
              <a:solidFill>
                <a:srgbClr val="FF3300"/>
              </a:solidFill>
              <a:prstDash val="solid"/>
              <a:round/>
              <a:headEnd/>
              <a:tailEnd/>
            </a:ln>
          </p:spPr>
          <p:txBody>
            <a:bodyPr/>
            <a:lstStyle/>
            <a:p>
              <a:endParaRPr lang="zh-CN" altLang="en-US"/>
            </a:p>
          </p:txBody>
        </p:sp>
        <p:sp>
          <p:nvSpPr>
            <p:cNvPr id="118" name="Rectangle 429"/>
            <p:cNvSpPr>
              <a:spLocks noChangeArrowheads="1"/>
            </p:cNvSpPr>
            <p:nvPr/>
          </p:nvSpPr>
          <p:spPr bwMode="auto">
            <a:xfrm rot="16200000">
              <a:off x="3975101" y="4432300"/>
              <a:ext cx="2197100" cy="212725"/>
            </a:xfrm>
            <a:prstGeom prst="rect">
              <a:avLst/>
            </a:prstGeom>
            <a:noFill/>
            <a:ln w="9525">
              <a:noFill/>
              <a:miter lim="800000"/>
              <a:headEnd/>
              <a:tailEnd/>
            </a:ln>
          </p:spPr>
          <p:txBody>
            <a:bodyPr wrap="none" lIns="0" tIns="0" rIns="0" bIns="0">
              <a:spAutoFit/>
            </a:bodyPr>
            <a:lstStyle/>
            <a:p>
              <a:r>
                <a:rPr lang="en-US" sz="1400">
                  <a:solidFill>
                    <a:srgbClr val="000000"/>
                  </a:solidFill>
                </a:rPr>
                <a:t>Maximal electronic temp (K)</a:t>
              </a:r>
              <a:endParaRPr lang="en-US" sz="2400">
                <a:latin typeface="Times New Roman" pitchFamily="18" charset="0"/>
              </a:endParaRPr>
            </a:p>
          </p:txBody>
        </p:sp>
        <p:pic>
          <p:nvPicPr>
            <p:cNvPr id="119" name="Picture 586"/>
            <p:cNvPicPr>
              <a:picLocks noChangeAspect="1" noChangeArrowheads="1"/>
            </p:cNvPicPr>
            <p:nvPr/>
          </p:nvPicPr>
          <p:blipFill>
            <a:blip r:embed="rId6" cstate="print"/>
            <a:srcRect/>
            <a:stretch>
              <a:fillRect/>
            </a:stretch>
          </p:blipFill>
          <p:spPr bwMode="auto">
            <a:xfrm>
              <a:off x="382588" y="3124200"/>
              <a:ext cx="4259262" cy="3230563"/>
            </a:xfrm>
            <a:prstGeom prst="rect">
              <a:avLst/>
            </a:prstGeom>
            <a:noFill/>
            <a:ln w="9525">
              <a:noFill/>
              <a:miter lim="800000"/>
              <a:headEnd/>
              <a:tailEnd/>
            </a:ln>
            <a:effectLst/>
          </p:spPr>
        </p:pic>
        <p:sp>
          <p:nvSpPr>
            <p:cNvPr id="120" name="Text Box 587"/>
            <p:cNvSpPr txBox="1">
              <a:spLocks noChangeArrowheads="1"/>
            </p:cNvSpPr>
            <p:nvPr/>
          </p:nvSpPr>
          <p:spPr bwMode="auto">
            <a:xfrm>
              <a:off x="7239000" y="5334000"/>
              <a:ext cx="457200" cy="457200"/>
            </a:xfrm>
            <a:prstGeom prst="rect">
              <a:avLst/>
            </a:prstGeom>
            <a:noFill/>
            <a:ln w="9525">
              <a:noFill/>
              <a:miter lim="800000"/>
              <a:headEnd/>
              <a:tailEnd/>
            </a:ln>
            <a:effectLst/>
          </p:spPr>
          <p:txBody>
            <a:bodyPr>
              <a:spAutoFit/>
            </a:bodyPr>
            <a:lstStyle/>
            <a:p>
              <a:pPr>
                <a:spcBef>
                  <a:spcPct val="50000"/>
                </a:spcBef>
              </a:pPr>
              <a:r>
                <a:rPr lang="en-GB" sz="2400" dirty="0">
                  <a:solidFill>
                    <a:schemeClr val="bg1"/>
                  </a:solidFill>
                  <a:latin typeface="Times New Roman" pitchFamily="18" charset="0"/>
                </a:rPr>
                <a:t>*</a:t>
              </a:r>
            </a:p>
          </p:txBody>
        </p:sp>
      </p:grpSp>
      <p:grpSp>
        <p:nvGrpSpPr>
          <p:cNvPr id="122" name="组合 121"/>
          <p:cNvGrpSpPr/>
          <p:nvPr/>
        </p:nvGrpSpPr>
        <p:grpSpPr>
          <a:xfrm>
            <a:off x="395536" y="1153592"/>
            <a:ext cx="8151812" cy="3230562"/>
            <a:chOff x="382588" y="3125788"/>
            <a:chExt cx="8151812" cy="3230562"/>
          </a:xfrm>
        </p:grpSpPr>
        <p:sp>
          <p:nvSpPr>
            <p:cNvPr id="123" name="Line 409"/>
            <p:cNvSpPr>
              <a:spLocks noChangeShapeType="1"/>
            </p:cNvSpPr>
            <p:nvPr/>
          </p:nvSpPr>
          <p:spPr bwMode="auto">
            <a:xfrm>
              <a:off x="5575300" y="3297238"/>
              <a:ext cx="1588" cy="2446337"/>
            </a:xfrm>
            <a:prstGeom prst="line">
              <a:avLst/>
            </a:prstGeom>
            <a:noFill/>
            <a:ln w="12700">
              <a:solidFill>
                <a:srgbClr val="000000"/>
              </a:solidFill>
              <a:round/>
              <a:headEnd/>
              <a:tailEnd/>
            </a:ln>
          </p:spPr>
          <p:txBody>
            <a:bodyPr/>
            <a:lstStyle/>
            <a:p>
              <a:endParaRPr lang="zh-CN" altLang="en-US"/>
            </a:p>
          </p:txBody>
        </p:sp>
        <p:sp>
          <p:nvSpPr>
            <p:cNvPr id="124" name="Line 410"/>
            <p:cNvSpPr>
              <a:spLocks noChangeShapeType="1"/>
            </p:cNvSpPr>
            <p:nvPr/>
          </p:nvSpPr>
          <p:spPr bwMode="auto">
            <a:xfrm>
              <a:off x="5570538" y="5749925"/>
              <a:ext cx="2963862" cy="1588"/>
            </a:xfrm>
            <a:prstGeom prst="line">
              <a:avLst/>
            </a:prstGeom>
            <a:noFill/>
            <a:ln w="12700">
              <a:solidFill>
                <a:srgbClr val="000000"/>
              </a:solidFill>
              <a:round/>
              <a:headEnd/>
              <a:tailEnd/>
            </a:ln>
          </p:spPr>
          <p:txBody>
            <a:bodyPr/>
            <a:lstStyle/>
            <a:p>
              <a:endParaRPr lang="zh-CN" altLang="en-US"/>
            </a:p>
          </p:txBody>
        </p:sp>
        <p:sp>
          <p:nvSpPr>
            <p:cNvPr id="125" name="Line 411"/>
            <p:cNvSpPr>
              <a:spLocks noChangeShapeType="1"/>
            </p:cNvSpPr>
            <p:nvPr/>
          </p:nvSpPr>
          <p:spPr bwMode="auto">
            <a:xfrm>
              <a:off x="5570538" y="3290888"/>
              <a:ext cx="2963862" cy="1587"/>
            </a:xfrm>
            <a:prstGeom prst="line">
              <a:avLst/>
            </a:prstGeom>
            <a:noFill/>
            <a:ln w="12700">
              <a:solidFill>
                <a:srgbClr val="000000"/>
              </a:solidFill>
              <a:round/>
              <a:headEnd/>
              <a:tailEnd/>
            </a:ln>
          </p:spPr>
          <p:txBody>
            <a:bodyPr/>
            <a:lstStyle/>
            <a:p>
              <a:endParaRPr lang="zh-CN" altLang="en-US"/>
            </a:p>
          </p:txBody>
        </p:sp>
        <p:sp>
          <p:nvSpPr>
            <p:cNvPr id="126" name="Line 412"/>
            <p:cNvSpPr>
              <a:spLocks noChangeShapeType="1"/>
            </p:cNvSpPr>
            <p:nvPr/>
          </p:nvSpPr>
          <p:spPr bwMode="auto">
            <a:xfrm flipV="1">
              <a:off x="5607050" y="5743575"/>
              <a:ext cx="1588" cy="57150"/>
            </a:xfrm>
            <a:prstGeom prst="line">
              <a:avLst/>
            </a:prstGeom>
            <a:noFill/>
            <a:ln w="12700">
              <a:solidFill>
                <a:srgbClr val="000000"/>
              </a:solidFill>
              <a:round/>
              <a:headEnd/>
              <a:tailEnd/>
            </a:ln>
          </p:spPr>
          <p:txBody>
            <a:bodyPr/>
            <a:lstStyle/>
            <a:p>
              <a:endParaRPr lang="zh-CN" altLang="en-US"/>
            </a:p>
          </p:txBody>
        </p:sp>
        <p:sp>
          <p:nvSpPr>
            <p:cNvPr id="127" name="Line 413"/>
            <p:cNvSpPr>
              <a:spLocks noChangeShapeType="1"/>
            </p:cNvSpPr>
            <p:nvPr/>
          </p:nvSpPr>
          <p:spPr bwMode="auto">
            <a:xfrm flipV="1">
              <a:off x="6089650" y="5743575"/>
              <a:ext cx="1588" cy="101600"/>
            </a:xfrm>
            <a:prstGeom prst="line">
              <a:avLst/>
            </a:prstGeom>
            <a:noFill/>
            <a:ln w="12700">
              <a:solidFill>
                <a:srgbClr val="000000"/>
              </a:solidFill>
              <a:round/>
              <a:headEnd/>
              <a:tailEnd/>
            </a:ln>
          </p:spPr>
          <p:txBody>
            <a:bodyPr/>
            <a:lstStyle/>
            <a:p>
              <a:endParaRPr lang="zh-CN" altLang="en-US"/>
            </a:p>
          </p:txBody>
        </p:sp>
        <p:sp>
          <p:nvSpPr>
            <p:cNvPr id="128" name="Rectangle 414"/>
            <p:cNvSpPr>
              <a:spLocks noChangeArrowheads="1"/>
            </p:cNvSpPr>
            <p:nvPr/>
          </p:nvSpPr>
          <p:spPr bwMode="auto">
            <a:xfrm>
              <a:off x="5961063" y="5895975"/>
              <a:ext cx="1643062" cy="212725"/>
            </a:xfrm>
            <a:prstGeom prst="rect">
              <a:avLst/>
            </a:prstGeom>
            <a:noFill/>
            <a:ln w="9525">
              <a:noFill/>
              <a:miter lim="800000"/>
              <a:headEnd/>
              <a:tailEnd/>
            </a:ln>
          </p:spPr>
          <p:txBody>
            <a:bodyPr wrap="none" lIns="0" tIns="0" rIns="0" bIns="0">
              <a:spAutoFit/>
            </a:bodyPr>
            <a:lstStyle/>
            <a:p>
              <a:r>
                <a:rPr lang="en-US" sz="1400">
                  <a:solidFill>
                    <a:srgbClr val="000000"/>
                  </a:solidFill>
                </a:rPr>
                <a:t>-2       -1                  1</a:t>
              </a:r>
              <a:endParaRPr lang="en-US" sz="2400">
                <a:latin typeface="Times New Roman" pitchFamily="18" charset="0"/>
              </a:endParaRPr>
            </a:p>
          </p:txBody>
        </p:sp>
        <p:sp>
          <p:nvSpPr>
            <p:cNvPr id="129" name="Line 415"/>
            <p:cNvSpPr>
              <a:spLocks noChangeShapeType="1"/>
            </p:cNvSpPr>
            <p:nvPr/>
          </p:nvSpPr>
          <p:spPr bwMode="auto">
            <a:xfrm flipV="1">
              <a:off x="6570663" y="5743575"/>
              <a:ext cx="1587" cy="57150"/>
            </a:xfrm>
            <a:prstGeom prst="line">
              <a:avLst/>
            </a:prstGeom>
            <a:noFill/>
            <a:ln w="12700">
              <a:solidFill>
                <a:srgbClr val="000000"/>
              </a:solidFill>
              <a:round/>
              <a:headEnd/>
              <a:tailEnd/>
            </a:ln>
          </p:spPr>
          <p:txBody>
            <a:bodyPr/>
            <a:lstStyle/>
            <a:p>
              <a:endParaRPr lang="zh-CN" altLang="en-US"/>
            </a:p>
          </p:txBody>
        </p:sp>
        <p:sp>
          <p:nvSpPr>
            <p:cNvPr id="130" name="Line 416"/>
            <p:cNvSpPr>
              <a:spLocks noChangeShapeType="1"/>
            </p:cNvSpPr>
            <p:nvPr/>
          </p:nvSpPr>
          <p:spPr bwMode="auto">
            <a:xfrm flipV="1">
              <a:off x="7051675" y="5743575"/>
              <a:ext cx="1588" cy="101600"/>
            </a:xfrm>
            <a:prstGeom prst="line">
              <a:avLst/>
            </a:prstGeom>
            <a:noFill/>
            <a:ln w="12700">
              <a:solidFill>
                <a:srgbClr val="000000"/>
              </a:solidFill>
              <a:round/>
              <a:headEnd/>
              <a:tailEnd/>
            </a:ln>
          </p:spPr>
          <p:txBody>
            <a:bodyPr/>
            <a:lstStyle/>
            <a:p>
              <a:endParaRPr lang="zh-CN" altLang="en-US"/>
            </a:p>
          </p:txBody>
        </p:sp>
        <p:sp>
          <p:nvSpPr>
            <p:cNvPr id="131" name="Rectangle 417"/>
            <p:cNvSpPr>
              <a:spLocks noChangeArrowheads="1"/>
            </p:cNvSpPr>
            <p:nvPr/>
          </p:nvSpPr>
          <p:spPr bwMode="auto">
            <a:xfrm>
              <a:off x="7002463" y="5895975"/>
              <a:ext cx="98425" cy="212725"/>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2400">
                <a:latin typeface="Times New Roman" pitchFamily="18" charset="0"/>
              </a:endParaRPr>
            </a:p>
          </p:txBody>
        </p:sp>
        <p:sp>
          <p:nvSpPr>
            <p:cNvPr id="132" name="Line 418"/>
            <p:cNvSpPr>
              <a:spLocks noChangeShapeType="1"/>
            </p:cNvSpPr>
            <p:nvPr/>
          </p:nvSpPr>
          <p:spPr bwMode="auto">
            <a:xfrm flipV="1">
              <a:off x="7534275" y="5743575"/>
              <a:ext cx="1588" cy="57150"/>
            </a:xfrm>
            <a:prstGeom prst="line">
              <a:avLst/>
            </a:prstGeom>
            <a:noFill/>
            <a:ln w="12700">
              <a:solidFill>
                <a:srgbClr val="000000"/>
              </a:solidFill>
              <a:round/>
              <a:headEnd/>
              <a:tailEnd/>
            </a:ln>
          </p:spPr>
          <p:txBody>
            <a:bodyPr/>
            <a:lstStyle/>
            <a:p>
              <a:endParaRPr lang="zh-CN" altLang="en-US"/>
            </a:p>
          </p:txBody>
        </p:sp>
        <p:sp>
          <p:nvSpPr>
            <p:cNvPr id="133" name="Line 419"/>
            <p:cNvSpPr>
              <a:spLocks noChangeShapeType="1"/>
            </p:cNvSpPr>
            <p:nvPr/>
          </p:nvSpPr>
          <p:spPr bwMode="auto">
            <a:xfrm flipV="1">
              <a:off x="8016875" y="5743575"/>
              <a:ext cx="1588" cy="101600"/>
            </a:xfrm>
            <a:prstGeom prst="line">
              <a:avLst/>
            </a:prstGeom>
            <a:noFill/>
            <a:ln w="12700">
              <a:solidFill>
                <a:srgbClr val="000000"/>
              </a:solidFill>
              <a:round/>
              <a:headEnd/>
              <a:tailEnd/>
            </a:ln>
          </p:spPr>
          <p:txBody>
            <a:bodyPr/>
            <a:lstStyle/>
            <a:p>
              <a:endParaRPr lang="zh-CN" altLang="en-US"/>
            </a:p>
          </p:txBody>
        </p:sp>
        <p:sp>
          <p:nvSpPr>
            <p:cNvPr id="134" name="Rectangle 420"/>
            <p:cNvSpPr>
              <a:spLocks noChangeArrowheads="1"/>
            </p:cNvSpPr>
            <p:nvPr/>
          </p:nvSpPr>
          <p:spPr bwMode="auto">
            <a:xfrm>
              <a:off x="7918450" y="5895975"/>
              <a:ext cx="147638" cy="212725"/>
            </a:xfrm>
            <a:prstGeom prst="rect">
              <a:avLst/>
            </a:prstGeom>
            <a:noFill/>
            <a:ln w="9525">
              <a:noFill/>
              <a:miter lim="800000"/>
              <a:headEnd/>
              <a:tailEnd/>
            </a:ln>
          </p:spPr>
          <p:txBody>
            <a:bodyPr wrap="none" lIns="0" tIns="0" rIns="0" bIns="0">
              <a:spAutoFit/>
            </a:bodyPr>
            <a:lstStyle/>
            <a:p>
              <a:r>
                <a:rPr lang="en-US" sz="1400">
                  <a:solidFill>
                    <a:srgbClr val="000000"/>
                  </a:solidFill>
                </a:rPr>
                <a:t> 2</a:t>
              </a:r>
              <a:endParaRPr lang="en-US" sz="2400">
                <a:latin typeface="Times New Roman" pitchFamily="18" charset="0"/>
              </a:endParaRPr>
            </a:p>
          </p:txBody>
        </p:sp>
        <p:sp>
          <p:nvSpPr>
            <p:cNvPr id="135" name="Line 421"/>
            <p:cNvSpPr>
              <a:spLocks noChangeShapeType="1"/>
            </p:cNvSpPr>
            <p:nvPr/>
          </p:nvSpPr>
          <p:spPr bwMode="auto">
            <a:xfrm flipV="1">
              <a:off x="8497888" y="5743575"/>
              <a:ext cx="1587" cy="57150"/>
            </a:xfrm>
            <a:prstGeom prst="line">
              <a:avLst/>
            </a:prstGeom>
            <a:noFill/>
            <a:ln w="12700">
              <a:solidFill>
                <a:srgbClr val="000000"/>
              </a:solidFill>
              <a:round/>
              <a:headEnd/>
              <a:tailEnd/>
            </a:ln>
          </p:spPr>
          <p:txBody>
            <a:bodyPr/>
            <a:lstStyle/>
            <a:p>
              <a:endParaRPr lang="zh-CN" altLang="en-US"/>
            </a:p>
          </p:txBody>
        </p:sp>
        <p:sp>
          <p:nvSpPr>
            <p:cNvPr id="136" name="Rectangle 422"/>
            <p:cNvSpPr>
              <a:spLocks noChangeArrowheads="1"/>
            </p:cNvSpPr>
            <p:nvPr/>
          </p:nvSpPr>
          <p:spPr bwMode="auto">
            <a:xfrm>
              <a:off x="6662738" y="6116638"/>
              <a:ext cx="777875" cy="212725"/>
            </a:xfrm>
            <a:prstGeom prst="rect">
              <a:avLst/>
            </a:prstGeom>
            <a:noFill/>
            <a:ln w="9525">
              <a:noFill/>
              <a:miter lim="800000"/>
              <a:headEnd/>
              <a:tailEnd/>
            </a:ln>
          </p:spPr>
          <p:txBody>
            <a:bodyPr wrap="none" lIns="0" tIns="0" rIns="0" bIns="0">
              <a:spAutoFit/>
            </a:bodyPr>
            <a:lstStyle/>
            <a:p>
              <a:r>
                <a:rPr lang="en-US" sz="1400">
                  <a:solidFill>
                    <a:srgbClr val="000000"/>
                  </a:solidFill>
                </a:rPr>
                <a:t>delay (ps)</a:t>
              </a:r>
              <a:endParaRPr lang="en-US" sz="2400">
                <a:latin typeface="Times New Roman" pitchFamily="18" charset="0"/>
              </a:endParaRPr>
            </a:p>
          </p:txBody>
        </p:sp>
        <p:sp>
          <p:nvSpPr>
            <p:cNvPr id="137" name="Line 423"/>
            <p:cNvSpPr>
              <a:spLocks noChangeShapeType="1"/>
            </p:cNvSpPr>
            <p:nvPr/>
          </p:nvSpPr>
          <p:spPr bwMode="auto">
            <a:xfrm>
              <a:off x="8528050" y="3297238"/>
              <a:ext cx="1588" cy="2446337"/>
            </a:xfrm>
            <a:prstGeom prst="line">
              <a:avLst/>
            </a:prstGeom>
            <a:noFill/>
            <a:ln w="12700">
              <a:solidFill>
                <a:srgbClr val="000000"/>
              </a:solidFill>
              <a:round/>
              <a:headEnd/>
              <a:tailEnd/>
            </a:ln>
          </p:spPr>
          <p:txBody>
            <a:bodyPr/>
            <a:lstStyle/>
            <a:p>
              <a:endParaRPr lang="zh-CN" altLang="en-US"/>
            </a:p>
          </p:txBody>
        </p:sp>
        <p:sp>
          <p:nvSpPr>
            <p:cNvPr id="138" name="Line 424"/>
            <p:cNvSpPr>
              <a:spLocks noChangeShapeType="1"/>
            </p:cNvSpPr>
            <p:nvPr/>
          </p:nvSpPr>
          <p:spPr bwMode="auto">
            <a:xfrm>
              <a:off x="5481638" y="3454400"/>
              <a:ext cx="100012" cy="7938"/>
            </a:xfrm>
            <a:prstGeom prst="line">
              <a:avLst/>
            </a:prstGeom>
            <a:noFill/>
            <a:ln w="12700">
              <a:solidFill>
                <a:srgbClr val="000000"/>
              </a:solidFill>
              <a:round/>
              <a:headEnd/>
              <a:tailEnd/>
            </a:ln>
          </p:spPr>
          <p:txBody>
            <a:bodyPr/>
            <a:lstStyle/>
            <a:p>
              <a:endParaRPr lang="zh-CN" altLang="en-US"/>
            </a:p>
          </p:txBody>
        </p:sp>
        <p:sp>
          <p:nvSpPr>
            <p:cNvPr id="139" name="Line 425"/>
            <p:cNvSpPr>
              <a:spLocks noChangeShapeType="1"/>
            </p:cNvSpPr>
            <p:nvPr/>
          </p:nvSpPr>
          <p:spPr bwMode="auto">
            <a:xfrm>
              <a:off x="5481638" y="4206875"/>
              <a:ext cx="100012" cy="7938"/>
            </a:xfrm>
            <a:prstGeom prst="line">
              <a:avLst/>
            </a:prstGeom>
            <a:noFill/>
            <a:ln w="12700">
              <a:solidFill>
                <a:srgbClr val="000000"/>
              </a:solidFill>
              <a:round/>
              <a:headEnd/>
              <a:tailEnd/>
            </a:ln>
          </p:spPr>
          <p:txBody>
            <a:bodyPr/>
            <a:lstStyle/>
            <a:p>
              <a:endParaRPr lang="zh-CN" altLang="en-US"/>
            </a:p>
          </p:txBody>
        </p:sp>
        <p:sp>
          <p:nvSpPr>
            <p:cNvPr id="140" name="Line 426"/>
            <p:cNvSpPr>
              <a:spLocks noChangeShapeType="1"/>
            </p:cNvSpPr>
            <p:nvPr/>
          </p:nvSpPr>
          <p:spPr bwMode="auto">
            <a:xfrm>
              <a:off x="5481638" y="4960938"/>
              <a:ext cx="100012" cy="7937"/>
            </a:xfrm>
            <a:prstGeom prst="line">
              <a:avLst/>
            </a:prstGeom>
            <a:noFill/>
            <a:ln w="12700">
              <a:solidFill>
                <a:srgbClr val="000000"/>
              </a:solidFill>
              <a:round/>
              <a:headEnd/>
              <a:tailEnd/>
            </a:ln>
          </p:spPr>
          <p:txBody>
            <a:bodyPr/>
            <a:lstStyle/>
            <a:p>
              <a:endParaRPr lang="zh-CN" altLang="en-US"/>
            </a:p>
          </p:txBody>
        </p:sp>
        <p:sp>
          <p:nvSpPr>
            <p:cNvPr id="141" name="Line 427"/>
            <p:cNvSpPr>
              <a:spLocks noChangeShapeType="1"/>
            </p:cNvSpPr>
            <p:nvPr/>
          </p:nvSpPr>
          <p:spPr bwMode="auto">
            <a:xfrm>
              <a:off x="5481638" y="5715000"/>
              <a:ext cx="100012" cy="7938"/>
            </a:xfrm>
            <a:prstGeom prst="line">
              <a:avLst/>
            </a:prstGeom>
            <a:noFill/>
            <a:ln w="12700">
              <a:solidFill>
                <a:srgbClr val="000000"/>
              </a:solidFill>
              <a:round/>
              <a:headEnd/>
              <a:tailEnd/>
            </a:ln>
          </p:spPr>
          <p:txBody>
            <a:bodyPr/>
            <a:lstStyle/>
            <a:p>
              <a:endParaRPr lang="zh-CN" altLang="en-US"/>
            </a:p>
          </p:txBody>
        </p:sp>
        <p:sp>
          <p:nvSpPr>
            <p:cNvPr id="142" name="Freeform 428"/>
            <p:cNvSpPr>
              <a:spLocks/>
            </p:cNvSpPr>
            <p:nvPr/>
          </p:nvSpPr>
          <p:spPr bwMode="auto">
            <a:xfrm>
              <a:off x="5838825" y="3505200"/>
              <a:ext cx="2438400" cy="2195513"/>
            </a:xfrm>
            <a:custGeom>
              <a:avLst/>
              <a:gdLst/>
              <a:ahLst/>
              <a:cxnLst>
                <a:cxn ang="0">
                  <a:pos x="0" y="1383"/>
                </a:cxn>
                <a:cxn ang="0">
                  <a:pos x="512" y="1312"/>
                </a:cxn>
                <a:cxn ang="0">
                  <a:pos x="639" y="971"/>
                </a:cxn>
                <a:cxn ang="0">
                  <a:pos x="666" y="818"/>
                </a:cxn>
                <a:cxn ang="0">
                  <a:pos x="691" y="603"/>
                </a:cxn>
                <a:cxn ang="0">
                  <a:pos x="717" y="326"/>
                </a:cxn>
                <a:cxn ang="0">
                  <a:pos x="742" y="80"/>
                </a:cxn>
                <a:cxn ang="0">
                  <a:pos x="769" y="0"/>
                </a:cxn>
                <a:cxn ang="0">
                  <a:pos x="794" y="80"/>
                </a:cxn>
                <a:cxn ang="0">
                  <a:pos x="819" y="326"/>
                </a:cxn>
                <a:cxn ang="0">
                  <a:pos x="845" y="603"/>
                </a:cxn>
                <a:cxn ang="0">
                  <a:pos x="870" y="818"/>
                </a:cxn>
                <a:cxn ang="0">
                  <a:pos x="897" y="971"/>
                </a:cxn>
                <a:cxn ang="0">
                  <a:pos x="1024" y="1312"/>
                </a:cxn>
                <a:cxn ang="0">
                  <a:pos x="1536" y="1383"/>
                </a:cxn>
              </a:cxnLst>
              <a:rect l="0" t="0" r="r" b="b"/>
              <a:pathLst>
                <a:path w="1536" h="1383">
                  <a:moveTo>
                    <a:pt x="0" y="1383"/>
                  </a:moveTo>
                  <a:cubicBezTo>
                    <a:pt x="85" y="1371"/>
                    <a:pt x="406" y="1381"/>
                    <a:pt x="512" y="1312"/>
                  </a:cubicBezTo>
                  <a:cubicBezTo>
                    <a:pt x="618" y="1243"/>
                    <a:pt x="613" y="1053"/>
                    <a:pt x="639" y="971"/>
                  </a:cubicBezTo>
                  <a:lnTo>
                    <a:pt x="666" y="818"/>
                  </a:lnTo>
                  <a:lnTo>
                    <a:pt x="691" y="603"/>
                  </a:lnTo>
                  <a:lnTo>
                    <a:pt x="717" y="326"/>
                  </a:lnTo>
                  <a:lnTo>
                    <a:pt x="742" y="80"/>
                  </a:lnTo>
                  <a:lnTo>
                    <a:pt x="769" y="0"/>
                  </a:lnTo>
                  <a:lnTo>
                    <a:pt x="794" y="80"/>
                  </a:lnTo>
                  <a:lnTo>
                    <a:pt x="819" y="326"/>
                  </a:lnTo>
                  <a:lnTo>
                    <a:pt x="845" y="603"/>
                  </a:lnTo>
                  <a:lnTo>
                    <a:pt x="870" y="818"/>
                  </a:lnTo>
                  <a:lnTo>
                    <a:pt x="897" y="971"/>
                  </a:lnTo>
                  <a:cubicBezTo>
                    <a:pt x="923" y="1053"/>
                    <a:pt x="918" y="1243"/>
                    <a:pt x="1024" y="1312"/>
                  </a:cubicBezTo>
                  <a:cubicBezTo>
                    <a:pt x="1130" y="1381"/>
                    <a:pt x="1429" y="1368"/>
                    <a:pt x="1536" y="1383"/>
                  </a:cubicBezTo>
                </a:path>
              </a:pathLst>
            </a:custGeom>
            <a:noFill/>
            <a:ln w="36513">
              <a:solidFill>
                <a:srgbClr val="FF3300"/>
              </a:solidFill>
              <a:prstDash val="solid"/>
              <a:round/>
              <a:headEnd/>
              <a:tailEnd/>
            </a:ln>
          </p:spPr>
          <p:txBody>
            <a:bodyPr/>
            <a:lstStyle/>
            <a:p>
              <a:endParaRPr lang="zh-CN" altLang="en-US"/>
            </a:p>
          </p:txBody>
        </p:sp>
        <p:sp>
          <p:nvSpPr>
            <p:cNvPr id="143" name="Rectangle 429"/>
            <p:cNvSpPr>
              <a:spLocks noChangeArrowheads="1"/>
            </p:cNvSpPr>
            <p:nvPr/>
          </p:nvSpPr>
          <p:spPr bwMode="auto">
            <a:xfrm rot="16200000">
              <a:off x="3975101" y="4432300"/>
              <a:ext cx="2197100" cy="212725"/>
            </a:xfrm>
            <a:prstGeom prst="rect">
              <a:avLst/>
            </a:prstGeom>
            <a:noFill/>
            <a:ln w="9525">
              <a:noFill/>
              <a:miter lim="800000"/>
              <a:headEnd/>
              <a:tailEnd/>
            </a:ln>
          </p:spPr>
          <p:txBody>
            <a:bodyPr wrap="none" lIns="0" tIns="0" rIns="0" bIns="0">
              <a:spAutoFit/>
            </a:bodyPr>
            <a:lstStyle/>
            <a:p>
              <a:r>
                <a:rPr lang="en-US" sz="1400">
                  <a:solidFill>
                    <a:srgbClr val="000000"/>
                  </a:solidFill>
                </a:rPr>
                <a:t>Maximal electronic temp (K)</a:t>
              </a:r>
              <a:endParaRPr lang="en-US" sz="2400">
                <a:latin typeface="Times New Roman" pitchFamily="18" charset="0"/>
              </a:endParaRPr>
            </a:p>
          </p:txBody>
        </p:sp>
        <p:pic>
          <p:nvPicPr>
            <p:cNvPr id="144" name="Picture 586"/>
            <p:cNvPicPr>
              <a:picLocks noChangeAspect="1" noChangeArrowheads="1"/>
            </p:cNvPicPr>
            <p:nvPr/>
          </p:nvPicPr>
          <p:blipFill>
            <a:blip r:embed="rId7" cstate="print"/>
            <a:srcRect/>
            <a:stretch>
              <a:fillRect/>
            </a:stretch>
          </p:blipFill>
          <p:spPr bwMode="auto">
            <a:xfrm>
              <a:off x="382588" y="3125788"/>
              <a:ext cx="4259262" cy="3230562"/>
            </a:xfrm>
            <a:prstGeom prst="rect">
              <a:avLst/>
            </a:prstGeom>
            <a:noFill/>
            <a:ln w="9525">
              <a:noFill/>
              <a:miter lim="800000"/>
              <a:headEnd/>
              <a:tailEnd/>
            </a:ln>
            <a:effectLst/>
          </p:spPr>
        </p:pic>
        <p:sp>
          <p:nvSpPr>
            <p:cNvPr id="145" name="Text Box 587"/>
            <p:cNvSpPr txBox="1">
              <a:spLocks noChangeArrowheads="1"/>
            </p:cNvSpPr>
            <p:nvPr/>
          </p:nvSpPr>
          <p:spPr bwMode="auto">
            <a:xfrm>
              <a:off x="7023100" y="4406900"/>
              <a:ext cx="457200" cy="457200"/>
            </a:xfrm>
            <a:prstGeom prst="rect">
              <a:avLst/>
            </a:prstGeom>
            <a:noFill/>
            <a:ln w="9525">
              <a:noFill/>
              <a:miter lim="800000"/>
              <a:headEnd/>
              <a:tailEnd/>
            </a:ln>
            <a:effectLst/>
          </p:spPr>
          <p:txBody>
            <a:bodyPr>
              <a:spAutoFit/>
            </a:bodyPr>
            <a:lstStyle/>
            <a:p>
              <a:pPr>
                <a:spcBef>
                  <a:spcPct val="50000"/>
                </a:spcBef>
              </a:pPr>
              <a:r>
                <a:rPr lang="en-GB" sz="2400" dirty="0">
                  <a:solidFill>
                    <a:schemeClr val="bg1"/>
                  </a:solidFill>
                  <a:latin typeface="Times New Roman" pitchFamily="18" charset="0"/>
                </a:rPr>
                <a:t>*</a:t>
              </a:r>
            </a:p>
          </p:txBody>
        </p:sp>
      </p:grpSp>
      <p:grpSp>
        <p:nvGrpSpPr>
          <p:cNvPr id="169" name="组合 168"/>
          <p:cNvGrpSpPr/>
          <p:nvPr/>
        </p:nvGrpSpPr>
        <p:grpSpPr>
          <a:xfrm>
            <a:off x="380628" y="1153592"/>
            <a:ext cx="8151812" cy="3230562"/>
            <a:chOff x="382588" y="3125788"/>
            <a:chExt cx="8151812" cy="3230562"/>
          </a:xfrm>
        </p:grpSpPr>
        <p:sp>
          <p:nvSpPr>
            <p:cNvPr id="146" name="Line 409"/>
            <p:cNvSpPr>
              <a:spLocks noChangeShapeType="1"/>
            </p:cNvSpPr>
            <p:nvPr/>
          </p:nvSpPr>
          <p:spPr bwMode="auto">
            <a:xfrm>
              <a:off x="5575300" y="3297238"/>
              <a:ext cx="1588" cy="2446337"/>
            </a:xfrm>
            <a:prstGeom prst="line">
              <a:avLst/>
            </a:prstGeom>
            <a:noFill/>
            <a:ln w="12700">
              <a:solidFill>
                <a:srgbClr val="000000"/>
              </a:solidFill>
              <a:round/>
              <a:headEnd/>
              <a:tailEnd/>
            </a:ln>
          </p:spPr>
          <p:txBody>
            <a:bodyPr/>
            <a:lstStyle/>
            <a:p>
              <a:endParaRPr lang="zh-CN" altLang="en-US"/>
            </a:p>
          </p:txBody>
        </p:sp>
        <p:sp>
          <p:nvSpPr>
            <p:cNvPr id="147" name="Line 410"/>
            <p:cNvSpPr>
              <a:spLocks noChangeShapeType="1"/>
            </p:cNvSpPr>
            <p:nvPr/>
          </p:nvSpPr>
          <p:spPr bwMode="auto">
            <a:xfrm>
              <a:off x="5570538" y="5749925"/>
              <a:ext cx="2963862" cy="1588"/>
            </a:xfrm>
            <a:prstGeom prst="line">
              <a:avLst/>
            </a:prstGeom>
            <a:noFill/>
            <a:ln w="12700">
              <a:solidFill>
                <a:srgbClr val="000000"/>
              </a:solidFill>
              <a:round/>
              <a:headEnd/>
              <a:tailEnd/>
            </a:ln>
          </p:spPr>
          <p:txBody>
            <a:bodyPr/>
            <a:lstStyle/>
            <a:p>
              <a:endParaRPr lang="zh-CN" altLang="en-US"/>
            </a:p>
          </p:txBody>
        </p:sp>
        <p:sp>
          <p:nvSpPr>
            <p:cNvPr id="148" name="Line 411"/>
            <p:cNvSpPr>
              <a:spLocks noChangeShapeType="1"/>
            </p:cNvSpPr>
            <p:nvPr/>
          </p:nvSpPr>
          <p:spPr bwMode="auto">
            <a:xfrm>
              <a:off x="5570538" y="3290888"/>
              <a:ext cx="2963862" cy="1587"/>
            </a:xfrm>
            <a:prstGeom prst="line">
              <a:avLst/>
            </a:prstGeom>
            <a:noFill/>
            <a:ln w="12700">
              <a:solidFill>
                <a:srgbClr val="000000"/>
              </a:solidFill>
              <a:round/>
              <a:headEnd/>
              <a:tailEnd/>
            </a:ln>
          </p:spPr>
          <p:txBody>
            <a:bodyPr/>
            <a:lstStyle/>
            <a:p>
              <a:endParaRPr lang="zh-CN" altLang="en-US"/>
            </a:p>
          </p:txBody>
        </p:sp>
        <p:sp>
          <p:nvSpPr>
            <p:cNvPr id="149" name="Line 412"/>
            <p:cNvSpPr>
              <a:spLocks noChangeShapeType="1"/>
            </p:cNvSpPr>
            <p:nvPr/>
          </p:nvSpPr>
          <p:spPr bwMode="auto">
            <a:xfrm flipV="1">
              <a:off x="5607050" y="5743575"/>
              <a:ext cx="1588" cy="57150"/>
            </a:xfrm>
            <a:prstGeom prst="line">
              <a:avLst/>
            </a:prstGeom>
            <a:noFill/>
            <a:ln w="12700">
              <a:solidFill>
                <a:srgbClr val="000000"/>
              </a:solidFill>
              <a:round/>
              <a:headEnd/>
              <a:tailEnd/>
            </a:ln>
          </p:spPr>
          <p:txBody>
            <a:bodyPr/>
            <a:lstStyle/>
            <a:p>
              <a:endParaRPr lang="zh-CN" altLang="en-US"/>
            </a:p>
          </p:txBody>
        </p:sp>
        <p:sp>
          <p:nvSpPr>
            <p:cNvPr id="150" name="Line 413"/>
            <p:cNvSpPr>
              <a:spLocks noChangeShapeType="1"/>
            </p:cNvSpPr>
            <p:nvPr/>
          </p:nvSpPr>
          <p:spPr bwMode="auto">
            <a:xfrm flipV="1">
              <a:off x="6089650" y="5743575"/>
              <a:ext cx="1588" cy="101600"/>
            </a:xfrm>
            <a:prstGeom prst="line">
              <a:avLst/>
            </a:prstGeom>
            <a:noFill/>
            <a:ln w="12700">
              <a:solidFill>
                <a:srgbClr val="000000"/>
              </a:solidFill>
              <a:round/>
              <a:headEnd/>
              <a:tailEnd/>
            </a:ln>
          </p:spPr>
          <p:txBody>
            <a:bodyPr/>
            <a:lstStyle/>
            <a:p>
              <a:endParaRPr lang="zh-CN" altLang="en-US"/>
            </a:p>
          </p:txBody>
        </p:sp>
        <p:sp>
          <p:nvSpPr>
            <p:cNvPr id="151" name="Rectangle 414"/>
            <p:cNvSpPr>
              <a:spLocks noChangeArrowheads="1"/>
            </p:cNvSpPr>
            <p:nvPr/>
          </p:nvSpPr>
          <p:spPr bwMode="auto">
            <a:xfrm>
              <a:off x="5961063" y="5895975"/>
              <a:ext cx="1643062" cy="212725"/>
            </a:xfrm>
            <a:prstGeom prst="rect">
              <a:avLst/>
            </a:prstGeom>
            <a:noFill/>
            <a:ln w="9525">
              <a:noFill/>
              <a:miter lim="800000"/>
              <a:headEnd/>
              <a:tailEnd/>
            </a:ln>
          </p:spPr>
          <p:txBody>
            <a:bodyPr wrap="none" lIns="0" tIns="0" rIns="0" bIns="0">
              <a:spAutoFit/>
            </a:bodyPr>
            <a:lstStyle/>
            <a:p>
              <a:r>
                <a:rPr lang="en-US" sz="1400">
                  <a:solidFill>
                    <a:srgbClr val="000000"/>
                  </a:solidFill>
                </a:rPr>
                <a:t>-2       -1                  1</a:t>
              </a:r>
              <a:endParaRPr lang="en-US" sz="2400">
                <a:latin typeface="Times New Roman" pitchFamily="18" charset="0"/>
              </a:endParaRPr>
            </a:p>
          </p:txBody>
        </p:sp>
        <p:sp>
          <p:nvSpPr>
            <p:cNvPr id="152" name="Line 415"/>
            <p:cNvSpPr>
              <a:spLocks noChangeShapeType="1"/>
            </p:cNvSpPr>
            <p:nvPr/>
          </p:nvSpPr>
          <p:spPr bwMode="auto">
            <a:xfrm flipV="1">
              <a:off x="6570663" y="5743575"/>
              <a:ext cx="1587" cy="57150"/>
            </a:xfrm>
            <a:prstGeom prst="line">
              <a:avLst/>
            </a:prstGeom>
            <a:noFill/>
            <a:ln w="12700">
              <a:solidFill>
                <a:srgbClr val="000000"/>
              </a:solidFill>
              <a:round/>
              <a:headEnd/>
              <a:tailEnd/>
            </a:ln>
          </p:spPr>
          <p:txBody>
            <a:bodyPr/>
            <a:lstStyle/>
            <a:p>
              <a:endParaRPr lang="zh-CN" altLang="en-US"/>
            </a:p>
          </p:txBody>
        </p:sp>
        <p:sp>
          <p:nvSpPr>
            <p:cNvPr id="153" name="Line 416"/>
            <p:cNvSpPr>
              <a:spLocks noChangeShapeType="1"/>
            </p:cNvSpPr>
            <p:nvPr/>
          </p:nvSpPr>
          <p:spPr bwMode="auto">
            <a:xfrm flipV="1">
              <a:off x="7051675" y="5743575"/>
              <a:ext cx="1588" cy="101600"/>
            </a:xfrm>
            <a:prstGeom prst="line">
              <a:avLst/>
            </a:prstGeom>
            <a:noFill/>
            <a:ln w="12700">
              <a:solidFill>
                <a:srgbClr val="000000"/>
              </a:solidFill>
              <a:round/>
              <a:headEnd/>
              <a:tailEnd/>
            </a:ln>
          </p:spPr>
          <p:txBody>
            <a:bodyPr/>
            <a:lstStyle/>
            <a:p>
              <a:endParaRPr lang="zh-CN" altLang="en-US"/>
            </a:p>
          </p:txBody>
        </p:sp>
        <p:sp>
          <p:nvSpPr>
            <p:cNvPr id="154" name="Rectangle 417"/>
            <p:cNvSpPr>
              <a:spLocks noChangeArrowheads="1"/>
            </p:cNvSpPr>
            <p:nvPr/>
          </p:nvSpPr>
          <p:spPr bwMode="auto">
            <a:xfrm>
              <a:off x="7002463" y="5895975"/>
              <a:ext cx="98425" cy="212725"/>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2400">
                <a:latin typeface="Times New Roman" pitchFamily="18" charset="0"/>
              </a:endParaRPr>
            </a:p>
          </p:txBody>
        </p:sp>
        <p:sp>
          <p:nvSpPr>
            <p:cNvPr id="155" name="Line 418"/>
            <p:cNvSpPr>
              <a:spLocks noChangeShapeType="1"/>
            </p:cNvSpPr>
            <p:nvPr/>
          </p:nvSpPr>
          <p:spPr bwMode="auto">
            <a:xfrm flipV="1">
              <a:off x="7534275" y="5743575"/>
              <a:ext cx="1588" cy="57150"/>
            </a:xfrm>
            <a:prstGeom prst="line">
              <a:avLst/>
            </a:prstGeom>
            <a:noFill/>
            <a:ln w="12700">
              <a:solidFill>
                <a:srgbClr val="000000"/>
              </a:solidFill>
              <a:round/>
              <a:headEnd/>
              <a:tailEnd/>
            </a:ln>
          </p:spPr>
          <p:txBody>
            <a:bodyPr/>
            <a:lstStyle/>
            <a:p>
              <a:endParaRPr lang="zh-CN" altLang="en-US"/>
            </a:p>
          </p:txBody>
        </p:sp>
        <p:sp>
          <p:nvSpPr>
            <p:cNvPr id="156" name="Line 419"/>
            <p:cNvSpPr>
              <a:spLocks noChangeShapeType="1"/>
            </p:cNvSpPr>
            <p:nvPr/>
          </p:nvSpPr>
          <p:spPr bwMode="auto">
            <a:xfrm flipV="1">
              <a:off x="8016875" y="5743575"/>
              <a:ext cx="1588" cy="101600"/>
            </a:xfrm>
            <a:prstGeom prst="line">
              <a:avLst/>
            </a:prstGeom>
            <a:noFill/>
            <a:ln w="12700">
              <a:solidFill>
                <a:srgbClr val="000000"/>
              </a:solidFill>
              <a:round/>
              <a:headEnd/>
              <a:tailEnd/>
            </a:ln>
          </p:spPr>
          <p:txBody>
            <a:bodyPr/>
            <a:lstStyle/>
            <a:p>
              <a:endParaRPr lang="zh-CN" altLang="en-US"/>
            </a:p>
          </p:txBody>
        </p:sp>
        <p:sp>
          <p:nvSpPr>
            <p:cNvPr id="157" name="Rectangle 420"/>
            <p:cNvSpPr>
              <a:spLocks noChangeArrowheads="1"/>
            </p:cNvSpPr>
            <p:nvPr/>
          </p:nvSpPr>
          <p:spPr bwMode="auto">
            <a:xfrm>
              <a:off x="7918450" y="5895975"/>
              <a:ext cx="147638" cy="212725"/>
            </a:xfrm>
            <a:prstGeom prst="rect">
              <a:avLst/>
            </a:prstGeom>
            <a:noFill/>
            <a:ln w="9525">
              <a:noFill/>
              <a:miter lim="800000"/>
              <a:headEnd/>
              <a:tailEnd/>
            </a:ln>
          </p:spPr>
          <p:txBody>
            <a:bodyPr wrap="none" lIns="0" tIns="0" rIns="0" bIns="0">
              <a:spAutoFit/>
            </a:bodyPr>
            <a:lstStyle/>
            <a:p>
              <a:r>
                <a:rPr lang="en-US" sz="1400">
                  <a:solidFill>
                    <a:srgbClr val="000000"/>
                  </a:solidFill>
                </a:rPr>
                <a:t> 2</a:t>
              </a:r>
              <a:endParaRPr lang="en-US" sz="2400">
                <a:latin typeface="Times New Roman" pitchFamily="18" charset="0"/>
              </a:endParaRPr>
            </a:p>
          </p:txBody>
        </p:sp>
        <p:sp>
          <p:nvSpPr>
            <p:cNvPr id="158" name="Line 421"/>
            <p:cNvSpPr>
              <a:spLocks noChangeShapeType="1"/>
            </p:cNvSpPr>
            <p:nvPr/>
          </p:nvSpPr>
          <p:spPr bwMode="auto">
            <a:xfrm flipV="1">
              <a:off x="8497888" y="5743575"/>
              <a:ext cx="1587" cy="57150"/>
            </a:xfrm>
            <a:prstGeom prst="line">
              <a:avLst/>
            </a:prstGeom>
            <a:noFill/>
            <a:ln w="12700">
              <a:solidFill>
                <a:srgbClr val="000000"/>
              </a:solidFill>
              <a:round/>
              <a:headEnd/>
              <a:tailEnd/>
            </a:ln>
          </p:spPr>
          <p:txBody>
            <a:bodyPr/>
            <a:lstStyle/>
            <a:p>
              <a:endParaRPr lang="zh-CN" altLang="en-US"/>
            </a:p>
          </p:txBody>
        </p:sp>
        <p:sp>
          <p:nvSpPr>
            <p:cNvPr id="159" name="Rectangle 422"/>
            <p:cNvSpPr>
              <a:spLocks noChangeArrowheads="1"/>
            </p:cNvSpPr>
            <p:nvPr/>
          </p:nvSpPr>
          <p:spPr bwMode="auto">
            <a:xfrm>
              <a:off x="6662738" y="6116638"/>
              <a:ext cx="777875" cy="212725"/>
            </a:xfrm>
            <a:prstGeom prst="rect">
              <a:avLst/>
            </a:prstGeom>
            <a:noFill/>
            <a:ln w="9525">
              <a:noFill/>
              <a:miter lim="800000"/>
              <a:headEnd/>
              <a:tailEnd/>
            </a:ln>
          </p:spPr>
          <p:txBody>
            <a:bodyPr wrap="none" lIns="0" tIns="0" rIns="0" bIns="0">
              <a:spAutoFit/>
            </a:bodyPr>
            <a:lstStyle/>
            <a:p>
              <a:r>
                <a:rPr lang="en-US" sz="1400">
                  <a:solidFill>
                    <a:srgbClr val="000000"/>
                  </a:solidFill>
                </a:rPr>
                <a:t>delay (ps)</a:t>
              </a:r>
              <a:endParaRPr lang="en-US" sz="2400">
                <a:latin typeface="Times New Roman" pitchFamily="18" charset="0"/>
              </a:endParaRPr>
            </a:p>
          </p:txBody>
        </p:sp>
        <p:sp>
          <p:nvSpPr>
            <p:cNvPr id="160" name="Line 423"/>
            <p:cNvSpPr>
              <a:spLocks noChangeShapeType="1"/>
            </p:cNvSpPr>
            <p:nvPr/>
          </p:nvSpPr>
          <p:spPr bwMode="auto">
            <a:xfrm>
              <a:off x="8528050" y="3297238"/>
              <a:ext cx="1588" cy="2446337"/>
            </a:xfrm>
            <a:prstGeom prst="line">
              <a:avLst/>
            </a:prstGeom>
            <a:noFill/>
            <a:ln w="12700">
              <a:solidFill>
                <a:srgbClr val="000000"/>
              </a:solidFill>
              <a:round/>
              <a:headEnd/>
              <a:tailEnd/>
            </a:ln>
          </p:spPr>
          <p:txBody>
            <a:bodyPr/>
            <a:lstStyle/>
            <a:p>
              <a:endParaRPr lang="zh-CN" altLang="en-US"/>
            </a:p>
          </p:txBody>
        </p:sp>
        <p:sp>
          <p:nvSpPr>
            <p:cNvPr id="161" name="Line 424"/>
            <p:cNvSpPr>
              <a:spLocks noChangeShapeType="1"/>
            </p:cNvSpPr>
            <p:nvPr/>
          </p:nvSpPr>
          <p:spPr bwMode="auto">
            <a:xfrm>
              <a:off x="5481638" y="3454400"/>
              <a:ext cx="100012" cy="7938"/>
            </a:xfrm>
            <a:prstGeom prst="line">
              <a:avLst/>
            </a:prstGeom>
            <a:noFill/>
            <a:ln w="12700">
              <a:solidFill>
                <a:srgbClr val="000000"/>
              </a:solidFill>
              <a:round/>
              <a:headEnd/>
              <a:tailEnd/>
            </a:ln>
          </p:spPr>
          <p:txBody>
            <a:bodyPr/>
            <a:lstStyle/>
            <a:p>
              <a:endParaRPr lang="zh-CN" altLang="en-US"/>
            </a:p>
          </p:txBody>
        </p:sp>
        <p:sp>
          <p:nvSpPr>
            <p:cNvPr id="162" name="Line 425"/>
            <p:cNvSpPr>
              <a:spLocks noChangeShapeType="1"/>
            </p:cNvSpPr>
            <p:nvPr/>
          </p:nvSpPr>
          <p:spPr bwMode="auto">
            <a:xfrm>
              <a:off x="5481638" y="4206875"/>
              <a:ext cx="100012" cy="7938"/>
            </a:xfrm>
            <a:prstGeom prst="line">
              <a:avLst/>
            </a:prstGeom>
            <a:noFill/>
            <a:ln w="12700">
              <a:solidFill>
                <a:srgbClr val="000000"/>
              </a:solidFill>
              <a:round/>
              <a:headEnd/>
              <a:tailEnd/>
            </a:ln>
          </p:spPr>
          <p:txBody>
            <a:bodyPr/>
            <a:lstStyle/>
            <a:p>
              <a:endParaRPr lang="zh-CN" altLang="en-US"/>
            </a:p>
          </p:txBody>
        </p:sp>
        <p:sp>
          <p:nvSpPr>
            <p:cNvPr id="163" name="Line 426"/>
            <p:cNvSpPr>
              <a:spLocks noChangeShapeType="1"/>
            </p:cNvSpPr>
            <p:nvPr/>
          </p:nvSpPr>
          <p:spPr bwMode="auto">
            <a:xfrm>
              <a:off x="5481638" y="4960938"/>
              <a:ext cx="100012" cy="7937"/>
            </a:xfrm>
            <a:prstGeom prst="line">
              <a:avLst/>
            </a:prstGeom>
            <a:noFill/>
            <a:ln w="12700">
              <a:solidFill>
                <a:srgbClr val="000000"/>
              </a:solidFill>
              <a:round/>
              <a:headEnd/>
              <a:tailEnd/>
            </a:ln>
          </p:spPr>
          <p:txBody>
            <a:bodyPr/>
            <a:lstStyle/>
            <a:p>
              <a:endParaRPr lang="zh-CN" altLang="en-US"/>
            </a:p>
          </p:txBody>
        </p:sp>
        <p:sp>
          <p:nvSpPr>
            <p:cNvPr id="164" name="Line 427"/>
            <p:cNvSpPr>
              <a:spLocks noChangeShapeType="1"/>
            </p:cNvSpPr>
            <p:nvPr/>
          </p:nvSpPr>
          <p:spPr bwMode="auto">
            <a:xfrm>
              <a:off x="5481638" y="5715000"/>
              <a:ext cx="100012" cy="7938"/>
            </a:xfrm>
            <a:prstGeom prst="line">
              <a:avLst/>
            </a:prstGeom>
            <a:noFill/>
            <a:ln w="12700">
              <a:solidFill>
                <a:srgbClr val="000000"/>
              </a:solidFill>
              <a:round/>
              <a:headEnd/>
              <a:tailEnd/>
            </a:ln>
          </p:spPr>
          <p:txBody>
            <a:bodyPr/>
            <a:lstStyle/>
            <a:p>
              <a:endParaRPr lang="zh-CN" altLang="en-US"/>
            </a:p>
          </p:txBody>
        </p:sp>
        <p:sp>
          <p:nvSpPr>
            <p:cNvPr id="165" name="Freeform 428"/>
            <p:cNvSpPr>
              <a:spLocks/>
            </p:cNvSpPr>
            <p:nvPr/>
          </p:nvSpPr>
          <p:spPr bwMode="auto">
            <a:xfrm>
              <a:off x="5838825" y="3505200"/>
              <a:ext cx="2438400" cy="2195513"/>
            </a:xfrm>
            <a:custGeom>
              <a:avLst/>
              <a:gdLst/>
              <a:ahLst/>
              <a:cxnLst>
                <a:cxn ang="0">
                  <a:pos x="0" y="1383"/>
                </a:cxn>
                <a:cxn ang="0">
                  <a:pos x="512" y="1312"/>
                </a:cxn>
                <a:cxn ang="0">
                  <a:pos x="639" y="971"/>
                </a:cxn>
                <a:cxn ang="0">
                  <a:pos x="666" y="818"/>
                </a:cxn>
                <a:cxn ang="0">
                  <a:pos x="691" y="603"/>
                </a:cxn>
                <a:cxn ang="0">
                  <a:pos x="717" y="326"/>
                </a:cxn>
                <a:cxn ang="0">
                  <a:pos x="742" y="80"/>
                </a:cxn>
                <a:cxn ang="0">
                  <a:pos x="769" y="0"/>
                </a:cxn>
                <a:cxn ang="0">
                  <a:pos x="794" y="80"/>
                </a:cxn>
                <a:cxn ang="0">
                  <a:pos x="819" y="326"/>
                </a:cxn>
                <a:cxn ang="0">
                  <a:pos x="845" y="603"/>
                </a:cxn>
                <a:cxn ang="0">
                  <a:pos x="870" y="818"/>
                </a:cxn>
                <a:cxn ang="0">
                  <a:pos x="897" y="971"/>
                </a:cxn>
                <a:cxn ang="0">
                  <a:pos x="1024" y="1312"/>
                </a:cxn>
                <a:cxn ang="0">
                  <a:pos x="1536" y="1383"/>
                </a:cxn>
              </a:cxnLst>
              <a:rect l="0" t="0" r="r" b="b"/>
              <a:pathLst>
                <a:path w="1536" h="1383">
                  <a:moveTo>
                    <a:pt x="0" y="1383"/>
                  </a:moveTo>
                  <a:cubicBezTo>
                    <a:pt x="85" y="1371"/>
                    <a:pt x="406" y="1381"/>
                    <a:pt x="512" y="1312"/>
                  </a:cubicBezTo>
                  <a:cubicBezTo>
                    <a:pt x="618" y="1243"/>
                    <a:pt x="613" y="1053"/>
                    <a:pt x="639" y="971"/>
                  </a:cubicBezTo>
                  <a:lnTo>
                    <a:pt x="666" y="818"/>
                  </a:lnTo>
                  <a:lnTo>
                    <a:pt x="691" y="603"/>
                  </a:lnTo>
                  <a:lnTo>
                    <a:pt x="717" y="326"/>
                  </a:lnTo>
                  <a:lnTo>
                    <a:pt x="742" y="80"/>
                  </a:lnTo>
                  <a:lnTo>
                    <a:pt x="769" y="0"/>
                  </a:lnTo>
                  <a:lnTo>
                    <a:pt x="794" y="80"/>
                  </a:lnTo>
                  <a:lnTo>
                    <a:pt x="819" y="326"/>
                  </a:lnTo>
                  <a:lnTo>
                    <a:pt x="845" y="603"/>
                  </a:lnTo>
                  <a:lnTo>
                    <a:pt x="870" y="818"/>
                  </a:lnTo>
                  <a:lnTo>
                    <a:pt x="897" y="971"/>
                  </a:lnTo>
                  <a:cubicBezTo>
                    <a:pt x="923" y="1053"/>
                    <a:pt x="918" y="1243"/>
                    <a:pt x="1024" y="1312"/>
                  </a:cubicBezTo>
                  <a:cubicBezTo>
                    <a:pt x="1130" y="1381"/>
                    <a:pt x="1429" y="1368"/>
                    <a:pt x="1536" y="1383"/>
                  </a:cubicBezTo>
                </a:path>
              </a:pathLst>
            </a:custGeom>
            <a:noFill/>
            <a:ln w="36513">
              <a:solidFill>
                <a:srgbClr val="FF3300"/>
              </a:solidFill>
              <a:prstDash val="solid"/>
              <a:round/>
              <a:headEnd/>
              <a:tailEnd/>
            </a:ln>
          </p:spPr>
          <p:txBody>
            <a:bodyPr/>
            <a:lstStyle/>
            <a:p>
              <a:endParaRPr lang="zh-CN" altLang="en-US"/>
            </a:p>
          </p:txBody>
        </p:sp>
        <p:sp>
          <p:nvSpPr>
            <p:cNvPr id="166" name="Rectangle 429"/>
            <p:cNvSpPr>
              <a:spLocks noChangeArrowheads="1"/>
            </p:cNvSpPr>
            <p:nvPr/>
          </p:nvSpPr>
          <p:spPr bwMode="auto">
            <a:xfrm rot="16200000">
              <a:off x="3975101" y="4432300"/>
              <a:ext cx="2197100" cy="212725"/>
            </a:xfrm>
            <a:prstGeom prst="rect">
              <a:avLst/>
            </a:prstGeom>
            <a:noFill/>
            <a:ln w="9525">
              <a:noFill/>
              <a:miter lim="800000"/>
              <a:headEnd/>
              <a:tailEnd/>
            </a:ln>
          </p:spPr>
          <p:txBody>
            <a:bodyPr wrap="none" lIns="0" tIns="0" rIns="0" bIns="0">
              <a:spAutoFit/>
            </a:bodyPr>
            <a:lstStyle/>
            <a:p>
              <a:r>
                <a:rPr lang="en-US" sz="1400" dirty="0">
                  <a:solidFill>
                    <a:srgbClr val="000000"/>
                  </a:solidFill>
                </a:rPr>
                <a:t>Maximal electronic temp (K)</a:t>
              </a:r>
              <a:endParaRPr lang="en-US" sz="2400" dirty="0">
                <a:latin typeface="Times New Roman" pitchFamily="18" charset="0"/>
              </a:endParaRPr>
            </a:p>
          </p:txBody>
        </p:sp>
        <p:pic>
          <p:nvPicPr>
            <p:cNvPr id="167" name="Picture 586"/>
            <p:cNvPicPr>
              <a:picLocks noChangeAspect="1" noChangeArrowheads="1"/>
            </p:cNvPicPr>
            <p:nvPr/>
          </p:nvPicPr>
          <p:blipFill>
            <a:blip r:embed="rId8" cstate="print"/>
            <a:srcRect/>
            <a:stretch>
              <a:fillRect/>
            </a:stretch>
          </p:blipFill>
          <p:spPr bwMode="auto">
            <a:xfrm>
              <a:off x="382588" y="3125788"/>
              <a:ext cx="4259262" cy="3230562"/>
            </a:xfrm>
            <a:prstGeom prst="rect">
              <a:avLst/>
            </a:prstGeom>
            <a:noFill/>
            <a:ln w="9525">
              <a:noFill/>
              <a:miter lim="800000"/>
              <a:headEnd/>
              <a:tailEnd/>
            </a:ln>
            <a:effectLst/>
          </p:spPr>
        </p:pic>
        <p:sp>
          <p:nvSpPr>
            <p:cNvPr id="168" name="Text Box 587"/>
            <p:cNvSpPr txBox="1">
              <a:spLocks noChangeArrowheads="1"/>
            </p:cNvSpPr>
            <p:nvPr/>
          </p:nvSpPr>
          <p:spPr bwMode="auto">
            <a:xfrm>
              <a:off x="6972300" y="3886200"/>
              <a:ext cx="457200" cy="457200"/>
            </a:xfrm>
            <a:prstGeom prst="rect">
              <a:avLst/>
            </a:prstGeom>
            <a:noFill/>
            <a:ln w="9525">
              <a:noFill/>
              <a:miter lim="800000"/>
              <a:headEnd/>
              <a:tailEnd/>
            </a:ln>
            <a:effectLst/>
          </p:spPr>
          <p:txBody>
            <a:bodyPr>
              <a:spAutoFit/>
            </a:bodyPr>
            <a:lstStyle/>
            <a:p>
              <a:pPr>
                <a:spcBef>
                  <a:spcPct val="50000"/>
                </a:spcBef>
              </a:pPr>
              <a:r>
                <a:rPr lang="en-GB" sz="2400" dirty="0">
                  <a:solidFill>
                    <a:schemeClr val="bg1"/>
                  </a:solidFill>
                  <a:latin typeface="Times New Roman" pitchFamily="18" charset="0"/>
                </a:rPr>
                <a:t>*</a:t>
              </a:r>
            </a:p>
          </p:txBody>
        </p:sp>
      </p:grpSp>
      <p:grpSp>
        <p:nvGrpSpPr>
          <p:cNvPr id="193" name="组合 192"/>
          <p:cNvGrpSpPr/>
          <p:nvPr/>
        </p:nvGrpSpPr>
        <p:grpSpPr>
          <a:xfrm>
            <a:off x="393328" y="1153592"/>
            <a:ext cx="8151812" cy="3230562"/>
            <a:chOff x="382588" y="3125788"/>
            <a:chExt cx="8151812" cy="3230562"/>
          </a:xfrm>
        </p:grpSpPr>
        <p:sp>
          <p:nvSpPr>
            <p:cNvPr id="170" name="Line 409"/>
            <p:cNvSpPr>
              <a:spLocks noChangeShapeType="1"/>
            </p:cNvSpPr>
            <p:nvPr/>
          </p:nvSpPr>
          <p:spPr bwMode="auto">
            <a:xfrm>
              <a:off x="5575300" y="3297238"/>
              <a:ext cx="1588" cy="2446337"/>
            </a:xfrm>
            <a:prstGeom prst="line">
              <a:avLst/>
            </a:prstGeom>
            <a:noFill/>
            <a:ln w="12700">
              <a:solidFill>
                <a:srgbClr val="000000"/>
              </a:solidFill>
              <a:round/>
              <a:headEnd/>
              <a:tailEnd/>
            </a:ln>
          </p:spPr>
          <p:txBody>
            <a:bodyPr/>
            <a:lstStyle/>
            <a:p>
              <a:endParaRPr lang="zh-CN" altLang="en-US"/>
            </a:p>
          </p:txBody>
        </p:sp>
        <p:sp>
          <p:nvSpPr>
            <p:cNvPr id="171" name="Line 410"/>
            <p:cNvSpPr>
              <a:spLocks noChangeShapeType="1"/>
            </p:cNvSpPr>
            <p:nvPr/>
          </p:nvSpPr>
          <p:spPr bwMode="auto">
            <a:xfrm>
              <a:off x="5570538" y="5749925"/>
              <a:ext cx="2963862" cy="1588"/>
            </a:xfrm>
            <a:prstGeom prst="line">
              <a:avLst/>
            </a:prstGeom>
            <a:noFill/>
            <a:ln w="12700">
              <a:solidFill>
                <a:srgbClr val="000000"/>
              </a:solidFill>
              <a:round/>
              <a:headEnd/>
              <a:tailEnd/>
            </a:ln>
          </p:spPr>
          <p:txBody>
            <a:bodyPr/>
            <a:lstStyle/>
            <a:p>
              <a:endParaRPr lang="zh-CN" altLang="en-US"/>
            </a:p>
          </p:txBody>
        </p:sp>
        <p:sp>
          <p:nvSpPr>
            <p:cNvPr id="172" name="Line 411"/>
            <p:cNvSpPr>
              <a:spLocks noChangeShapeType="1"/>
            </p:cNvSpPr>
            <p:nvPr/>
          </p:nvSpPr>
          <p:spPr bwMode="auto">
            <a:xfrm>
              <a:off x="5570538" y="3290888"/>
              <a:ext cx="2963862" cy="1587"/>
            </a:xfrm>
            <a:prstGeom prst="line">
              <a:avLst/>
            </a:prstGeom>
            <a:noFill/>
            <a:ln w="12700">
              <a:solidFill>
                <a:srgbClr val="000000"/>
              </a:solidFill>
              <a:round/>
              <a:headEnd/>
              <a:tailEnd/>
            </a:ln>
          </p:spPr>
          <p:txBody>
            <a:bodyPr/>
            <a:lstStyle/>
            <a:p>
              <a:endParaRPr lang="zh-CN" altLang="en-US"/>
            </a:p>
          </p:txBody>
        </p:sp>
        <p:sp>
          <p:nvSpPr>
            <p:cNvPr id="173" name="Line 412"/>
            <p:cNvSpPr>
              <a:spLocks noChangeShapeType="1"/>
            </p:cNvSpPr>
            <p:nvPr/>
          </p:nvSpPr>
          <p:spPr bwMode="auto">
            <a:xfrm flipV="1">
              <a:off x="5607050" y="5743575"/>
              <a:ext cx="1588" cy="57150"/>
            </a:xfrm>
            <a:prstGeom prst="line">
              <a:avLst/>
            </a:prstGeom>
            <a:noFill/>
            <a:ln w="12700">
              <a:solidFill>
                <a:srgbClr val="000000"/>
              </a:solidFill>
              <a:round/>
              <a:headEnd/>
              <a:tailEnd/>
            </a:ln>
          </p:spPr>
          <p:txBody>
            <a:bodyPr/>
            <a:lstStyle/>
            <a:p>
              <a:endParaRPr lang="zh-CN" altLang="en-US"/>
            </a:p>
          </p:txBody>
        </p:sp>
        <p:sp>
          <p:nvSpPr>
            <p:cNvPr id="174" name="Line 413"/>
            <p:cNvSpPr>
              <a:spLocks noChangeShapeType="1"/>
            </p:cNvSpPr>
            <p:nvPr/>
          </p:nvSpPr>
          <p:spPr bwMode="auto">
            <a:xfrm flipV="1">
              <a:off x="6089650" y="5743575"/>
              <a:ext cx="1588" cy="101600"/>
            </a:xfrm>
            <a:prstGeom prst="line">
              <a:avLst/>
            </a:prstGeom>
            <a:noFill/>
            <a:ln w="12700">
              <a:solidFill>
                <a:srgbClr val="000000"/>
              </a:solidFill>
              <a:round/>
              <a:headEnd/>
              <a:tailEnd/>
            </a:ln>
          </p:spPr>
          <p:txBody>
            <a:bodyPr/>
            <a:lstStyle/>
            <a:p>
              <a:endParaRPr lang="zh-CN" altLang="en-US"/>
            </a:p>
          </p:txBody>
        </p:sp>
        <p:sp>
          <p:nvSpPr>
            <p:cNvPr id="175" name="Rectangle 414"/>
            <p:cNvSpPr>
              <a:spLocks noChangeArrowheads="1"/>
            </p:cNvSpPr>
            <p:nvPr/>
          </p:nvSpPr>
          <p:spPr bwMode="auto">
            <a:xfrm>
              <a:off x="5961063" y="5895975"/>
              <a:ext cx="1643062" cy="212725"/>
            </a:xfrm>
            <a:prstGeom prst="rect">
              <a:avLst/>
            </a:prstGeom>
            <a:noFill/>
            <a:ln w="9525">
              <a:noFill/>
              <a:miter lim="800000"/>
              <a:headEnd/>
              <a:tailEnd/>
            </a:ln>
          </p:spPr>
          <p:txBody>
            <a:bodyPr wrap="none" lIns="0" tIns="0" rIns="0" bIns="0">
              <a:spAutoFit/>
            </a:bodyPr>
            <a:lstStyle/>
            <a:p>
              <a:r>
                <a:rPr lang="en-US" sz="1400">
                  <a:solidFill>
                    <a:srgbClr val="000000"/>
                  </a:solidFill>
                </a:rPr>
                <a:t>-2       -1                  1</a:t>
              </a:r>
              <a:endParaRPr lang="en-US" sz="2400">
                <a:latin typeface="Times New Roman" pitchFamily="18" charset="0"/>
              </a:endParaRPr>
            </a:p>
          </p:txBody>
        </p:sp>
        <p:sp>
          <p:nvSpPr>
            <p:cNvPr id="176" name="Line 415"/>
            <p:cNvSpPr>
              <a:spLocks noChangeShapeType="1"/>
            </p:cNvSpPr>
            <p:nvPr/>
          </p:nvSpPr>
          <p:spPr bwMode="auto">
            <a:xfrm flipV="1">
              <a:off x="6570663" y="5743575"/>
              <a:ext cx="1587" cy="57150"/>
            </a:xfrm>
            <a:prstGeom prst="line">
              <a:avLst/>
            </a:prstGeom>
            <a:noFill/>
            <a:ln w="12700">
              <a:solidFill>
                <a:srgbClr val="000000"/>
              </a:solidFill>
              <a:round/>
              <a:headEnd/>
              <a:tailEnd/>
            </a:ln>
          </p:spPr>
          <p:txBody>
            <a:bodyPr/>
            <a:lstStyle/>
            <a:p>
              <a:endParaRPr lang="zh-CN" altLang="en-US"/>
            </a:p>
          </p:txBody>
        </p:sp>
        <p:sp>
          <p:nvSpPr>
            <p:cNvPr id="177" name="Line 416"/>
            <p:cNvSpPr>
              <a:spLocks noChangeShapeType="1"/>
            </p:cNvSpPr>
            <p:nvPr/>
          </p:nvSpPr>
          <p:spPr bwMode="auto">
            <a:xfrm flipV="1">
              <a:off x="7051675" y="5743575"/>
              <a:ext cx="1588" cy="101600"/>
            </a:xfrm>
            <a:prstGeom prst="line">
              <a:avLst/>
            </a:prstGeom>
            <a:noFill/>
            <a:ln w="12700">
              <a:solidFill>
                <a:srgbClr val="000000"/>
              </a:solidFill>
              <a:round/>
              <a:headEnd/>
              <a:tailEnd/>
            </a:ln>
          </p:spPr>
          <p:txBody>
            <a:bodyPr/>
            <a:lstStyle/>
            <a:p>
              <a:endParaRPr lang="zh-CN" altLang="en-US"/>
            </a:p>
          </p:txBody>
        </p:sp>
        <p:sp>
          <p:nvSpPr>
            <p:cNvPr id="178" name="Rectangle 417"/>
            <p:cNvSpPr>
              <a:spLocks noChangeArrowheads="1"/>
            </p:cNvSpPr>
            <p:nvPr/>
          </p:nvSpPr>
          <p:spPr bwMode="auto">
            <a:xfrm>
              <a:off x="7002463" y="5895975"/>
              <a:ext cx="98425" cy="212725"/>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2400">
                <a:latin typeface="Times New Roman" pitchFamily="18" charset="0"/>
              </a:endParaRPr>
            </a:p>
          </p:txBody>
        </p:sp>
        <p:sp>
          <p:nvSpPr>
            <p:cNvPr id="179" name="Line 418"/>
            <p:cNvSpPr>
              <a:spLocks noChangeShapeType="1"/>
            </p:cNvSpPr>
            <p:nvPr/>
          </p:nvSpPr>
          <p:spPr bwMode="auto">
            <a:xfrm flipV="1">
              <a:off x="7534275" y="5743575"/>
              <a:ext cx="1588" cy="57150"/>
            </a:xfrm>
            <a:prstGeom prst="line">
              <a:avLst/>
            </a:prstGeom>
            <a:noFill/>
            <a:ln w="12700">
              <a:solidFill>
                <a:srgbClr val="000000"/>
              </a:solidFill>
              <a:round/>
              <a:headEnd/>
              <a:tailEnd/>
            </a:ln>
          </p:spPr>
          <p:txBody>
            <a:bodyPr/>
            <a:lstStyle/>
            <a:p>
              <a:endParaRPr lang="zh-CN" altLang="en-US"/>
            </a:p>
          </p:txBody>
        </p:sp>
        <p:sp>
          <p:nvSpPr>
            <p:cNvPr id="180" name="Line 419"/>
            <p:cNvSpPr>
              <a:spLocks noChangeShapeType="1"/>
            </p:cNvSpPr>
            <p:nvPr/>
          </p:nvSpPr>
          <p:spPr bwMode="auto">
            <a:xfrm flipV="1">
              <a:off x="8016875" y="5743575"/>
              <a:ext cx="1588" cy="101600"/>
            </a:xfrm>
            <a:prstGeom prst="line">
              <a:avLst/>
            </a:prstGeom>
            <a:noFill/>
            <a:ln w="12700">
              <a:solidFill>
                <a:srgbClr val="000000"/>
              </a:solidFill>
              <a:round/>
              <a:headEnd/>
              <a:tailEnd/>
            </a:ln>
          </p:spPr>
          <p:txBody>
            <a:bodyPr/>
            <a:lstStyle/>
            <a:p>
              <a:endParaRPr lang="zh-CN" altLang="en-US"/>
            </a:p>
          </p:txBody>
        </p:sp>
        <p:sp>
          <p:nvSpPr>
            <p:cNvPr id="181" name="Rectangle 420"/>
            <p:cNvSpPr>
              <a:spLocks noChangeArrowheads="1"/>
            </p:cNvSpPr>
            <p:nvPr/>
          </p:nvSpPr>
          <p:spPr bwMode="auto">
            <a:xfrm>
              <a:off x="7918450" y="5895975"/>
              <a:ext cx="147638" cy="212725"/>
            </a:xfrm>
            <a:prstGeom prst="rect">
              <a:avLst/>
            </a:prstGeom>
            <a:noFill/>
            <a:ln w="9525">
              <a:noFill/>
              <a:miter lim="800000"/>
              <a:headEnd/>
              <a:tailEnd/>
            </a:ln>
          </p:spPr>
          <p:txBody>
            <a:bodyPr wrap="none" lIns="0" tIns="0" rIns="0" bIns="0">
              <a:spAutoFit/>
            </a:bodyPr>
            <a:lstStyle/>
            <a:p>
              <a:r>
                <a:rPr lang="en-US" sz="1400">
                  <a:solidFill>
                    <a:srgbClr val="000000"/>
                  </a:solidFill>
                </a:rPr>
                <a:t> 2</a:t>
              </a:r>
              <a:endParaRPr lang="en-US" sz="2400">
                <a:latin typeface="Times New Roman" pitchFamily="18" charset="0"/>
              </a:endParaRPr>
            </a:p>
          </p:txBody>
        </p:sp>
        <p:sp>
          <p:nvSpPr>
            <p:cNvPr id="182" name="Line 421"/>
            <p:cNvSpPr>
              <a:spLocks noChangeShapeType="1"/>
            </p:cNvSpPr>
            <p:nvPr/>
          </p:nvSpPr>
          <p:spPr bwMode="auto">
            <a:xfrm flipV="1">
              <a:off x="8497888" y="5743575"/>
              <a:ext cx="1587" cy="57150"/>
            </a:xfrm>
            <a:prstGeom prst="line">
              <a:avLst/>
            </a:prstGeom>
            <a:noFill/>
            <a:ln w="12700">
              <a:solidFill>
                <a:srgbClr val="000000"/>
              </a:solidFill>
              <a:round/>
              <a:headEnd/>
              <a:tailEnd/>
            </a:ln>
          </p:spPr>
          <p:txBody>
            <a:bodyPr/>
            <a:lstStyle/>
            <a:p>
              <a:endParaRPr lang="zh-CN" altLang="en-US"/>
            </a:p>
          </p:txBody>
        </p:sp>
        <p:sp>
          <p:nvSpPr>
            <p:cNvPr id="183" name="Rectangle 422"/>
            <p:cNvSpPr>
              <a:spLocks noChangeArrowheads="1"/>
            </p:cNvSpPr>
            <p:nvPr/>
          </p:nvSpPr>
          <p:spPr bwMode="auto">
            <a:xfrm>
              <a:off x="6662738" y="6116638"/>
              <a:ext cx="777875" cy="212725"/>
            </a:xfrm>
            <a:prstGeom prst="rect">
              <a:avLst/>
            </a:prstGeom>
            <a:noFill/>
            <a:ln w="9525">
              <a:noFill/>
              <a:miter lim="800000"/>
              <a:headEnd/>
              <a:tailEnd/>
            </a:ln>
          </p:spPr>
          <p:txBody>
            <a:bodyPr wrap="none" lIns="0" tIns="0" rIns="0" bIns="0">
              <a:spAutoFit/>
            </a:bodyPr>
            <a:lstStyle/>
            <a:p>
              <a:r>
                <a:rPr lang="en-US" sz="1400">
                  <a:solidFill>
                    <a:srgbClr val="000000"/>
                  </a:solidFill>
                </a:rPr>
                <a:t>delay (ps)</a:t>
              </a:r>
              <a:endParaRPr lang="en-US" sz="2400">
                <a:latin typeface="Times New Roman" pitchFamily="18" charset="0"/>
              </a:endParaRPr>
            </a:p>
          </p:txBody>
        </p:sp>
        <p:sp>
          <p:nvSpPr>
            <p:cNvPr id="184" name="Line 423"/>
            <p:cNvSpPr>
              <a:spLocks noChangeShapeType="1"/>
            </p:cNvSpPr>
            <p:nvPr/>
          </p:nvSpPr>
          <p:spPr bwMode="auto">
            <a:xfrm>
              <a:off x="8528050" y="3297238"/>
              <a:ext cx="1588" cy="2446337"/>
            </a:xfrm>
            <a:prstGeom prst="line">
              <a:avLst/>
            </a:prstGeom>
            <a:noFill/>
            <a:ln w="12700">
              <a:solidFill>
                <a:srgbClr val="000000"/>
              </a:solidFill>
              <a:round/>
              <a:headEnd/>
              <a:tailEnd/>
            </a:ln>
          </p:spPr>
          <p:txBody>
            <a:bodyPr/>
            <a:lstStyle/>
            <a:p>
              <a:endParaRPr lang="zh-CN" altLang="en-US"/>
            </a:p>
          </p:txBody>
        </p:sp>
        <p:sp>
          <p:nvSpPr>
            <p:cNvPr id="185" name="Line 424"/>
            <p:cNvSpPr>
              <a:spLocks noChangeShapeType="1"/>
            </p:cNvSpPr>
            <p:nvPr/>
          </p:nvSpPr>
          <p:spPr bwMode="auto">
            <a:xfrm>
              <a:off x="5481638" y="3454400"/>
              <a:ext cx="100012" cy="7938"/>
            </a:xfrm>
            <a:prstGeom prst="line">
              <a:avLst/>
            </a:prstGeom>
            <a:noFill/>
            <a:ln w="12700">
              <a:solidFill>
                <a:srgbClr val="000000"/>
              </a:solidFill>
              <a:round/>
              <a:headEnd/>
              <a:tailEnd/>
            </a:ln>
          </p:spPr>
          <p:txBody>
            <a:bodyPr/>
            <a:lstStyle/>
            <a:p>
              <a:endParaRPr lang="zh-CN" altLang="en-US"/>
            </a:p>
          </p:txBody>
        </p:sp>
        <p:sp>
          <p:nvSpPr>
            <p:cNvPr id="186" name="Line 425"/>
            <p:cNvSpPr>
              <a:spLocks noChangeShapeType="1"/>
            </p:cNvSpPr>
            <p:nvPr/>
          </p:nvSpPr>
          <p:spPr bwMode="auto">
            <a:xfrm>
              <a:off x="5481638" y="4206875"/>
              <a:ext cx="100012" cy="7938"/>
            </a:xfrm>
            <a:prstGeom prst="line">
              <a:avLst/>
            </a:prstGeom>
            <a:noFill/>
            <a:ln w="12700">
              <a:solidFill>
                <a:srgbClr val="000000"/>
              </a:solidFill>
              <a:round/>
              <a:headEnd/>
              <a:tailEnd/>
            </a:ln>
          </p:spPr>
          <p:txBody>
            <a:bodyPr/>
            <a:lstStyle/>
            <a:p>
              <a:endParaRPr lang="zh-CN" altLang="en-US"/>
            </a:p>
          </p:txBody>
        </p:sp>
        <p:sp>
          <p:nvSpPr>
            <p:cNvPr id="187" name="Line 426"/>
            <p:cNvSpPr>
              <a:spLocks noChangeShapeType="1"/>
            </p:cNvSpPr>
            <p:nvPr/>
          </p:nvSpPr>
          <p:spPr bwMode="auto">
            <a:xfrm>
              <a:off x="5481638" y="4960938"/>
              <a:ext cx="100012" cy="7937"/>
            </a:xfrm>
            <a:prstGeom prst="line">
              <a:avLst/>
            </a:prstGeom>
            <a:noFill/>
            <a:ln w="12700">
              <a:solidFill>
                <a:srgbClr val="000000"/>
              </a:solidFill>
              <a:round/>
              <a:headEnd/>
              <a:tailEnd/>
            </a:ln>
          </p:spPr>
          <p:txBody>
            <a:bodyPr/>
            <a:lstStyle/>
            <a:p>
              <a:endParaRPr lang="zh-CN" altLang="en-US"/>
            </a:p>
          </p:txBody>
        </p:sp>
        <p:sp>
          <p:nvSpPr>
            <p:cNvPr id="188" name="Line 427"/>
            <p:cNvSpPr>
              <a:spLocks noChangeShapeType="1"/>
            </p:cNvSpPr>
            <p:nvPr/>
          </p:nvSpPr>
          <p:spPr bwMode="auto">
            <a:xfrm>
              <a:off x="5481638" y="5715000"/>
              <a:ext cx="100012" cy="7938"/>
            </a:xfrm>
            <a:prstGeom prst="line">
              <a:avLst/>
            </a:prstGeom>
            <a:noFill/>
            <a:ln w="12700">
              <a:solidFill>
                <a:srgbClr val="000000"/>
              </a:solidFill>
              <a:round/>
              <a:headEnd/>
              <a:tailEnd/>
            </a:ln>
          </p:spPr>
          <p:txBody>
            <a:bodyPr/>
            <a:lstStyle/>
            <a:p>
              <a:endParaRPr lang="zh-CN" altLang="en-US"/>
            </a:p>
          </p:txBody>
        </p:sp>
        <p:sp>
          <p:nvSpPr>
            <p:cNvPr id="189" name="Freeform 428"/>
            <p:cNvSpPr>
              <a:spLocks/>
            </p:cNvSpPr>
            <p:nvPr/>
          </p:nvSpPr>
          <p:spPr bwMode="auto">
            <a:xfrm>
              <a:off x="5838825" y="3505200"/>
              <a:ext cx="2438400" cy="2195513"/>
            </a:xfrm>
            <a:custGeom>
              <a:avLst/>
              <a:gdLst/>
              <a:ahLst/>
              <a:cxnLst>
                <a:cxn ang="0">
                  <a:pos x="0" y="1383"/>
                </a:cxn>
                <a:cxn ang="0">
                  <a:pos x="512" y="1312"/>
                </a:cxn>
                <a:cxn ang="0">
                  <a:pos x="639" y="971"/>
                </a:cxn>
                <a:cxn ang="0">
                  <a:pos x="666" y="818"/>
                </a:cxn>
                <a:cxn ang="0">
                  <a:pos x="691" y="603"/>
                </a:cxn>
                <a:cxn ang="0">
                  <a:pos x="717" y="326"/>
                </a:cxn>
                <a:cxn ang="0">
                  <a:pos x="742" y="80"/>
                </a:cxn>
                <a:cxn ang="0">
                  <a:pos x="769" y="0"/>
                </a:cxn>
                <a:cxn ang="0">
                  <a:pos x="794" y="80"/>
                </a:cxn>
                <a:cxn ang="0">
                  <a:pos x="819" y="326"/>
                </a:cxn>
                <a:cxn ang="0">
                  <a:pos x="845" y="603"/>
                </a:cxn>
                <a:cxn ang="0">
                  <a:pos x="870" y="818"/>
                </a:cxn>
                <a:cxn ang="0">
                  <a:pos x="897" y="971"/>
                </a:cxn>
                <a:cxn ang="0">
                  <a:pos x="1024" y="1312"/>
                </a:cxn>
                <a:cxn ang="0">
                  <a:pos x="1536" y="1383"/>
                </a:cxn>
              </a:cxnLst>
              <a:rect l="0" t="0" r="r" b="b"/>
              <a:pathLst>
                <a:path w="1536" h="1383">
                  <a:moveTo>
                    <a:pt x="0" y="1383"/>
                  </a:moveTo>
                  <a:cubicBezTo>
                    <a:pt x="85" y="1371"/>
                    <a:pt x="406" y="1381"/>
                    <a:pt x="512" y="1312"/>
                  </a:cubicBezTo>
                  <a:cubicBezTo>
                    <a:pt x="618" y="1243"/>
                    <a:pt x="613" y="1053"/>
                    <a:pt x="639" y="971"/>
                  </a:cubicBezTo>
                  <a:lnTo>
                    <a:pt x="666" y="818"/>
                  </a:lnTo>
                  <a:lnTo>
                    <a:pt x="691" y="603"/>
                  </a:lnTo>
                  <a:lnTo>
                    <a:pt x="717" y="326"/>
                  </a:lnTo>
                  <a:lnTo>
                    <a:pt x="742" y="80"/>
                  </a:lnTo>
                  <a:lnTo>
                    <a:pt x="769" y="0"/>
                  </a:lnTo>
                  <a:lnTo>
                    <a:pt x="794" y="80"/>
                  </a:lnTo>
                  <a:lnTo>
                    <a:pt x="819" y="326"/>
                  </a:lnTo>
                  <a:lnTo>
                    <a:pt x="845" y="603"/>
                  </a:lnTo>
                  <a:lnTo>
                    <a:pt x="870" y="818"/>
                  </a:lnTo>
                  <a:lnTo>
                    <a:pt x="897" y="971"/>
                  </a:lnTo>
                  <a:cubicBezTo>
                    <a:pt x="923" y="1053"/>
                    <a:pt x="918" y="1243"/>
                    <a:pt x="1024" y="1312"/>
                  </a:cubicBezTo>
                  <a:cubicBezTo>
                    <a:pt x="1130" y="1381"/>
                    <a:pt x="1429" y="1368"/>
                    <a:pt x="1536" y="1383"/>
                  </a:cubicBezTo>
                </a:path>
              </a:pathLst>
            </a:custGeom>
            <a:noFill/>
            <a:ln w="36513">
              <a:solidFill>
                <a:srgbClr val="FF3300"/>
              </a:solidFill>
              <a:prstDash val="solid"/>
              <a:round/>
              <a:headEnd/>
              <a:tailEnd/>
            </a:ln>
          </p:spPr>
          <p:txBody>
            <a:bodyPr/>
            <a:lstStyle/>
            <a:p>
              <a:endParaRPr lang="zh-CN" altLang="en-US"/>
            </a:p>
          </p:txBody>
        </p:sp>
        <p:sp>
          <p:nvSpPr>
            <p:cNvPr id="190" name="Rectangle 429"/>
            <p:cNvSpPr>
              <a:spLocks noChangeArrowheads="1"/>
            </p:cNvSpPr>
            <p:nvPr/>
          </p:nvSpPr>
          <p:spPr bwMode="auto">
            <a:xfrm rot="16200000">
              <a:off x="3975101" y="4432300"/>
              <a:ext cx="2197100" cy="212725"/>
            </a:xfrm>
            <a:prstGeom prst="rect">
              <a:avLst/>
            </a:prstGeom>
            <a:noFill/>
            <a:ln w="9525">
              <a:noFill/>
              <a:miter lim="800000"/>
              <a:headEnd/>
              <a:tailEnd/>
            </a:ln>
          </p:spPr>
          <p:txBody>
            <a:bodyPr wrap="none" lIns="0" tIns="0" rIns="0" bIns="0">
              <a:spAutoFit/>
            </a:bodyPr>
            <a:lstStyle/>
            <a:p>
              <a:r>
                <a:rPr lang="en-US" sz="1400" dirty="0">
                  <a:solidFill>
                    <a:srgbClr val="000000"/>
                  </a:solidFill>
                </a:rPr>
                <a:t>Maximal electronic temp (K)</a:t>
              </a:r>
              <a:endParaRPr lang="en-US" sz="2400" dirty="0">
                <a:latin typeface="Times New Roman" pitchFamily="18" charset="0"/>
              </a:endParaRPr>
            </a:p>
          </p:txBody>
        </p:sp>
        <p:pic>
          <p:nvPicPr>
            <p:cNvPr id="191" name="Picture 586"/>
            <p:cNvPicPr>
              <a:picLocks noChangeAspect="1" noChangeArrowheads="1"/>
            </p:cNvPicPr>
            <p:nvPr/>
          </p:nvPicPr>
          <p:blipFill>
            <a:blip r:embed="rId9" cstate="print"/>
            <a:srcRect/>
            <a:stretch>
              <a:fillRect/>
            </a:stretch>
          </p:blipFill>
          <p:spPr bwMode="auto">
            <a:xfrm>
              <a:off x="382588" y="3125788"/>
              <a:ext cx="4259262" cy="3230562"/>
            </a:xfrm>
            <a:prstGeom prst="rect">
              <a:avLst/>
            </a:prstGeom>
            <a:noFill/>
            <a:ln w="9525">
              <a:noFill/>
              <a:miter lim="800000"/>
              <a:headEnd/>
              <a:tailEnd/>
            </a:ln>
            <a:effectLst/>
          </p:spPr>
        </p:pic>
        <p:sp>
          <p:nvSpPr>
            <p:cNvPr id="192" name="Text Box 587"/>
            <p:cNvSpPr txBox="1">
              <a:spLocks noChangeArrowheads="1"/>
            </p:cNvSpPr>
            <p:nvPr/>
          </p:nvSpPr>
          <p:spPr bwMode="auto">
            <a:xfrm>
              <a:off x="6883400" y="3340100"/>
              <a:ext cx="457200" cy="457200"/>
            </a:xfrm>
            <a:prstGeom prst="rect">
              <a:avLst/>
            </a:prstGeom>
            <a:noFill/>
            <a:ln w="9525">
              <a:noFill/>
              <a:miter lim="800000"/>
              <a:headEnd/>
              <a:tailEnd/>
            </a:ln>
            <a:effectLst/>
          </p:spPr>
          <p:txBody>
            <a:bodyPr>
              <a:spAutoFit/>
            </a:bodyPr>
            <a:lstStyle/>
            <a:p>
              <a:pPr>
                <a:spcBef>
                  <a:spcPct val="50000"/>
                </a:spcBef>
              </a:pPr>
              <a:r>
                <a:rPr lang="en-GB" sz="2400" dirty="0">
                  <a:solidFill>
                    <a:schemeClr val="bg1"/>
                  </a:solidFill>
                  <a:latin typeface="Times New Roman" pitchFamily="18" charset="0"/>
                </a:rPr>
                <a:t>*</a:t>
              </a:r>
            </a:p>
          </p:txBody>
        </p:sp>
      </p:grpSp>
      <p:sp>
        <p:nvSpPr>
          <p:cNvPr id="194" name="Text Box 5"/>
          <p:cNvSpPr txBox="1">
            <a:spLocks noChangeArrowheads="1"/>
          </p:cNvSpPr>
          <p:nvPr/>
        </p:nvSpPr>
        <p:spPr bwMode="auto">
          <a:xfrm>
            <a:off x="990600" y="152400"/>
            <a:ext cx="7315200" cy="579438"/>
          </a:xfrm>
          <a:prstGeom prst="rect">
            <a:avLst/>
          </a:prstGeom>
          <a:noFill/>
          <a:ln w="9525">
            <a:noFill/>
            <a:miter lim="800000"/>
            <a:headEnd/>
            <a:tailEnd/>
          </a:ln>
        </p:spPr>
        <p:txBody>
          <a:bodyPr>
            <a:spAutoFit/>
          </a:bodyPr>
          <a:lstStyle/>
          <a:p>
            <a:pPr algn="ctr">
              <a:spcBef>
                <a:spcPct val="50000"/>
              </a:spcBef>
            </a:pPr>
            <a:r>
              <a:rPr lang="en-US" altLang="zh-CN" sz="3200" dirty="0">
                <a:solidFill>
                  <a:srgbClr val="0070C0"/>
                </a:solidFill>
                <a:latin typeface="Comic Sans MS" pitchFamily="66" charset="0"/>
              </a:rPr>
              <a:t>2-Pulse Correlation Measurements</a:t>
            </a:r>
          </a:p>
        </p:txBody>
      </p:sp>
      <p:sp>
        <p:nvSpPr>
          <p:cNvPr id="195" name="矩形 194"/>
          <p:cNvSpPr/>
          <p:nvPr/>
        </p:nvSpPr>
        <p:spPr>
          <a:xfrm>
            <a:off x="2555776" y="692696"/>
            <a:ext cx="5062604" cy="584775"/>
          </a:xfrm>
          <a:prstGeom prst="rect">
            <a:avLst/>
          </a:prstGeom>
        </p:spPr>
        <p:txBody>
          <a:bodyPr wrap="none">
            <a:spAutoFit/>
          </a:bodyPr>
          <a:lstStyle/>
          <a:p>
            <a:r>
              <a:rPr lang="en-US" altLang="zh-CN" sz="3200" dirty="0" smtClean="0">
                <a:solidFill>
                  <a:srgbClr val="0070C0"/>
                </a:solidFill>
                <a:latin typeface="Comic Sans MS" pitchFamily="66" charset="0"/>
              </a:rPr>
              <a:t>electronic friction model </a:t>
            </a:r>
            <a:endParaRPr lang="zh-CN" altLang="en-US" sz="3200" dirty="0">
              <a:solidFill>
                <a:srgbClr val="0070C0"/>
              </a:solidFill>
              <a:latin typeface="Comic Sans MS" pitchFamily="66" charset="0"/>
            </a:endParaRPr>
          </a:p>
        </p:txBody>
      </p:sp>
      <p:pic>
        <p:nvPicPr>
          <p:cNvPr id="339970" name="Picture 2"/>
          <p:cNvPicPr>
            <a:picLocks noChangeAspect="1" noChangeArrowheads="1"/>
          </p:cNvPicPr>
          <p:nvPr/>
        </p:nvPicPr>
        <p:blipFill>
          <a:blip r:embed="rId10" cstate="print"/>
          <a:srcRect/>
          <a:stretch>
            <a:fillRect/>
          </a:stretch>
        </p:blipFill>
        <p:spPr bwMode="auto">
          <a:xfrm>
            <a:off x="2483768" y="3769859"/>
            <a:ext cx="3960440" cy="30881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par>
                          <p:cTn id="10" fill="hold">
                            <p:stCondLst>
                              <p:cond delay="0"/>
                            </p:stCondLst>
                            <p:childTnLst>
                              <p:par>
                                <p:cTn id="11" presetID="1" presetClass="exit" presetSubtype="0" fill="hold" nodeType="afterEffect">
                                  <p:stCondLst>
                                    <p:cond delay="500"/>
                                  </p:stCondLst>
                                  <p:childTnLst>
                                    <p:set>
                                      <p:cBhvr>
                                        <p:cTn id="12" dur="1" fill="hold">
                                          <p:stCondLst>
                                            <p:cond delay="0"/>
                                          </p:stCondLst>
                                        </p:cTn>
                                        <p:tgtEl>
                                          <p:spTgt spid="49"/>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50"/>
                                        </p:tgtEl>
                                        <p:attrNameLst>
                                          <p:attrName>style.visibility</p:attrName>
                                        </p:attrNameLst>
                                      </p:cBhvr>
                                      <p:to>
                                        <p:strVal val="hidden"/>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childTnLst>
                          </p:cTn>
                        </p:par>
                        <p:par>
                          <p:cTn id="22" fill="hold">
                            <p:stCondLst>
                              <p:cond delay="1000"/>
                            </p:stCondLst>
                            <p:childTnLst>
                              <p:par>
                                <p:cTn id="23" presetID="1" presetClass="exit" presetSubtype="0" fill="hold" nodeType="afterEffect">
                                  <p:stCondLst>
                                    <p:cond delay="500"/>
                                  </p:stCondLst>
                                  <p:childTnLst>
                                    <p:set>
                                      <p:cBhvr>
                                        <p:cTn id="24" dur="1" fill="hold">
                                          <p:stCondLst>
                                            <p:cond delay="0"/>
                                          </p:stCondLst>
                                        </p:cTn>
                                        <p:tgtEl>
                                          <p:spTgt spid="74"/>
                                        </p:tgtEl>
                                        <p:attrNameLst>
                                          <p:attrName>style.visibility</p:attrName>
                                        </p:attrNameLst>
                                      </p:cBhvr>
                                      <p:to>
                                        <p:strVal val="hidden"/>
                                      </p:to>
                                    </p:se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121"/>
                                        </p:tgtEl>
                                        <p:attrNameLst>
                                          <p:attrName>style.visibility</p:attrName>
                                        </p:attrNameLst>
                                      </p:cBhvr>
                                      <p:to>
                                        <p:strVal val="visible"/>
                                      </p:to>
                                    </p:set>
                                  </p:childTnLst>
                                </p:cTn>
                              </p:par>
                            </p:childTnLst>
                          </p:cTn>
                        </p:par>
                        <p:par>
                          <p:cTn id="28" fill="hold">
                            <p:stCondLst>
                              <p:cond delay="1500"/>
                            </p:stCondLst>
                            <p:childTnLst>
                              <p:par>
                                <p:cTn id="29" presetID="1" presetClass="exit" presetSubtype="0" fill="hold" nodeType="afterEffect">
                                  <p:stCondLst>
                                    <p:cond delay="500"/>
                                  </p:stCondLst>
                                  <p:childTnLst>
                                    <p:set>
                                      <p:cBhvr>
                                        <p:cTn id="30" dur="1" fill="hold">
                                          <p:stCondLst>
                                            <p:cond delay="0"/>
                                          </p:stCondLst>
                                        </p:cTn>
                                        <p:tgtEl>
                                          <p:spTgt spid="121"/>
                                        </p:tgtEl>
                                        <p:attrNameLst>
                                          <p:attrName>style.visibility</p:attrName>
                                        </p:attrNameLst>
                                      </p:cBhvr>
                                      <p:to>
                                        <p:strVal val="hidden"/>
                                      </p:to>
                                    </p:set>
                                  </p:childTnLst>
                                </p:cTn>
                              </p:par>
                            </p:childTnLst>
                          </p:cTn>
                        </p:par>
                        <p:par>
                          <p:cTn id="31" fill="hold">
                            <p:stCondLst>
                              <p:cond delay="2000"/>
                            </p:stCondLst>
                            <p:childTnLst>
                              <p:par>
                                <p:cTn id="32" presetID="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childTnLst>
                                </p:cTn>
                              </p:par>
                            </p:childTnLst>
                          </p:cTn>
                        </p:par>
                        <p:par>
                          <p:cTn id="34" fill="hold">
                            <p:stCondLst>
                              <p:cond delay="2000"/>
                            </p:stCondLst>
                            <p:childTnLst>
                              <p:par>
                                <p:cTn id="35" presetID="1" presetClass="exit" presetSubtype="0" fill="hold" nodeType="afterEffect">
                                  <p:stCondLst>
                                    <p:cond delay="500"/>
                                  </p:stCondLst>
                                  <p:childTnLst>
                                    <p:set>
                                      <p:cBhvr>
                                        <p:cTn id="36" dur="1" fill="hold">
                                          <p:stCondLst>
                                            <p:cond delay="0"/>
                                          </p:stCondLst>
                                        </p:cTn>
                                        <p:tgtEl>
                                          <p:spTgt spid="122"/>
                                        </p:tgtEl>
                                        <p:attrNameLst>
                                          <p:attrName>style.visibility</p:attrName>
                                        </p:attrNameLst>
                                      </p:cBhvr>
                                      <p:to>
                                        <p:strVal val="hidden"/>
                                      </p:to>
                                    </p:set>
                                  </p:childTnLst>
                                </p:cTn>
                              </p:par>
                            </p:childTnLst>
                          </p:cTn>
                        </p:par>
                        <p:par>
                          <p:cTn id="37" fill="hold">
                            <p:stCondLst>
                              <p:cond delay="2500"/>
                            </p:stCondLst>
                            <p:childTnLst>
                              <p:par>
                                <p:cTn id="38" presetID="1" presetClass="entr" presetSubtype="0" fill="hold" nodeType="afterEffect">
                                  <p:stCondLst>
                                    <p:cond delay="0"/>
                                  </p:stCondLst>
                                  <p:childTnLst>
                                    <p:set>
                                      <p:cBhvr>
                                        <p:cTn id="39" dur="1" fill="hold">
                                          <p:stCondLst>
                                            <p:cond delay="0"/>
                                          </p:stCondLst>
                                        </p:cTn>
                                        <p:tgtEl>
                                          <p:spTgt spid="169"/>
                                        </p:tgtEl>
                                        <p:attrNameLst>
                                          <p:attrName>style.visibility</p:attrName>
                                        </p:attrNameLst>
                                      </p:cBhvr>
                                      <p:to>
                                        <p:strVal val="visible"/>
                                      </p:to>
                                    </p:set>
                                  </p:childTnLst>
                                </p:cTn>
                              </p:par>
                            </p:childTnLst>
                          </p:cTn>
                        </p:par>
                        <p:par>
                          <p:cTn id="40" fill="hold">
                            <p:stCondLst>
                              <p:cond delay="2500"/>
                            </p:stCondLst>
                            <p:childTnLst>
                              <p:par>
                                <p:cTn id="41" presetID="1" presetClass="exit" presetSubtype="0" fill="hold" nodeType="afterEffect">
                                  <p:stCondLst>
                                    <p:cond delay="500"/>
                                  </p:stCondLst>
                                  <p:childTnLst>
                                    <p:set>
                                      <p:cBhvr>
                                        <p:cTn id="42" dur="1" fill="hold">
                                          <p:stCondLst>
                                            <p:cond delay="0"/>
                                          </p:stCondLst>
                                        </p:cTn>
                                        <p:tgtEl>
                                          <p:spTgt spid="169"/>
                                        </p:tgtEl>
                                        <p:attrNameLst>
                                          <p:attrName>style.visibility</p:attrName>
                                        </p:attrNameLst>
                                      </p:cBhvr>
                                      <p:to>
                                        <p:strVal val="hidden"/>
                                      </p:to>
                                    </p:set>
                                  </p:childTnLst>
                                </p:cTn>
                              </p:par>
                            </p:childTnLst>
                          </p:cTn>
                        </p:par>
                        <p:par>
                          <p:cTn id="43" fill="hold">
                            <p:stCondLst>
                              <p:cond delay="3000"/>
                            </p:stCondLst>
                            <p:childTnLst>
                              <p:par>
                                <p:cTn id="44" presetID="1" presetClass="entr" presetSubtype="0" fill="hold" nodeType="afterEffect">
                                  <p:stCondLst>
                                    <p:cond delay="0"/>
                                  </p:stCondLst>
                                  <p:childTnLst>
                                    <p:set>
                                      <p:cBhvr>
                                        <p:cTn id="45" dur="1" fill="hold">
                                          <p:stCondLst>
                                            <p:cond delay="0"/>
                                          </p:stCondLst>
                                        </p:cTn>
                                        <p:tgtEl>
                                          <p:spTgt spid="19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95"/>
                                        </p:tgtEl>
                                        <p:attrNameLst>
                                          <p:attrName>style.visibility</p:attrName>
                                        </p:attrNameLst>
                                      </p:cBhvr>
                                      <p:to>
                                        <p:strVal val="visible"/>
                                      </p:to>
                                    </p:set>
                                    <p:animEffect transition="in" filter="blinds(horizontal)">
                                      <p:cBhvr>
                                        <p:cTn id="50" dur="500"/>
                                        <p:tgtEl>
                                          <p:spTgt spid="195"/>
                                        </p:tgtEl>
                                      </p:cBhvr>
                                    </p:animEffect>
                                  </p:childTnLst>
                                </p:cTn>
                              </p:par>
                              <p:par>
                                <p:cTn id="51" presetID="3" presetClass="entr" presetSubtype="10" fill="hold" nodeType="withEffect">
                                  <p:stCondLst>
                                    <p:cond delay="0"/>
                                  </p:stCondLst>
                                  <p:childTnLst>
                                    <p:set>
                                      <p:cBhvr>
                                        <p:cTn id="52" dur="1" fill="hold">
                                          <p:stCondLst>
                                            <p:cond delay="0"/>
                                          </p:stCondLst>
                                        </p:cTn>
                                        <p:tgtEl>
                                          <p:spTgt spid="339970"/>
                                        </p:tgtEl>
                                        <p:attrNameLst>
                                          <p:attrName>style.visibility</p:attrName>
                                        </p:attrNameLst>
                                      </p:cBhvr>
                                      <p:to>
                                        <p:strVal val="visible"/>
                                      </p:to>
                                    </p:set>
                                    <p:animEffect transition="in" filter="blinds(horizontal)">
                                      <p:cBhvr>
                                        <p:cTn id="53" dur="500"/>
                                        <p:tgtEl>
                                          <p:spTgt spid="3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cstate="print"/>
          <a:srcRect/>
          <a:stretch>
            <a:fillRect/>
          </a:stretch>
        </p:blipFill>
        <p:spPr bwMode="auto">
          <a:xfrm>
            <a:off x="304800" y="899938"/>
            <a:ext cx="8534400" cy="5913438"/>
          </a:xfrm>
          <a:prstGeom prst="rect">
            <a:avLst/>
          </a:prstGeom>
          <a:noFill/>
          <a:ln w="9525">
            <a:noFill/>
            <a:miter lim="800000"/>
            <a:headEnd/>
            <a:tailEnd/>
          </a:ln>
        </p:spPr>
      </p:pic>
      <p:sp>
        <p:nvSpPr>
          <p:cNvPr id="11267" name="Text Box 5"/>
          <p:cNvSpPr txBox="1">
            <a:spLocks noChangeArrowheads="1"/>
          </p:cNvSpPr>
          <p:nvPr/>
        </p:nvSpPr>
        <p:spPr bwMode="auto">
          <a:xfrm>
            <a:off x="990600" y="152400"/>
            <a:ext cx="7315200" cy="579438"/>
          </a:xfrm>
          <a:prstGeom prst="rect">
            <a:avLst/>
          </a:prstGeom>
          <a:noFill/>
          <a:ln w="9525">
            <a:noFill/>
            <a:miter lim="800000"/>
            <a:headEnd/>
            <a:tailEnd/>
          </a:ln>
        </p:spPr>
        <p:txBody>
          <a:bodyPr>
            <a:spAutoFit/>
          </a:bodyPr>
          <a:lstStyle/>
          <a:p>
            <a:pPr algn="ctr">
              <a:spcBef>
                <a:spcPct val="50000"/>
              </a:spcBef>
            </a:pPr>
            <a:r>
              <a:rPr lang="en-US" altLang="zh-CN" sz="3200" dirty="0">
                <a:solidFill>
                  <a:srgbClr val="00FF00"/>
                </a:solidFill>
                <a:latin typeface="Comic Sans MS" pitchFamily="66" charset="0"/>
              </a:rPr>
              <a:t>2-Pulse Correlation Measurements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Grp="1" noChangeArrowheads="1"/>
          </p:cNvSpPr>
          <p:nvPr>
            <p:ph type="title"/>
          </p:nvPr>
        </p:nvSpPr>
        <p:spPr>
          <a:xfrm>
            <a:off x="457200" y="228600"/>
            <a:ext cx="8229600" cy="533400"/>
          </a:xfrm>
        </p:spPr>
        <p:txBody>
          <a:bodyPr>
            <a:normAutofit fontScale="90000"/>
          </a:bodyPr>
          <a:lstStyle/>
          <a:p>
            <a:pPr eaLnBrk="1" hangingPunct="1">
              <a:defRPr/>
            </a:pPr>
            <a:r>
              <a:rPr lang="en-US" altLang="zh-CN" sz="4000" dirty="0" smtClean="0">
                <a:solidFill>
                  <a:srgbClr val="FFC000"/>
                </a:solidFill>
                <a:latin typeface="Comic Sans MS" pitchFamily="66" charset="0"/>
              </a:rPr>
              <a:t>DFT Calculation</a:t>
            </a:r>
          </a:p>
        </p:txBody>
      </p:sp>
      <p:pic>
        <p:nvPicPr>
          <p:cNvPr id="12291" name="Picture 6"/>
          <p:cNvPicPr>
            <a:picLocks noChangeAspect="1" noChangeArrowheads="1"/>
          </p:cNvPicPr>
          <p:nvPr/>
        </p:nvPicPr>
        <p:blipFill>
          <a:blip r:embed="rId2" cstate="print"/>
          <a:srcRect/>
          <a:stretch>
            <a:fillRect/>
          </a:stretch>
        </p:blipFill>
        <p:spPr bwMode="auto">
          <a:xfrm>
            <a:off x="228600" y="1192213"/>
            <a:ext cx="8686800" cy="5665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5"/>
          <p:cNvGraphicFramePr>
            <a:graphicFrameLocks noChangeAspect="1"/>
          </p:cNvGraphicFramePr>
          <p:nvPr/>
        </p:nvGraphicFramePr>
        <p:xfrm>
          <a:off x="685800" y="1907306"/>
          <a:ext cx="7777163" cy="3721100"/>
        </p:xfrm>
        <a:graphic>
          <a:graphicData uri="http://schemas.openxmlformats.org/presentationml/2006/ole">
            <p:oleObj spid="_x0000_s278530" name="CorelDRAW" r:id="rId3" imgW="8435520" imgH="4035960" progId="">
              <p:embed/>
            </p:oleObj>
          </a:graphicData>
        </a:graphic>
      </p:graphicFrame>
      <p:sp>
        <p:nvSpPr>
          <p:cNvPr id="2051" name="Text Box 7"/>
          <p:cNvSpPr txBox="1">
            <a:spLocks noChangeArrowheads="1"/>
          </p:cNvSpPr>
          <p:nvPr/>
        </p:nvSpPr>
        <p:spPr bwMode="auto">
          <a:xfrm>
            <a:off x="0" y="381000"/>
            <a:ext cx="9144000" cy="1138773"/>
          </a:xfrm>
          <a:prstGeom prst="rect">
            <a:avLst/>
          </a:prstGeom>
          <a:noFill/>
          <a:ln w="9525" algn="ctr">
            <a:noFill/>
            <a:miter lim="800000"/>
            <a:headEnd/>
            <a:tailEnd/>
          </a:ln>
        </p:spPr>
        <p:txBody>
          <a:bodyPr>
            <a:spAutoFit/>
          </a:bodyPr>
          <a:lstStyle/>
          <a:p>
            <a:pPr algn="ctr"/>
            <a:r>
              <a:rPr lang="en-US" altLang="zh-CN" sz="3400" dirty="0">
                <a:solidFill>
                  <a:srgbClr val="FFC000"/>
                </a:solidFill>
                <a:latin typeface="Comic Sans MS" pitchFamily="66" charset="0"/>
              </a:rPr>
              <a:t>Reaction pathways </a:t>
            </a:r>
            <a:endParaRPr lang="en-US" altLang="zh-CN" sz="3400" dirty="0" smtClean="0">
              <a:solidFill>
                <a:srgbClr val="FFC000"/>
              </a:solidFill>
              <a:latin typeface="Comic Sans MS" pitchFamily="66" charset="0"/>
            </a:endParaRPr>
          </a:p>
          <a:p>
            <a:pPr algn="ctr"/>
            <a:r>
              <a:rPr lang="en-US" altLang="zh-CN" sz="3400" dirty="0" smtClean="0">
                <a:solidFill>
                  <a:srgbClr val="FFC000"/>
                </a:solidFill>
                <a:latin typeface="Comic Sans MS" pitchFamily="66" charset="0"/>
              </a:rPr>
              <a:t>for </a:t>
            </a:r>
            <a:r>
              <a:rPr lang="en-US" altLang="zh-CN" sz="3400" dirty="0">
                <a:solidFill>
                  <a:srgbClr val="FFC000"/>
                </a:solidFill>
                <a:latin typeface="Comic Sans MS" pitchFamily="66" charset="0"/>
              </a:rPr>
              <a:t>thermal versus femtosecond excitation</a:t>
            </a:r>
            <a:endParaRPr lang="de-DE" altLang="zh-CN" sz="3400" dirty="0">
              <a:solidFill>
                <a:srgbClr val="FFC000"/>
              </a:solidFill>
              <a:latin typeface="Comic Sans MS" pitchFamily="66" charset="0"/>
            </a:endParaRPr>
          </a:p>
        </p:txBody>
      </p:sp>
      <p:grpSp>
        <p:nvGrpSpPr>
          <p:cNvPr id="2" name="Group 13"/>
          <p:cNvGrpSpPr>
            <a:grpSpLocks/>
          </p:cNvGrpSpPr>
          <p:nvPr/>
        </p:nvGrpSpPr>
        <p:grpSpPr bwMode="auto">
          <a:xfrm>
            <a:off x="609600" y="5949280"/>
            <a:ext cx="8858251" cy="523876"/>
            <a:chOff x="384" y="3840"/>
            <a:chExt cx="5580" cy="330"/>
          </a:xfrm>
        </p:grpSpPr>
        <p:sp>
          <p:nvSpPr>
            <p:cNvPr id="2053" name="Text Box 11"/>
            <p:cNvSpPr txBox="1">
              <a:spLocks noChangeArrowheads="1"/>
            </p:cNvSpPr>
            <p:nvPr/>
          </p:nvSpPr>
          <p:spPr bwMode="auto">
            <a:xfrm>
              <a:off x="657" y="3840"/>
              <a:ext cx="5307" cy="330"/>
            </a:xfrm>
            <a:prstGeom prst="rect">
              <a:avLst/>
            </a:prstGeom>
            <a:noFill/>
            <a:ln w="9525">
              <a:noFill/>
              <a:miter lim="800000"/>
              <a:headEnd/>
              <a:tailEnd/>
            </a:ln>
          </p:spPr>
          <p:txBody>
            <a:bodyPr wrap="square">
              <a:spAutoFit/>
            </a:bodyPr>
            <a:lstStyle/>
            <a:p>
              <a:pPr>
                <a:spcBef>
                  <a:spcPct val="50000"/>
                </a:spcBef>
              </a:pPr>
              <a:r>
                <a:rPr lang="en-US" altLang="zh-CN" sz="2800" dirty="0">
                  <a:solidFill>
                    <a:schemeClr val="bg1"/>
                  </a:solidFill>
                  <a:sym typeface="Wingdings" pitchFamily="2" charset="2"/>
                </a:rPr>
                <a:t> </a:t>
              </a:r>
              <a:r>
                <a:rPr lang="en-US" altLang="zh-CN" sz="2800" dirty="0" smtClean="0">
                  <a:solidFill>
                    <a:schemeClr val="bg1"/>
                  </a:solidFill>
                  <a:sym typeface="Wingdings" pitchFamily="2" charset="2"/>
                </a:rPr>
                <a:t>Separation </a:t>
              </a:r>
              <a:r>
                <a:rPr lang="en-US" altLang="zh-CN" sz="2800" dirty="0">
                  <a:solidFill>
                    <a:schemeClr val="bg1"/>
                  </a:solidFill>
                  <a:sym typeface="Wingdings" pitchFamily="2" charset="2"/>
                </a:rPr>
                <a:t>of time scales opens new </a:t>
              </a:r>
              <a:r>
                <a:rPr lang="en-US" altLang="zh-CN" sz="2800" dirty="0" smtClean="0">
                  <a:solidFill>
                    <a:schemeClr val="bg1"/>
                  </a:solidFill>
                  <a:sym typeface="Wingdings" pitchFamily="2" charset="2"/>
                </a:rPr>
                <a:t>reaction pathway</a:t>
              </a:r>
              <a:endParaRPr lang="en-US" altLang="zh-CN" sz="2800" dirty="0">
                <a:solidFill>
                  <a:schemeClr val="bg1"/>
                </a:solidFill>
              </a:endParaRPr>
            </a:p>
          </p:txBody>
        </p:sp>
        <p:sp>
          <p:nvSpPr>
            <p:cNvPr id="2054" name="Line 12"/>
            <p:cNvSpPr>
              <a:spLocks noChangeShapeType="1"/>
            </p:cNvSpPr>
            <p:nvPr/>
          </p:nvSpPr>
          <p:spPr bwMode="auto">
            <a:xfrm>
              <a:off x="384" y="3984"/>
              <a:ext cx="336" cy="0"/>
            </a:xfrm>
            <a:prstGeom prst="line">
              <a:avLst/>
            </a:prstGeom>
            <a:noFill/>
            <a:ln w="38100">
              <a:solidFill>
                <a:srgbClr val="FF9933"/>
              </a:solidFill>
              <a:round/>
              <a:headEnd/>
              <a:tailEnd type="triangle" w="med" len="med"/>
            </a:ln>
          </p:spPr>
          <p:txBody>
            <a:bodyPr/>
            <a:lstStyle/>
            <a:p>
              <a:endParaRPr lang="zh-CN" altLang="en-US">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dirty="0" smtClean="0">
                <a:solidFill>
                  <a:srgbClr val="FFC000"/>
                </a:solidFill>
                <a:latin typeface="Comic Sans MS" pitchFamily="66" charset="0"/>
              </a:rPr>
              <a:t>Outline</a:t>
            </a:r>
            <a:endParaRPr lang="zh-CN" altLang="en-US" sz="5400" dirty="0">
              <a:solidFill>
                <a:srgbClr val="FFC000"/>
              </a:solidFill>
              <a:latin typeface="Comic Sans MS" pitchFamily="66" charset="0"/>
            </a:endParaRPr>
          </a:p>
        </p:txBody>
      </p:sp>
      <p:sp>
        <p:nvSpPr>
          <p:cNvPr id="3" name="内容占位符 2"/>
          <p:cNvSpPr>
            <a:spLocks noGrp="1"/>
          </p:cNvSpPr>
          <p:nvPr>
            <p:ph idx="1"/>
          </p:nvPr>
        </p:nvSpPr>
        <p:spPr>
          <a:xfrm>
            <a:off x="395536" y="1600200"/>
            <a:ext cx="8496944" cy="4925144"/>
          </a:xfrm>
        </p:spPr>
        <p:txBody>
          <a:bodyPr>
            <a:normAutofit fontScale="92500"/>
          </a:bodyPr>
          <a:lstStyle/>
          <a:p>
            <a:pPr>
              <a:spcAft>
                <a:spcPts val="1200"/>
              </a:spcAft>
              <a:buClr>
                <a:srgbClr val="00FF00"/>
              </a:buClr>
              <a:buFont typeface="Wingdings" pitchFamily="2" charset="2"/>
              <a:buChar char="Ø"/>
            </a:pPr>
            <a:r>
              <a:rPr lang="en-US" altLang="zh-CN" sz="3000" dirty="0" smtClean="0">
                <a:solidFill>
                  <a:schemeClr val="tx1">
                    <a:lumMod val="65000"/>
                  </a:schemeClr>
                </a:solidFill>
                <a:latin typeface="Comic Sans MS" pitchFamily="66" charset="0"/>
              </a:rPr>
              <a:t>Introduction: </a:t>
            </a:r>
          </a:p>
          <a:p>
            <a:pPr>
              <a:spcAft>
                <a:spcPts val="2400"/>
              </a:spcAft>
              <a:buClr>
                <a:srgbClr val="FFC000"/>
              </a:buClr>
              <a:buSzPct val="130000"/>
            </a:pPr>
            <a:r>
              <a:rPr lang="en-US" altLang="zh-CN" sz="2600" dirty="0" smtClean="0">
                <a:solidFill>
                  <a:schemeClr val="tx1">
                    <a:lumMod val="65000"/>
                  </a:schemeClr>
                </a:solidFill>
                <a:latin typeface="Comic Sans MS" pitchFamily="66" charset="0"/>
              </a:rPr>
              <a:t>What is dynamics? Why ultrafast? </a:t>
            </a:r>
          </a:p>
          <a:p>
            <a:pPr>
              <a:spcAft>
                <a:spcPts val="600"/>
              </a:spcAft>
              <a:buClr>
                <a:srgbClr val="00FF00"/>
              </a:buClr>
              <a:buFont typeface="Wingdings" pitchFamily="2" charset="2"/>
              <a:buChar char="Ø"/>
            </a:pPr>
            <a:r>
              <a:rPr lang="en-US" altLang="zh-CN" sz="3000" dirty="0" smtClean="0">
                <a:solidFill>
                  <a:schemeClr val="bg1"/>
                </a:solidFill>
                <a:latin typeface="Comic Sans MS" pitchFamily="66" charset="0"/>
              </a:rPr>
              <a:t>Surface Dynamics</a:t>
            </a:r>
            <a:r>
              <a:rPr lang="zh-CN" altLang="en-US" sz="3000" dirty="0" smtClean="0">
                <a:solidFill>
                  <a:schemeClr val="bg1"/>
                </a:solidFill>
                <a:latin typeface="Comic Sans MS" pitchFamily="66" charset="0"/>
              </a:rPr>
              <a:t> </a:t>
            </a:r>
            <a:r>
              <a:rPr lang="en-US" altLang="zh-CN" sz="3000" dirty="0" smtClean="0">
                <a:solidFill>
                  <a:schemeClr val="bg1"/>
                </a:solidFill>
                <a:latin typeface="Comic Sans MS" pitchFamily="66" charset="0"/>
              </a:rPr>
              <a:t>Methods:</a:t>
            </a:r>
          </a:p>
          <a:p>
            <a:pPr>
              <a:spcBef>
                <a:spcPts val="600"/>
              </a:spcBef>
              <a:spcAft>
                <a:spcPts val="600"/>
              </a:spcAft>
              <a:buClr>
                <a:srgbClr val="FFC000"/>
              </a:buClr>
              <a:buSzPct val="130000"/>
            </a:pPr>
            <a:r>
              <a:rPr lang="en-US" altLang="zh-CN" sz="2400" dirty="0" smtClean="0">
                <a:solidFill>
                  <a:schemeClr val="tx1">
                    <a:lumMod val="65000"/>
                  </a:schemeClr>
                </a:solidFill>
                <a:latin typeface="Comic Sans MS" pitchFamily="66" charset="0"/>
              </a:rPr>
              <a:t>Optical Excitation on surfaces: 2PC for example</a:t>
            </a:r>
            <a:endParaRPr lang="en-US" altLang="zh-CN" sz="2600" dirty="0" smtClean="0">
              <a:solidFill>
                <a:schemeClr val="tx1">
                  <a:lumMod val="65000"/>
                </a:schemeClr>
              </a:solidFill>
              <a:latin typeface="Comic Sans MS" pitchFamily="66" charset="0"/>
            </a:endParaRP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Time-resolved Two-Photon Photoemission Spectroscopy</a:t>
            </a: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Time-resolved Surface Nonlinear Spectroscopy</a:t>
            </a:r>
          </a:p>
          <a:p>
            <a:pPr>
              <a:spcBef>
                <a:spcPts val="600"/>
              </a:spcBef>
              <a:spcAft>
                <a:spcPts val="1800"/>
              </a:spcAft>
              <a:buClr>
                <a:srgbClr val="FFC000"/>
              </a:buClr>
              <a:buSzPct val="130000"/>
            </a:pPr>
            <a:r>
              <a:rPr lang="en-US" altLang="zh-CN" sz="2400" dirty="0" smtClean="0">
                <a:solidFill>
                  <a:schemeClr val="bg1"/>
                </a:solidFill>
                <a:latin typeface="Comic Sans MS" pitchFamily="66" charset="0"/>
              </a:rPr>
              <a:t>Time-resolved Ultrafast Electron Diffraction/Microscopy</a:t>
            </a:r>
          </a:p>
          <a:p>
            <a:pPr>
              <a:spcAft>
                <a:spcPts val="1200"/>
              </a:spcAft>
              <a:buClr>
                <a:srgbClr val="00FF00"/>
              </a:buClr>
              <a:buFont typeface="Wingdings" pitchFamily="2" charset="2"/>
              <a:buChar char="Ø"/>
            </a:pPr>
            <a:r>
              <a:rPr lang="en-US" altLang="zh-CN" sz="3000" dirty="0" smtClean="0">
                <a:solidFill>
                  <a:schemeClr val="bg1"/>
                </a:solidFill>
                <a:latin typeface="Comic Sans MS" pitchFamily="66" charset="0"/>
              </a:rPr>
              <a:t>Perspective</a:t>
            </a:r>
            <a:endParaRPr lang="en-US" altLang="zh-CN" sz="3000" dirty="0" smtClean="0">
              <a:solidFill>
                <a:schemeClr val="bg1"/>
              </a:solidFill>
              <a:latin typeface="Comic Sans MS" pitchFamily="66" charset="0"/>
            </a:endParaRPr>
          </a:p>
          <a:p>
            <a:pPr>
              <a:spcAft>
                <a:spcPts val="1200"/>
              </a:spcAft>
            </a:pPr>
            <a:endParaRPr lang="zh-CN"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88056"/>
            <a:ext cx="9144000" cy="1143000"/>
          </a:xfrm>
        </p:spPr>
        <p:txBody>
          <a:bodyPr>
            <a:normAutofit/>
          </a:bodyPr>
          <a:lstStyle/>
          <a:p>
            <a:r>
              <a:rPr lang="en-US" altLang="zh-CN" sz="3200" dirty="0" smtClean="0">
                <a:solidFill>
                  <a:srgbClr val="FFC000"/>
                </a:solidFill>
                <a:latin typeface="Comic Sans MS" pitchFamily="66" charset="0"/>
              </a:rPr>
              <a:t>Two-photon Photoemission Spectroscopy </a:t>
            </a:r>
            <a:br>
              <a:rPr lang="en-US" altLang="zh-CN" sz="3200" dirty="0" smtClean="0">
                <a:solidFill>
                  <a:srgbClr val="FFC000"/>
                </a:solidFill>
                <a:latin typeface="Comic Sans MS" pitchFamily="66" charset="0"/>
              </a:rPr>
            </a:br>
            <a:r>
              <a:rPr lang="en-US" altLang="zh-CN" sz="3200" dirty="0" smtClean="0">
                <a:solidFill>
                  <a:srgbClr val="FFC000"/>
                </a:solidFill>
                <a:latin typeface="Comic Sans MS" pitchFamily="66" charset="0"/>
              </a:rPr>
              <a:t>(2PPE) — Probe Unoccupied States</a:t>
            </a:r>
            <a:endParaRPr lang="zh-CN" altLang="en-US" sz="3200" dirty="0">
              <a:solidFill>
                <a:srgbClr val="FFC000"/>
              </a:solidFill>
              <a:latin typeface="Comic Sans MS" pitchFamily="66" charset="0"/>
            </a:endParaRPr>
          </a:p>
        </p:txBody>
      </p:sp>
      <p:pic>
        <p:nvPicPr>
          <p:cNvPr id="138243" name="Picture 3"/>
          <p:cNvPicPr>
            <a:picLocks noChangeAspect="1" noChangeArrowheads="1"/>
          </p:cNvPicPr>
          <p:nvPr/>
        </p:nvPicPr>
        <p:blipFill>
          <a:blip r:embed="rId2" cstate="print"/>
          <a:srcRect r="66903"/>
          <a:stretch>
            <a:fillRect/>
          </a:stretch>
        </p:blipFill>
        <p:spPr bwMode="auto">
          <a:xfrm>
            <a:off x="1187624" y="1412776"/>
            <a:ext cx="2088232" cy="4843636"/>
          </a:xfrm>
          <a:prstGeom prst="rect">
            <a:avLst/>
          </a:prstGeom>
          <a:noFill/>
          <a:ln w="9525">
            <a:noFill/>
            <a:miter lim="800000"/>
            <a:headEnd/>
            <a:tailEnd/>
          </a:ln>
        </p:spPr>
      </p:pic>
      <p:pic>
        <p:nvPicPr>
          <p:cNvPr id="4" name="Picture 3"/>
          <p:cNvPicPr>
            <a:picLocks noChangeAspect="1" noChangeArrowheads="1"/>
          </p:cNvPicPr>
          <p:nvPr/>
        </p:nvPicPr>
        <p:blipFill>
          <a:blip r:embed="rId2" cstate="print"/>
          <a:srcRect l="34238" r="32665"/>
          <a:stretch>
            <a:fillRect/>
          </a:stretch>
        </p:blipFill>
        <p:spPr bwMode="auto">
          <a:xfrm>
            <a:off x="3563888" y="1412776"/>
            <a:ext cx="2088232" cy="4843636"/>
          </a:xfrm>
          <a:prstGeom prst="rect">
            <a:avLst/>
          </a:prstGeom>
          <a:noFill/>
          <a:ln w="9525">
            <a:noFill/>
            <a:miter lim="800000"/>
            <a:headEnd/>
            <a:tailEnd/>
          </a:ln>
        </p:spPr>
      </p:pic>
      <p:pic>
        <p:nvPicPr>
          <p:cNvPr id="5" name="Picture 3"/>
          <p:cNvPicPr>
            <a:picLocks noChangeAspect="1" noChangeArrowheads="1"/>
          </p:cNvPicPr>
          <p:nvPr/>
        </p:nvPicPr>
        <p:blipFill>
          <a:blip r:embed="rId2" cstate="print"/>
          <a:srcRect l="68476"/>
          <a:stretch>
            <a:fillRect/>
          </a:stretch>
        </p:blipFill>
        <p:spPr bwMode="auto">
          <a:xfrm>
            <a:off x="5895375" y="1412776"/>
            <a:ext cx="1988993" cy="4843636"/>
          </a:xfrm>
          <a:prstGeom prst="rect">
            <a:avLst/>
          </a:prstGeom>
          <a:noFill/>
          <a:ln w="9525">
            <a:noFill/>
            <a:miter lim="800000"/>
            <a:headEnd/>
            <a:tailEnd/>
          </a:ln>
        </p:spPr>
      </p:pic>
      <p:sp>
        <p:nvSpPr>
          <p:cNvPr id="6" name="TextBox 5"/>
          <p:cNvSpPr txBox="1"/>
          <p:nvPr/>
        </p:nvSpPr>
        <p:spPr>
          <a:xfrm>
            <a:off x="1475656" y="6309320"/>
            <a:ext cx="1556836" cy="461665"/>
          </a:xfrm>
          <a:prstGeom prst="rect">
            <a:avLst/>
          </a:prstGeom>
          <a:noFill/>
          <a:ln>
            <a:noFill/>
          </a:ln>
        </p:spPr>
        <p:txBody>
          <a:bodyPr wrap="none" rtlCol="0">
            <a:spAutoFit/>
          </a:bodyPr>
          <a:lstStyle/>
          <a:p>
            <a:r>
              <a:rPr lang="en-US" altLang="zh-CN" sz="2400" dirty="0" smtClean="0">
                <a:solidFill>
                  <a:srgbClr val="00FF00"/>
                </a:solidFill>
                <a:latin typeface="Comic Sans MS" pitchFamily="66" charset="0"/>
              </a:rPr>
              <a:t>UPS, XPS</a:t>
            </a:r>
            <a:endParaRPr lang="zh-CN" altLang="en-US" sz="2400" dirty="0">
              <a:solidFill>
                <a:srgbClr val="00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820664"/>
          </a:xfrm>
        </p:spPr>
        <p:txBody>
          <a:bodyPr>
            <a:normAutofit/>
          </a:bodyPr>
          <a:lstStyle/>
          <a:p>
            <a:r>
              <a:rPr lang="en-US" altLang="zh-CN" sz="3200" dirty="0" smtClean="0">
                <a:solidFill>
                  <a:srgbClr val="00FF00"/>
                </a:solidFill>
                <a:latin typeface="Comic Sans MS" pitchFamily="66" charset="0"/>
              </a:rPr>
              <a:t>Image Potential States on Cu(100)</a:t>
            </a:r>
            <a:endParaRPr lang="zh-CN" altLang="en-US" sz="3200" dirty="0">
              <a:solidFill>
                <a:srgbClr val="00FF00"/>
              </a:solidFill>
              <a:latin typeface="Comic Sans MS" pitchFamily="66" charset="0"/>
            </a:endParaRPr>
          </a:p>
        </p:txBody>
      </p:sp>
      <p:pic>
        <p:nvPicPr>
          <p:cNvPr id="138241" name="Picture 1"/>
          <p:cNvPicPr>
            <a:picLocks noChangeAspect="1" noChangeArrowheads="1"/>
          </p:cNvPicPr>
          <p:nvPr/>
        </p:nvPicPr>
        <p:blipFill>
          <a:blip r:embed="rId2" cstate="print"/>
          <a:srcRect/>
          <a:stretch>
            <a:fillRect/>
          </a:stretch>
        </p:blipFill>
        <p:spPr bwMode="auto">
          <a:xfrm>
            <a:off x="4932040" y="3284984"/>
            <a:ext cx="3744416" cy="863632"/>
          </a:xfrm>
          <a:prstGeom prst="rect">
            <a:avLst/>
          </a:prstGeom>
          <a:noFill/>
          <a:ln w="9525">
            <a:noFill/>
            <a:miter lim="800000"/>
            <a:headEnd/>
            <a:tailEnd/>
          </a:ln>
        </p:spPr>
      </p:pic>
      <p:sp>
        <p:nvSpPr>
          <p:cNvPr id="5" name="TextBox 4"/>
          <p:cNvSpPr txBox="1"/>
          <p:nvPr/>
        </p:nvSpPr>
        <p:spPr>
          <a:xfrm>
            <a:off x="5508104" y="6488668"/>
            <a:ext cx="3845925" cy="369332"/>
          </a:xfrm>
          <a:prstGeom prst="rect">
            <a:avLst/>
          </a:prstGeom>
          <a:noFill/>
        </p:spPr>
        <p:txBody>
          <a:bodyPr wrap="none" rtlCol="0">
            <a:spAutoFit/>
          </a:bodyPr>
          <a:lstStyle/>
          <a:p>
            <a:r>
              <a:rPr lang="en-US" altLang="zh-CN" dirty="0" smtClean="0">
                <a:solidFill>
                  <a:schemeClr val="bg1"/>
                </a:solidFill>
                <a:latin typeface="Times New Roman" pitchFamily="18" charset="0"/>
                <a:cs typeface="Times New Roman" pitchFamily="18" charset="0"/>
              </a:rPr>
              <a:t>H</a:t>
            </a:r>
            <a:r>
              <a:rPr lang="en-GB" altLang="zh-CN" dirty="0" smtClean="0">
                <a:solidFill>
                  <a:schemeClr val="bg1"/>
                </a:solidFill>
                <a:latin typeface="Times New Roman" pitchFamily="18" charset="0"/>
                <a:cs typeface="Times New Roman" pitchFamily="18" charset="0"/>
              </a:rPr>
              <a:t>ö</a:t>
            </a:r>
            <a:r>
              <a:rPr lang="en-US" altLang="zh-CN" dirty="0" err="1" smtClean="0">
                <a:solidFill>
                  <a:schemeClr val="bg1"/>
                </a:solidFill>
                <a:latin typeface="Times New Roman" pitchFamily="18" charset="0"/>
                <a:cs typeface="Times New Roman" pitchFamily="18" charset="0"/>
              </a:rPr>
              <a:t>fer</a:t>
            </a:r>
            <a:r>
              <a:rPr lang="en-US" altLang="zh-CN" dirty="0" smtClean="0">
                <a:solidFill>
                  <a:schemeClr val="bg1"/>
                </a:solidFill>
                <a:latin typeface="Times New Roman" pitchFamily="18" charset="0"/>
                <a:cs typeface="Times New Roman" pitchFamily="18" charset="0"/>
              </a:rPr>
              <a:t> </a:t>
            </a:r>
            <a:r>
              <a:rPr lang="en-US" altLang="zh-CN" i="1" dirty="0" smtClean="0">
                <a:solidFill>
                  <a:schemeClr val="bg1"/>
                </a:solidFill>
                <a:latin typeface="Times New Roman" pitchFamily="18" charset="0"/>
                <a:cs typeface="Times New Roman" pitchFamily="18" charset="0"/>
              </a:rPr>
              <a:t>et al</a:t>
            </a:r>
            <a:r>
              <a:rPr lang="en-US" altLang="zh-CN" dirty="0" smtClean="0">
                <a:solidFill>
                  <a:schemeClr val="bg1"/>
                </a:solidFill>
                <a:latin typeface="Times New Roman" pitchFamily="18" charset="0"/>
                <a:cs typeface="Times New Roman" pitchFamily="18" charset="0"/>
              </a:rPr>
              <a:t>., Science, </a:t>
            </a:r>
            <a:r>
              <a:rPr lang="en-US" altLang="zh-CN" b="1" dirty="0" smtClean="0">
                <a:solidFill>
                  <a:schemeClr val="bg1"/>
                </a:solidFill>
                <a:latin typeface="Times New Roman" pitchFamily="18" charset="0"/>
                <a:cs typeface="Times New Roman" pitchFamily="18" charset="0"/>
              </a:rPr>
              <a:t>277</a:t>
            </a:r>
            <a:r>
              <a:rPr lang="en-US" altLang="zh-CN" dirty="0" smtClean="0">
                <a:solidFill>
                  <a:schemeClr val="bg1"/>
                </a:solidFill>
                <a:latin typeface="Times New Roman" pitchFamily="18" charset="0"/>
                <a:cs typeface="Times New Roman" pitchFamily="18" charset="0"/>
              </a:rPr>
              <a:t>, 1480(1997)</a:t>
            </a:r>
            <a:endParaRPr lang="zh-CN" altLang="en-US" dirty="0">
              <a:solidFill>
                <a:schemeClr val="bg1"/>
              </a:solidFill>
              <a:latin typeface="Times New Roman" pitchFamily="18" charset="0"/>
              <a:cs typeface="Times New Roman" pitchFamily="18" charset="0"/>
            </a:endParaRPr>
          </a:p>
        </p:txBody>
      </p:sp>
      <p:pic>
        <p:nvPicPr>
          <p:cNvPr id="204803" name="Picture 3"/>
          <p:cNvPicPr>
            <a:picLocks noChangeAspect="1" noChangeArrowheads="1"/>
          </p:cNvPicPr>
          <p:nvPr/>
        </p:nvPicPr>
        <p:blipFill>
          <a:blip r:embed="rId3" cstate="print"/>
          <a:srcRect/>
          <a:stretch>
            <a:fillRect/>
          </a:stretch>
        </p:blipFill>
        <p:spPr bwMode="auto">
          <a:xfrm>
            <a:off x="288032" y="787429"/>
            <a:ext cx="4211960" cy="60705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14288" y="1543640"/>
            <a:ext cx="6191250" cy="4429125"/>
          </a:xfrm>
          <a:prstGeom prst="rect">
            <a:avLst/>
          </a:prstGeom>
          <a:noFill/>
          <a:ln w="9525">
            <a:noFill/>
            <a:miter lim="800000"/>
            <a:headEnd/>
            <a:tailEnd/>
          </a:ln>
        </p:spPr>
      </p:pic>
      <p:sp>
        <p:nvSpPr>
          <p:cNvPr id="5" name="标题 1"/>
          <p:cNvSpPr>
            <a:spLocks noGrp="1"/>
          </p:cNvSpPr>
          <p:nvPr>
            <p:ph type="title"/>
          </p:nvPr>
        </p:nvSpPr>
        <p:spPr>
          <a:xfrm>
            <a:off x="457200" y="274638"/>
            <a:ext cx="8229600" cy="922114"/>
          </a:xfrm>
        </p:spPr>
        <p:txBody>
          <a:bodyPr>
            <a:normAutofit fontScale="90000"/>
          </a:bodyPr>
          <a:lstStyle/>
          <a:p>
            <a:pPr algn="l"/>
            <a:r>
              <a:rPr lang="en-US" altLang="zh-CN" sz="3200" dirty="0" smtClean="0">
                <a:solidFill>
                  <a:srgbClr val="FFC000"/>
                </a:solidFill>
                <a:latin typeface="Comic Sans MS" pitchFamily="66" charset="0"/>
              </a:rPr>
              <a:t>Time-resolved 2PPE:</a:t>
            </a:r>
            <a:br>
              <a:rPr lang="en-US" altLang="zh-CN" sz="3200" dirty="0" smtClean="0">
                <a:solidFill>
                  <a:srgbClr val="FFC000"/>
                </a:solidFill>
                <a:latin typeface="Comic Sans MS" pitchFamily="66" charset="0"/>
              </a:rPr>
            </a:br>
            <a:r>
              <a:rPr lang="en-US" altLang="zh-CN" sz="3200" dirty="0" smtClean="0">
                <a:solidFill>
                  <a:srgbClr val="00FF00"/>
                </a:solidFill>
                <a:latin typeface="Comic Sans MS" pitchFamily="66" charset="0"/>
              </a:rPr>
              <a:t>Image Potential States on Cu(100)</a:t>
            </a:r>
            <a:endParaRPr lang="zh-CN" altLang="en-US" sz="3200" dirty="0">
              <a:solidFill>
                <a:srgbClr val="00FF00"/>
              </a:solidFill>
              <a:latin typeface="Comic Sans MS" pitchFamily="66" charset="0"/>
            </a:endParaRPr>
          </a:p>
        </p:txBody>
      </p:sp>
      <p:pic>
        <p:nvPicPr>
          <p:cNvPr id="205827" name="Picture 3"/>
          <p:cNvPicPr>
            <a:picLocks noChangeAspect="1" noChangeArrowheads="1"/>
          </p:cNvPicPr>
          <p:nvPr/>
        </p:nvPicPr>
        <p:blipFill>
          <a:blip r:embed="rId3" cstate="print"/>
          <a:srcRect/>
          <a:stretch>
            <a:fillRect/>
          </a:stretch>
        </p:blipFill>
        <p:spPr bwMode="auto">
          <a:xfrm>
            <a:off x="6286500" y="2790825"/>
            <a:ext cx="2857500" cy="4067175"/>
          </a:xfrm>
          <a:prstGeom prst="rect">
            <a:avLst/>
          </a:prstGeom>
          <a:noFill/>
          <a:ln w="9525">
            <a:noFill/>
            <a:miter lim="800000"/>
            <a:headEnd/>
            <a:tailEnd/>
          </a:ln>
        </p:spPr>
      </p:pic>
      <p:sp>
        <p:nvSpPr>
          <p:cNvPr id="7" name="TextBox 6"/>
          <p:cNvSpPr txBox="1"/>
          <p:nvPr/>
        </p:nvSpPr>
        <p:spPr>
          <a:xfrm>
            <a:off x="251520" y="6488668"/>
            <a:ext cx="3845925" cy="369332"/>
          </a:xfrm>
          <a:prstGeom prst="rect">
            <a:avLst/>
          </a:prstGeom>
          <a:noFill/>
        </p:spPr>
        <p:txBody>
          <a:bodyPr wrap="none" rtlCol="0">
            <a:spAutoFit/>
          </a:bodyPr>
          <a:lstStyle/>
          <a:p>
            <a:r>
              <a:rPr lang="en-US" altLang="zh-CN" dirty="0" smtClean="0">
                <a:solidFill>
                  <a:schemeClr val="bg1"/>
                </a:solidFill>
                <a:latin typeface="Times New Roman" pitchFamily="18" charset="0"/>
                <a:cs typeface="Times New Roman" pitchFamily="18" charset="0"/>
              </a:rPr>
              <a:t>H</a:t>
            </a:r>
            <a:r>
              <a:rPr lang="en-GB" altLang="zh-CN" dirty="0" smtClean="0">
                <a:solidFill>
                  <a:schemeClr val="bg1"/>
                </a:solidFill>
                <a:latin typeface="Times New Roman" pitchFamily="18" charset="0"/>
                <a:cs typeface="Times New Roman" pitchFamily="18" charset="0"/>
              </a:rPr>
              <a:t>ö</a:t>
            </a:r>
            <a:r>
              <a:rPr lang="en-US" altLang="zh-CN" dirty="0" err="1" smtClean="0">
                <a:solidFill>
                  <a:schemeClr val="bg1"/>
                </a:solidFill>
                <a:latin typeface="Times New Roman" pitchFamily="18" charset="0"/>
                <a:cs typeface="Times New Roman" pitchFamily="18" charset="0"/>
              </a:rPr>
              <a:t>fer</a:t>
            </a:r>
            <a:r>
              <a:rPr lang="en-US" altLang="zh-CN" dirty="0" smtClean="0">
                <a:solidFill>
                  <a:schemeClr val="bg1"/>
                </a:solidFill>
                <a:latin typeface="Times New Roman" pitchFamily="18" charset="0"/>
                <a:cs typeface="Times New Roman" pitchFamily="18" charset="0"/>
              </a:rPr>
              <a:t> </a:t>
            </a:r>
            <a:r>
              <a:rPr lang="en-US" altLang="zh-CN" i="1" dirty="0" smtClean="0">
                <a:solidFill>
                  <a:schemeClr val="bg1"/>
                </a:solidFill>
                <a:latin typeface="Times New Roman" pitchFamily="18" charset="0"/>
                <a:cs typeface="Times New Roman" pitchFamily="18" charset="0"/>
              </a:rPr>
              <a:t>et al</a:t>
            </a:r>
            <a:r>
              <a:rPr lang="en-US" altLang="zh-CN" dirty="0" smtClean="0">
                <a:solidFill>
                  <a:schemeClr val="bg1"/>
                </a:solidFill>
                <a:latin typeface="Times New Roman" pitchFamily="18" charset="0"/>
                <a:cs typeface="Times New Roman" pitchFamily="18" charset="0"/>
              </a:rPr>
              <a:t>., Science, </a:t>
            </a:r>
            <a:r>
              <a:rPr lang="en-US" altLang="zh-CN" b="1" dirty="0" smtClean="0">
                <a:solidFill>
                  <a:schemeClr val="bg1"/>
                </a:solidFill>
                <a:latin typeface="Times New Roman" pitchFamily="18" charset="0"/>
                <a:cs typeface="Times New Roman" pitchFamily="18" charset="0"/>
              </a:rPr>
              <a:t>277</a:t>
            </a:r>
            <a:r>
              <a:rPr lang="en-US" altLang="zh-CN" dirty="0" smtClean="0">
                <a:solidFill>
                  <a:schemeClr val="bg1"/>
                </a:solidFill>
                <a:latin typeface="Times New Roman" pitchFamily="18" charset="0"/>
                <a:cs typeface="Times New Roman" pitchFamily="18" charset="0"/>
              </a:rPr>
              <a:t>, 1480(1997)</a:t>
            </a:r>
            <a:endParaRPr lang="zh-CN" altLang="en-US"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827"/>
                                        </p:tgtEl>
                                        <p:attrNameLst>
                                          <p:attrName>style.visibility</p:attrName>
                                        </p:attrNameLst>
                                      </p:cBhvr>
                                      <p:to>
                                        <p:strVal val="visible"/>
                                      </p:to>
                                    </p:set>
                                    <p:animEffect transition="in" filter="blinds(horizontal)">
                                      <p:cBhvr>
                                        <p:cTn id="7" dur="500"/>
                                        <p:tgtEl>
                                          <p:spTgt spid="205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1143000"/>
          </a:xfrm>
        </p:spPr>
        <p:txBody>
          <a:bodyPr/>
          <a:lstStyle/>
          <a:p>
            <a:r>
              <a:rPr lang="en-US" altLang="zh-CN" dirty="0" smtClean="0">
                <a:solidFill>
                  <a:srgbClr val="00FF00"/>
                </a:solidFill>
                <a:latin typeface="Comic Sans MS" pitchFamily="66" charset="0"/>
              </a:rPr>
              <a:t>Quantum Beats</a:t>
            </a:r>
            <a:endParaRPr lang="zh-CN" altLang="en-US" dirty="0">
              <a:solidFill>
                <a:srgbClr val="00FF00"/>
              </a:solidFill>
              <a:latin typeface="Comic Sans MS" pitchFamily="66" charset="0"/>
            </a:endParaRPr>
          </a:p>
        </p:txBody>
      </p:sp>
      <p:grpSp>
        <p:nvGrpSpPr>
          <p:cNvPr id="6" name="组合 5"/>
          <p:cNvGrpSpPr>
            <a:grpSpLocks noChangeAspect="1"/>
          </p:cNvGrpSpPr>
          <p:nvPr/>
        </p:nvGrpSpPr>
        <p:grpSpPr>
          <a:xfrm>
            <a:off x="179512" y="1130017"/>
            <a:ext cx="6120072" cy="5395327"/>
            <a:chOff x="1547664" y="1484784"/>
            <a:chExt cx="5472000" cy="4824000"/>
          </a:xfrm>
        </p:grpSpPr>
        <p:sp>
          <p:nvSpPr>
            <p:cNvPr id="5" name="圆角矩形 4"/>
            <p:cNvSpPr/>
            <p:nvPr/>
          </p:nvSpPr>
          <p:spPr>
            <a:xfrm>
              <a:off x="1547664" y="1484784"/>
              <a:ext cx="5472000" cy="4824000"/>
            </a:xfrm>
            <a:prstGeom prst="roundRect">
              <a:avLst>
                <a:gd name="adj" fmla="val 757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3411" name="Picture 3" descr="C:\Users\zfren\Desktop\tpp264fg.gif"/>
            <p:cNvPicPr>
              <a:picLocks noChangeAspect="1" noChangeArrowheads="1"/>
            </p:cNvPicPr>
            <p:nvPr/>
          </p:nvPicPr>
          <p:blipFill>
            <a:blip r:embed="rId2" cstate="print"/>
            <a:srcRect/>
            <a:stretch>
              <a:fillRect/>
            </a:stretch>
          </p:blipFill>
          <p:spPr bwMode="auto">
            <a:xfrm>
              <a:off x="1739900" y="1647825"/>
              <a:ext cx="5208364" cy="4594170"/>
            </a:xfrm>
            <a:prstGeom prst="rect">
              <a:avLst/>
            </a:prstGeom>
            <a:noFill/>
          </p:spPr>
        </p:pic>
      </p:grpSp>
      <p:sp>
        <p:nvSpPr>
          <p:cNvPr id="7" name="TextBox 6"/>
          <p:cNvSpPr txBox="1"/>
          <p:nvPr/>
        </p:nvSpPr>
        <p:spPr>
          <a:xfrm>
            <a:off x="5298075" y="6488668"/>
            <a:ext cx="3845925" cy="369332"/>
          </a:xfrm>
          <a:prstGeom prst="rect">
            <a:avLst/>
          </a:prstGeom>
          <a:noFill/>
        </p:spPr>
        <p:txBody>
          <a:bodyPr wrap="none" rtlCol="0">
            <a:spAutoFit/>
          </a:bodyPr>
          <a:lstStyle/>
          <a:p>
            <a:r>
              <a:rPr lang="en-US" altLang="zh-CN" dirty="0" smtClean="0">
                <a:solidFill>
                  <a:schemeClr val="bg1"/>
                </a:solidFill>
                <a:latin typeface="Times New Roman" pitchFamily="18" charset="0"/>
                <a:cs typeface="Times New Roman" pitchFamily="18" charset="0"/>
              </a:rPr>
              <a:t>H</a:t>
            </a:r>
            <a:r>
              <a:rPr lang="en-GB" altLang="zh-CN" dirty="0" smtClean="0">
                <a:solidFill>
                  <a:schemeClr val="bg1"/>
                </a:solidFill>
                <a:latin typeface="Times New Roman" pitchFamily="18" charset="0"/>
                <a:cs typeface="Times New Roman" pitchFamily="18" charset="0"/>
              </a:rPr>
              <a:t>ö</a:t>
            </a:r>
            <a:r>
              <a:rPr lang="en-US" altLang="zh-CN" dirty="0" err="1" smtClean="0">
                <a:solidFill>
                  <a:schemeClr val="bg1"/>
                </a:solidFill>
                <a:latin typeface="Times New Roman" pitchFamily="18" charset="0"/>
                <a:cs typeface="Times New Roman" pitchFamily="18" charset="0"/>
              </a:rPr>
              <a:t>fer</a:t>
            </a:r>
            <a:r>
              <a:rPr lang="en-US" altLang="zh-CN" dirty="0" smtClean="0">
                <a:solidFill>
                  <a:schemeClr val="bg1"/>
                </a:solidFill>
                <a:latin typeface="Times New Roman" pitchFamily="18" charset="0"/>
                <a:cs typeface="Times New Roman" pitchFamily="18" charset="0"/>
              </a:rPr>
              <a:t> </a:t>
            </a:r>
            <a:r>
              <a:rPr lang="en-US" altLang="zh-CN" i="1" dirty="0" smtClean="0">
                <a:solidFill>
                  <a:schemeClr val="bg1"/>
                </a:solidFill>
                <a:latin typeface="Times New Roman" pitchFamily="18" charset="0"/>
                <a:cs typeface="Times New Roman" pitchFamily="18" charset="0"/>
              </a:rPr>
              <a:t>et al</a:t>
            </a:r>
            <a:r>
              <a:rPr lang="en-US" altLang="zh-CN" dirty="0" smtClean="0">
                <a:solidFill>
                  <a:schemeClr val="bg1"/>
                </a:solidFill>
                <a:latin typeface="Times New Roman" pitchFamily="18" charset="0"/>
                <a:cs typeface="Times New Roman" pitchFamily="18" charset="0"/>
              </a:rPr>
              <a:t>., Science, </a:t>
            </a:r>
            <a:r>
              <a:rPr lang="en-US" altLang="zh-CN" b="1" dirty="0" smtClean="0">
                <a:solidFill>
                  <a:schemeClr val="bg1"/>
                </a:solidFill>
                <a:latin typeface="Times New Roman" pitchFamily="18" charset="0"/>
                <a:cs typeface="Times New Roman" pitchFamily="18" charset="0"/>
              </a:rPr>
              <a:t>277</a:t>
            </a:r>
            <a:r>
              <a:rPr lang="en-US" altLang="zh-CN" dirty="0" smtClean="0">
                <a:solidFill>
                  <a:schemeClr val="bg1"/>
                </a:solidFill>
                <a:latin typeface="Times New Roman" pitchFamily="18" charset="0"/>
                <a:cs typeface="Times New Roman" pitchFamily="18" charset="0"/>
              </a:rPr>
              <a:t>, 1480(1997)</a:t>
            </a:r>
            <a:endParaRPr lang="zh-CN" altLang="en-US"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dirty="0" smtClean="0">
                <a:solidFill>
                  <a:schemeClr val="bg1"/>
                </a:solidFill>
                <a:latin typeface="Comic Sans MS" pitchFamily="66" charset="0"/>
              </a:rPr>
              <a:t>Outline</a:t>
            </a:r>
            <a:endParaRPr lang="zh-CN" altLang="en-US" sz="5400" dirty="0">
              <a:solidFill>
                <a:schemeClr val="bg1"/>
              </a:solidFill>
              <a:latin typeface="Comic Sans MS" pitchFamily="66" charset="0"/>
            </a:endParaRPr>
          </a:p>
        </p:txBody>
      </p:sp>
      <p:sp>
        <p:nvSpPr>
          <p:cNvPr id="3" name="内容占位符 2"/>
          <p:cNvSpPr>
            <a:spLocks noGrp="1"/>
          </p:cNvSpPr>
          <p:nvPr>
            <p:ph idx="1"/>
          </p:nvPr>
        </p:nvSpPr>
        <p:spPr>
          <a:xfrm>
            <a:off x="395536" y="1600200"/>
            <a:ext cx="8496944" cy="4925144"/>
          </a:xfrm>
        </p:spPr>
        <p:txBody>
          <a:bodyPr>
            <a:normAutofit fontScale="92500"/>
          </a:bodyPr>
          <a:lstStyle/>
          <a:p>
            <a:pPr>
              <a:spcAft>
                <a:spcPts val="1200"/>
              </a:spcAft>
              <a:buClr>
                <a:srgbClr val="00FF00"/>
              </a:buClr>
              <a:buFont typeface="Wingdings" pitchFamily="2" charset="2"/>
              <a:buChar char="Ø"/>
            </a:pPr>
            <a:r>
              <a:rPr lang="en-US" altLang="zh-CN" sz="3000" dirty="0" smtClean="0">
                <a:solidFill>
                  <a:schemeClr val="bg1"/>
                </a:solidFill>
                <a:latin typeface="Comic Sans MS" pitchFamily="66" charset="0"/>
              </a:rPr>
              <a:t>Introduction: </a:t>
            </a:r>
          </a:p>
          <a:p>
            <a:pPr>
              <a:spcAft>
                <a:spcPts val="2400"/>
              </a:spcAft>
              <a:buClr>
                <a:srgbClr val="FFC000"/>
              </a:buClr>
              <a:buSzPct val="130000"/>
            </a:pPr>
            <a:r>
              <a:rPr lang="en-US" altLang="zh-CN" sz="2600" dirty="0" smtClean="0">
                <a:solidFill>
                  <a:schemeClr val="bg1"/>
                </a:solidFill>
                <a:latin typeface="Comic Sans MS" pitchFamily="66" charset="0"/>
              </a:rPr>
              <a:t>What is dynamics? Why ultrafast? </a:t>
            </a:r>
          </a:p>
          <a:p>
            <a:pPr>
              <a:spcAft>
                <a:spcPts val="600"/>
              </a:spcAft>
              <a:buClr>
                <a:srgbClr val="00FF00"/>
              </a:buClr>
              <a:buFont typeface="Wingdings" pitchFamily="2" charset="2"/>
              <a:buChar char="Ø"/>
            </a:pPr>
            <a:r>
              <a:rPr lang="en-US" altLang="zh-CN" sz="3000" dirty="0" smtClean="0">
                <a:solidFill>
                  <a:schemeClr val="bg1"/>
                </a:solidFill>
                <a:latin typeface="Comic Sans MS" pitchFamily="66" charset="0"/>
              </a:rPr>
              <a:t>Surface Dynamics</a:t>
            </a:r>
            <a:r>
              <a:rPr lang="zh-CN" altLang="en-US" sz="3000" dirty="0" smtClean="0">
                <a:solidFill>
                  <a:schemeClr val="bg1"/>
                </a:solidFill>
                <a:latin typeface="Comic Sans MS" pitchFamily="66" charset="0"/>
              </a:rPr>
              <a:t> </a:t>
            </a:r>
            <a:r>
              <a:rPr lang="en-US" altLang="zh-CN" sz="3000" dirty="0" smtClean="0">
                <a:solidFill>
                  <a:schemeClr val="bg1"/>
                </a:solidFill>
                <a:latin typeface="Comic Sans MS" pitchFamily="66" charset="0"/>
              </a:rPr>
              <a:t>Methods:</a:t>
            </a: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Optical Excitation on surfaces: 2PC for example</a:t>
            </a:r>
            <a:endParaRPr lang="en-US" altLang="zh-CN" sz="2600" dirty="0" smtClean="0">
              <a:solidFill>
                <a:schemeClr val="bg1"/>
              </a:solidFill>
              <a:latin typeface="Comic Sans MS" pitchFamily="66" charset="0"/>
            </a:endParaRP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Time-resolved Two-Photon Photoemission Spectroscopy</a:t>
            </a:r>
            <a:endParaRPr lang="en-US" altLang="zh-CN" sz="2400" dirty="0" smtClean="0">
              <a:solidFill>
                <a:schemeClr val="bg1"/>
              </a:solidFill>
              <a:latin typeface="Comic Sans MS" pitchFamily="66" charset="0"/>
            </a:endParaRP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Time-resolved Surface Nonlinear Spectroscopy</a:t>
            </a:r>
            <a:endParaRPr lang="en-US" altLang="zh-CN" sz="2400" dirty="0" smtClean="0">
              <a:solidFill>
                <a:schemeClr val="bg1"/>
              </a:solidFill>
              <a:latin typeface="Comic Sans MS" pitchFamily="66" charset="0"/>
            </a:endParaRPr>
          </a:p>
          <a:p>
            <a:pPr>
              <a:spcBef>
                <a:spcPts val="600"/>
              </a:spcBef>
              <a:spcAft>
                <a:spcPts val="1800"/>
              </a:spcAft>
              <a:buClr>
                <a:srgbClr val="FFC000"/>
              </a:buClr>
              <a:buSzPct val="130000"/>
            </a:pPr>
            <a:r>
              <a:rPr lang="en-US" altLang="zh-CN" sz="2400" dirty="0" smtClean="0">
                <a:solidFill>
                  <a:schemeClr val="bg1"/>
                </a:solidFill>
                <a:latin typeface="Comic Sans MS" pitchFamily="66" charset="0"/>
              </a:rPr>
              <a:t>Time-resolved Ultrafast Electron Diffraction/Microscopy</a:t>
            </a:r>
            <a:endParaRPr lang="en-US" altLang="zh-CN" sz="2400" dirty="0" smtClean="0">
              <a:solidFill>
                <a:schemeClr val="bg1"/>
              </a:solidFill>
              <a:latin typeface="Comic Sans MS" pitchFamily="66" charset="0"/>
            </a:endParaRPr>
          </a:p>
          <a:p>
            <a:pPr>
              <a:spcAft>
                <a:spcPts val="1200"/>
              </a:spcAft>
              <a:buClr>
                <a:srgbClr val="00FF00"/>
              </a:buClr>
              <a:buFont typeface="Wingdings" pitchFamily="2" charset="2"/>
              <a:buChar char="Ø"/>
            </a:pPr>
            <a:r>
              <a:rPr lang="en-US" altLang="zh-CN" sz="3000" dirty="0" smtClean="0">
                <a:solidFill>
                  <a:schemeClr val="bg1"/>
                </a:solidFill>
                <a:latin typeface="Comic Sans MS" pitchFamily="66" charset="0"/>
              </a:rPr>
              <a:t>Perspective</a:t>
            </a:r>
            <a:endParaRPr lang="en-US" altLang="zh-CN" sz="3000" dirty="0" smtClean="0">
              <a:solidFill>
                <a:schemeClr val="bg1"/>
              </a:solidFill>
              <a:latin typeface="Comic Sans MS" pitchFamily="66" charset="0"/>
            </a:endParaRPr>
          </a:p>
          <a:p>
            <a:pPr>
              <a:spcAft>
                <a:spcPts val="1200"/>
              </a:spcAft>
            </a:pP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400" dirty="0" smtClean="0">
                <a:solidFill>
                  <a:srgbClr val="00FF00"/>
                </a:solidFill>
                <a:latin typeface="Comic Sans MS" pitchFamily="66" charset="0"/>
              </a:rPr>
              <a:t>Interface States </a:t>
            </a:r>
            <a:br>
              <a:rPr lang="en-US" altLang="zh-CN" sz="3400" dirty="0" smtClean="0">
                <a:solidFill>
                  <a:srgbClr val="00FF00"/>
                </a:solidFill>
                <a:latin typeface="Comic Sans MS" pitchFamily="66" charset="0"/>
              </a:rPr>
            </a:br>
            <a:r>
              <a:rPr lang="en-US" altLang="zh-CN" sz="3400" dirty="0" smtClean="0">
                <a:solidFill>
                  <a:srgbClr val="00FF00"/>
                </a:solidFill>
                <a:latin typeface="Comic Sans MS" pitchFamily="66" charset="0"/>
              </a:rPr>
              <a:t>at a Metal-Rare Gas Boundary</a:t>
            </a:r>
            <a:endParaRPr lang="zh-CN" altLang="en-US" sz="3400" dirty="0">
              <a:solidFill>
                <a:srgbClr val="00FF00"/>
              </a:solidFill>
              <a:latin typeface="Comic Sans MS" pitchFamily="66" charset="0"/>
            </a:endParaRPr>
          </a:p>
        </p:txBody>
      </p:sp>
      <p:sp>
        <p:nvSpPr>
          <p:cNvPr id="4" name="TextBox 3"/>
          <p:cNvSpPr txBox="1"/>
          <p:nvPr/>
        </p:nvSpPr>
        <p:spPr>
          <a:xfrm>
            <a:off x="5508104" y="6488668"/>
            <a:ext cx="3435556" cy="369332"/>
          </a:xfrm>
          <a:prstGeom prst="rect">
            <a:avLst/>
          </a:prstGeom>
          <a:noFill/>
        </p:spPr>
        <p:txBody>
          <a:bodyPr wrap="none" rtlCol="0">
            <a:spAutoFit/>
          </a:bodyPr>
          <a:lstStyle/>
          <a:p>
            <a:r>
              <a:rPr lang="en-US" altLang="zh-CN" dirty="0" smtClean="0">
                <a:solidFill>
                  <a:schemeClr val="bg1"/>
                </a:solidFill>
                <a:latin typeface="Times New Roman" pitchFamily="18" charset="0"/>
                <a:cs typeface="Times New Roman" pitchFamily="18" charset="0"/>
              </a:rPr>
              <a:t>H</a:t>
            </a:r>
            <a:r>
              <a:rPr lang="en-GB" altLang="zh-CN" dirty="0" smtClean="0">
                <a:solidFill>
                  <a:schemeClr val="bg1"/>
                </a:solidFill>
                <a:latin typeface="Times New Roman" pitchFamily="18" charset="0"/>
                <a:cs typeface="Times New Roman" pitchFamily="18" charset="0"/>
              </a:rPr>
              <a:t>ö</a:t>
            </a:r>
            <a:r>
              <a:rPr lang="en-US" altLang="zh-CN" dirty="0" err="1" smtClean="0">
                <a:solidFill>
                  <a:schemeClr val="bg1"/>
                </a:solidFill>
                <a:latin typeface="Times New Roman" pitchFamily="18" charset="0"/>
                <a:cs typeface="Times New Roman" pitchFamily="18" charset="0"/>
              </a:rPr>
              <a:t>fer</a:t>
            </a:r>
            <a:r>
              <a:rPr lang="en-US" altLang="zh-CN" dirty="0" smtClean="0">
                <a:solidFill>
                  <a:schemeClr val="bg1"/>
                </a:solidFill>
                <a:latin typeface="Times New Roman" pitchFamily="18" charset="0"/>
                <a:cs typeface="Times New Roman" pitchFamily="18" charset="0"/>
              </a:rPr>
              <a:t> </a:t>
            </a:r>
            <a:r>
              <a:rPr lang="en-US" altLang="zh-CN" i="1" dirty="0" smtClean="0">
                <a:solidFill>
                  <a:schemeClr val="bg1"/>
                </a:solidFill>
                <a:latin typeface="Times New Roman" pitchFamily="18" charset="0"/>
                <a:cs typeface="Times New Roman" pitchFamily="18" charset="0"/>
              </a:rPr>
              <a:t>et al</a:t>
            </a:r>
            <a:r>
              <a:rPr lang="en-US" altLang="zh-CN" dirty="0" smtClean="0">
                <a:solidFill>
                  <a:schemeClr val="bg1"/>
                </a:solidFill>
                <a:latin typeface="Times New Roman" pitchFamily="18" charset="0"/>
                <a:cs typeface="Times New Roman" pitchFamily="18" charset="0"/>
              </a:rPr>
              <a:t>., PRL, </a:t>
            </a:r>
            <a:r>
              <a:rPr lang="en-US" altLang="zh-CN" b="1" dirty="0" smtClean="0">
                <a:solidFill>
                  <a:schemeClr val="bg1"/>
                </a:solidFill>
                <a:latin typeface="Times New Roman" pitchFamily="18" charset="0"/>
                <a:cs typeface="Times New Roman" pitchFamily="18" charset="0"/>
              </a:rPr>
              <a:t>94</a:t>
            </a:r>
            <a:r>
              <a:rPr lang="en-US" altLang="zh-CN" dirty="0" smtClean="0">
                <a:solidFill>
                  <a:schemeClr val="bg1"/>
                </a:solidFill>
                <a:latin typeface="Times New Roman" pitchFamily="18" charset="0"/>
                <a:cs typeface="Times New Roman" pitchFamily="18" charset="0"/>
              </a:rPr>
              <a:t>, 17401(2005)</a:t>
            </a:r>
            <a:endParaRPr lang="zh-CN" altLang="en-US" dirty="0">
              <a:solidFill>
                <a:schemeClr val="bg1"/>
              </a:solidFill>
              <a:latin typeface="Times New Roman" pitchFamily="18" charset="0"/>
              <a:cs typeface="Times New Roman" pitchFamily="18" charset="0"/>
            </a:endParaRPr>
          </a:p>
        </p:txBody>
      </p:sp>
      <p:grpSp>
        <p:nvGrpSpPr>
          <p:cNvPr id="10" name="组合 9"/>
          <p:cNvGrpSpPr/>
          <p:nvPr/>
        </p:nvGrpSpPr>
        <p:grpSpPr>
          <a:xfrm>
            <a:off x="72008" y="1556792"/>
            <a:ext cx="5076056" cy="3816424"/>
            <a:chOff x="539552" y="1916832"/>
            <a:chExt cx="5076056" cy="3816424"/>
          </a:xfrm>
        </p:grpSpPr>
        <p:sp>
          <p:nvSpPr>
            <p:cNvPr id="5" name="圆角矩形 4"/>
            <p:cNvSpPr/>
            <p:nvPr/>
          </p:nvSpPr>
          <p:spPr>
            <a:xfrm>
              <a:off x="539552" y="1916832"/>
              <a:ext cx="5076056" cy="3816424"/>
            </a:xfrm>
            <a:prstGeom prst="roundRect">
              <a:avLst>
                <a:gd name="adj" fmla="val 547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71362" name="Picture 2"/>
            <p:cNvPicPr>
              <a:picLocks noChangeAspect="1" noChangeArrowheads="1"/>
            </p:cNvPicPr>
            <p:nvPr/>
          </p:nvPicPr>
          <p:blipFill>
            <a:blip r:embed="rId2" cstate="print"/>
            <a:srcRect/>
            <a:stretch>
              <a:fillRect/>
            </a:stretch>
          </p:blipFill>
          <p:spPr bwMode="auto">
            <a:xfrm>
              <a:off x="755576" y="2132856"/>
              <a:ext cx="4860032" cy="3479783"/>
            </a:xfrm>
            <a:prstGeom prst="rect">
              <a:avLst/>
            </a:prstGeom>
            <a:noFill/>
            <a:ln w="9525">
              <a:noFill/>
              <a:miter lim="800000"/>
              <a:headEnd/>
              <a:tailEnd/>
            </a:ln>
          </p:spPr>
        </p:pic>
        <p:sp>
          <p:nvSpPr>
            <p:cNvPr id="8" name="TextBox 7"/>
            <p:cNvSpPr txBox="1"/>
            <p:nvPr/>
          </p:nvSpPr>
          <p:spPr>
            <a:xfrm>
              <a:off x="797868" y="2001540"/>
              <a:ext cx="922047" cy="369332"/>
            </a:xfrm>
            <a:prstGeom prst="rect">
              <a:avLst/>
            </a:prstGeom>
            <a:solidFill>
              <a:schemeClr val="tx1"/>
            </a:solidFill>
            <a:ln>
              <a:noFill/>
            </a:ln>
          </p:spPr>
          <p:txBody>
            <a:bodyPr wrap="none" rtlCol="0">
              <a:spAutoFit/>
            </a:bodyPr>
            <a:lstStyle/>
            <a:p>
              <a:r>
                <a:rPr lang="en-US" altLang="zh-CN" dirty="0" smtClean="0">
                  <a:solidFill>
                    <a:schemeClr val="bg1"/>
                  </a:solidFill>
                </a:rPr>
                <a:t>Cu(100)</a:t>
              </a:r>
              <a:endParaRPr lang="zh-CN" altLang="en-US" dirty="0">
                <a:solidFill>
                  <a:schemeClr val="bg1"/>
                </a:solidFill>
              </a:endParaRPr>
            </a:p>
          </p:txBody>
        </p:sp>
        <p:sp>
          <p:nvSpPr>
            <p:cNvPr id="9" name="TextBox 8"/>
            <p:cNvSpPr txBox="1"/>
            <p:nvPr/>
          </p:nvSpPr>
          <p:spPr>
            <a:xfrm>
              <a:off x="2591272" y="2035448"/>
              <a:ext cx="979755" cy="369332"/>
            </a:xfrm>
            <a:prstGeom prst="rect">
              <a:avLst/>
            </a:prstGeom>
            <a:solidFill>
              <a:schemeClr val="tx1"/>
            </a:solidFill>
            <a:ln>
              <a:noFill/>
            </a:ln>
          </p:spPr>
          <p:txBody>
            <a:bodyPr wrap="none" rtlCol="0">
              <a:spAutoFit/>
            </a:bodyPr>
            <a:lstStyle/>
            <a:p>
              <a:r>
                <a:rPr lang="en-US" altLang="zh-CN" dirty="0" smtClean="0">
                  <a:solidFill>
                    <a:schemeClr val="bg1"/>
                  </a:solidFill>
                </a:rPr>
                <a:t>20ML </a:t>
              </a:r>
              <a:r>
                <a:rPr lang="en-US" altLang="zh-CN" dirty="0" err="1" smtClean="0">
                  <a:solidFill>
                    <a:schemeClr val="bg1"/>
                  </a:solidFill>
                </a:rPr>
                <a:t>Ar</a:t>
              </a:r>
              <a:endParaRPr lang="zh-CN" altLang="en-US" dirty="0">
                <a:solidFill>
                  <a:schemeClr val="bg1"/>
                </a:solidFill>
              </a:endParaRPr>
            </a:p>
          </p:txBody>
        </p:sp>
      </p:grpSp>
      <p:pic>
        <p:nvPicPr>
          <p:cNvPr id="12" name="Picture 2"/>
          <p:cNvPicPr>
            <a:picLocks noChangeAspect="1" noChangeArrowheads="1"/>
          </p:cNvPicPr>
          <p:nvPr/>
        </p:nvPicPr>
        <p:blipFill>
          <a:blip r:embed="rId3" cstate="print"/>
          <a:srcRect/>
          <a:stretch>
            <a:fillRect/>
          </a:stretch>
        </p:blipFill>
        <p:spPr bwMode="auto">
          <a:xfrm>
            <a:off x="4710297" y="2708920"/>
            <a:ext cx="4433703" cy="3789040"/>
          </a:xfrm>
          <a:prstGeom prst="rect">
            <a:avLst/>
          </a:prstGeom>
          <a:noFill/>
          <a:ln w="9525">
            <a:solidFill>
              <a:schemeClr val="tx1">
                <a:lumMod val="65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850106"/>
          </a:xfrm>
        </p:spPr>
        <p:txBody>
          <a:bodyPr>
            <a:normAutofit/>
          </a:bodyPr>
          <a:lstStyle/>
          <a:p>
            <a:r>
              <a:rPr lang="en-US" altLang="zh-CN" sz="3600" dirty="0" smtClean="0">
                <a:solidFill>
                  <a:srgbClr val="FFC000"/>
                </a:solidFill>
                <a:latin typeface="Comic Sans MS" pitchFamily="66" charset="0"/>
              </a:rPr>
              <a:t>TR-2PPE + ARPES</a:t>
            </a:r>
            <a:endParaRPr lang="zh-CN" altLang="en-US" sz="3600" dirty="0">
              <a:solidFill>
                <a:srgbClr val="FFC000"/>
              </a:solidFill>
              <a:latin typeface="Comic Sans MS" pitchFamily="66" charset="0"/>
            </a:endParaRPr>
          </a:p>
        </p:txBody>
      </p:sp>
      <p:pic>
        <p:nvPicPr>
          <p:cNvPr id="206850" name="Picture 2"/>
          <p:cNvPicPr>
            <a:picLocks noChangeAspect="1" noChangeArrowheads="1"/>
          </p:cNvPicPr>
          <p:nvPr/>
        </p:nvPicPr>
        <p:blipFill>
          <a:blip r:embed="rId2" cstate="print"/>
          <a:srcRect/>
          <a:stretch>
            <a:fillRect/>
          </a:stretch>
        </p:blipFill>
        <p:spPr bwMode="auto">
          <a:xfrm>
            <a:off x="467544" y="1700808"/>
            <a:ext cx="8296497" cy="4336529"/>
          </a:xfrm>
          <a:prstGeom prst="rect">
            <a:avLst/>
          </a:prstGeom>
          <a:noFill/>
          <a:ln w="9525">
            <a:noFill/>
            <a:miter lim="800000"/>
            <a:headEnd/>
            <a:tailEnd/>
          </a:ln>
        </p:spPr>
      </p:pic>
      <p:sp>
        <p:nvSpPr>
          <p:cNvPr id="4" name="矩形 3"/>
          <p:cNvSpPr/>
          <p:nvPr/>
        </p:nvSpPr>
        <p:spPr>
          <a:xfrm>
            <a:off x="4243021" y="6460092"/>
            <a:ext cx="4929555" cy="369332"/>
          </a:xfrm>
          <a:prstGeom prst="rect">
            <a:avLst/>
          </a:prstGeom>
        </p:spPr>
        <p:txBody>
          <a:bodyPr wrap="none">
            <a:spAutoFit/>
          </a:bodyPr>
          <a:lstStyle/>
          <a:p>
            <a:r>
              <a:rPr lang="en-US" altLang="zh-CN" dirty="0" smtClean="0">
                <a:solidFill>
                  <a:schemeClr val="bg1"/>
                </a:solidFill>
                <a:latin typeface="Times New Roman" pitchFamily="18" charset="0"/>
                <a:cs typeface="Times New Roman" pitchFamily="18" charset="0"/>
              </a:rPr>
              <a:t>From H</a:t>
            </a:r>
            <a:r>
              <a:rPr lang="en-GB" altLang="zh-CN" dirty="0" smtClean="0">
                <a:solidFill>
                  <a:schemeClr val="bg1"/>
                </a:solidFill>
                <a:latin typeface="Times New Roman" pitchFamily="18" charset="0"/>
                <a:cs typeface="Times New Roman" pitchFamily="18" charset="0"/>
              </a:rPr>
              <a:t>ö</a:t>
            </a:r>
            <a:r>
              <a:rPr lang="en-US" altLang="zh-CN" dirty="0" err="1" smtClean="0">
                <a:solidFill>
                  <a:schemeClr val="bg1"/>
                </a:solidFill>
                <a:latin typeface="Times New Roman" pitchFamily="18" charset="0"/>
                <a:cs typeface="Times New Roman" pitchFamily="18" charset="0"/>
              </a:rPr>
              <a:t>fer</a:t>
            </a:r>
            <a:r>
              <a:rPr lang="en-US" altLang="zh-CN" dirty="0" smtClean="0">
                <a:solidFill>
                  <a:schemeClr val="bg1"/>
                </a:solidFill>
                <a:latin typeface="Times New Roman" pitchFamily="18" charset="0"/>
                <a:cs typeface="Times New Roman" pitchFamily="18" charset="0"/>
              </a:rPr>
              <a:t> homepage (Science, </a:t>
            </a:r>
            <a:r>
              <a:rPr lang="en-US" altLang="zh-CN" b="1" dirty="0" smtClean="0">
                <a:solidFill>
                  <a:schemeClr val="bg1"/>
                </a:solidFill>
                <a:latin typeface="Times New Roman" pitchFamily="18" charset="0"/>
                <a:cs typeface="Times New Roman" pitchFamily="18" charset="0"/>
              </a:rPr>
              <a:t>318</a:t>
            </a:r>
            <a:r>
              <a:rPr lang="en-US" altLang="zh-CN" dirty="0" smtClean="0">
                <a:solidFill>
                  <a:schemeClr val="bg1"/>
                </a:solidFill>
                <a:latin typeface="Times New Roman" pitchFamily="18" charset="0"/>
                <a:cs typeface="Times New Roman" pitchFamily="18" charset="0"/>
              </a:rPr>
              <a:t>, 1288(2007)) </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16632"/>
            <a:ext cx="8229600" cy="1143000"/>
          </a:xfrm>
        </p:spPr>
        <p:txBody>
          <a:bodyPr>
            <a:noAutofit/>
          </a:bodyPr>
          <a:lstStyle/>
          <a:p>
            <a:r>
              <a:rPr lang="en-GB" altLang="zh-CN" sz="3600" dirty="0" smtClean="0">
                <a:solidFill>
                  <a:srgbClr val="FFC000"/>
                </a:solidFill>
                <a:latin typeface="Comic Sans MS" pitchFamily="66" charset="0"/>
              </a:rPr>
              <a:t>Ultrafast Electron Transfer Dynamics at NH</a:t>
            </a:r>
            <a:r>
              <a:rPr lang="en-GB" altLang="zh-CN" sz="3600" baseline="-25000" dirty="0" smtClean="0">
                <a:solidFill>
                  <a:srgbClr val="FFC000"/>
                </a:solidFill>
                <a:latin typeface="Comic Sans MS" pitchFamily="66" charset="0"/>
              </a:rPr>
              <a:t>3</a:t>
            </a:r>
            <a:r>
              <a:rPr lang="en-GB" altLang="zh-CN" sz="3600" dirty="0" smtClean="0">
                <a:solidFill>
                  <a:srgbClr val="FFC000"/>
                </a:solidFill>
                <a:latin typeface="Comic Sans MS" pitchFamily="66" charset="0"/>
              </a:rPr>
              <a:t>/Cu(111) Interface</a:t>
            </a:r>
            <a:endParaRPr lang="zh-CN" altLang="en-US" sz="3600" dirty="0">
              <a:solidFill>
                <a:srgbClr val="FFC000"/>
              </a:solidFill>
              <a:latin typeface="Comic Sans MS" pitchFamily="66" charset="0"/>
            </a:endParaRPr>
          </a:p>
        </p:txBody>
      </p:sp>
      <p:pic>
        <p:nvPicPr>
          <p:cNvPr id="295937" name="Picture 1"/>
          <p:cNvPicPr>
            <a:picLocks noChangeAspect="1" noChangeArrowheads="1"/>
          </p:cNvPicPr>
          <p:nvPr/>
        </p:nvPicPr>
        <p:blipFill>
          <a:blip r:embed="rId2" cstate="print"/>
          <a:srcRect/>
          <a:stretch>
            <a:fillRect/>
          </a:stretch>
        </p:blipFill>
        <p:spPr bwMode="auto">
          <a:xfrm>
            <a:off x="26126" y="1484785"/>
            <a:ext cx="4661795" cy="4392488"/>
          </a:xfrm>
          <a:prstGeom prst="rect">
            <a:avLst/>
          </a:prstGeom>
          <a:noFill/>
          <a:ln w="9525">
            <a:solidFill>
              <a:schemeClr val="tx1">
                <a:lumMod val="65000"/>
              </a:schemeClr>
            </a:solidFill>
            <a:miter lim="800000"/>
            <a:headEnd/>
            <a:tailEnd/>
          </a:ln>
        </p:spPr>
      </p:pic>
      <p:pic>
        <p:nvPicPr>
          <p:cNvPr id="295938" name="Picture 2"/>
          <p:cNvPicPr>
            <a:picLocks noChangeAspect="1" noChangeArrowheads="1"/>
          </p:cNvPicPr>
          <p:nvPr/>
        </p:nvPicPr>
        <p:blipFill>
          <a:blip r:embed="rId3" cstate="print"/>
          <a:srcRect/>
          <a:stretch>
            <a:fillRect/>
          </a:stretch>
        </p:blipFill>
        <p:spPr bwMode="auto">
          <a:xfrm>
            <a:off x="4499992" y="2879062"/>
            <a:ext cx="4571999" cy="3821905"/>
          </a:xfrm>
          <a:prstGeom prst="rect">
            <a:avLst/>
          </a:prstGeom>
          <a:noFill/>
          <a:ln w="9525">
            <a:solidFill>
              <a:schemeClr val="tx1">
                <a:lumMod val="65000"/>
              </a:schemeClr>
            </a:solidFill>
            <a:miter lim="800000"/>
            <a:headEnd/>
            <a:tailEnd/>
          </a:ln>
        </p:spPr>
      </p:pic>
      <p:sp>
        <p:nvSpPr>
          <p:cNvPr id="5" name="TextBox 4"/>
          <p:cNvSpPr txBox="1"/>
          <p:nvPr/>
        </p:nvSpPr>
        <p:spPr>
          <a:xfrm>
            <a:off x="0" y="6519446"/>
            <a:ext cx="3568606" cy="338554"/>
          </a:xfrm>
          <a:prstGeom prst="rect">
            <a:avLst/>
          </a:prstGeom>
          <a:noFill/>
        </p:spPr>
        <p:txBody>
          <a:bodyPr wrap="none" rtlCol="0">
            <a:spAutoFit/>
          </a:bodyPr>
          <a:lstStyle/>
          <a:p>
            <a:r>
              <a:rPr lang="en-GB" altLang="zh-CN" sz="1600" dirty="0" smtClean="0">
                <a:solidFill>
                  <a:schemeClr val="bg1"/>
                </a:solidFill>
                <a:latin typeface="Times New Roman" pitchFamily="18" charset="0"/>
                <a:cs typeface="Times New Roman" pitchFamily="18" charset="0"/>
              </a:rPr>
              <a:t>J. Stähler  </a:t>
            </a:r>
            <a:r>
              <a:rPr lang="en-GB" altLang="zh-CN" sz="1600" i="1" dirty="0" smtClean="0">
                <a:solidFill>
                  <a:schemeClr val="bg1"/>
                </a:solidFill>
                <a:latin typeface="Times New Roman" pitchFamily="18" charset="0"/>
                <a:cs typeface="Times New Roman" pitchFamily="18" charset="0"/>
              </a:rPr>
              <a:t>et al., </a:t>
            </a:r>
            <a:r>
              <a:rPr lang="en-GB" altLang="zh-CN" sz="1600" dirty="0" smtClean="0">
                <a:solidFill>
                  <a:schemeClr val="bg1"/>
                </a:solidFill>
                <a:latin typeface="Times New Roman" pitchFamily="18" charset="0"/>
                <a:cs typeface="Times New Roman" pitchFamily="18" charset="0"/>
              </a:rPr>
              <a:t>JACS, </a:t>
            </a:r>
            <a:r>
              <a:rPr lang="en-GB" altLang="zh-CN" sz="1600" b="1" dirty="0" smtClean="0">
                <a:solidFill>
                  <a:schemeClr val="bg1"/>
                </a:solidFill>
                <a:latin typeface="Times New Roman" pitchFamily="18" charset="0"/>
                <a:cs typeface="Times New Roman" pitchFamily="18" charset="0"/>
              </a:rPr>
              <a:t>130</a:t>
            </a:r>
            <a:r>
              <a:rPr lang="en-GB" altLang="zh-CN" sz="1600" dirty="0" smtClean="0">
                <a:solidFill>
                  <a:schemeClr val="bg1"/>
                </a:solidFill>
                <a:latin typeface="Times New Roman" pitchFamily="18" charset="0"/>
                <a:cs typeface="Times New Roman" pitchFamily="18" charset="0"/>
              </a:rPr>
              <a:t>, 8797(2008)</a:t>
            </a:r>
            <a:endParaRPr lang="zh-CN" altLang="en-US" sz="16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5938"/>
                                        </p:tgtEl>
                                        <p:attrNameLst>
                                          <p:attrName>style.visibility</p:attrName>
                                        </p:attrNameLst>
                                      </p:cBhvr>
                                      <p:to>
                                        <p:strVal val="visible"/>
                                      </p:to>
                                    </p:set>
                                    <p:animEffect transition="in" filter="blinds(horizontal)">
                                      <p:cBhvr>
                                        <p:cTn id="7" dur="500"/>
                                        <p:tgtEl>
                                          <p:spTgt spid="295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44"/>
          <p:cNvGrpSpPr/>
          <p:nvPr/>
        </p:nvGrpSpPr>
        <p:grpSpPr>
          <a:xfrm>
            <a:off x="6444208" y="764704"/>
            <a:ext cx="2357421" cy="3071835"/>
            <a:chOff x="5940152" y="764704"/>
            <a:chExt cx="2357421" cy="3071835"/>
          </a:xfrm>
        </p:grpSpPr>
        <p:pic>
          <p:nvPicPr>
            <p:cNvPr id="36" name="图片 35" descr="图片2.png"/>
            <p:cNvPicPr>
              <a:picLocks noChangeAspect="1"/>
            </p:cNvPicPr>
            <p:nvPr/>
          </p:nvPicPr>
          <p:blipFill>
            <a:blip r:embed="rId4" cstate="print"/>
            <a:stretch>
              <a:fillRect/>
            </a:stretch>
          </p:blipFill>
          <p:spPr>
            <a:xfrm rot="5400000" flipH="1">
              <a:off x="5582945" y="1121911"/>
              <a:ext cx="3071835" cy="2357421"/>
            </a:xfrm>
            <a:prstGeom prst="rect">
              <a:avLst/>
            </a:prstGeom>
          </p:spPr>
        </p:pic>
        <p:pic>
          <p:nvPicPr>
            <p:cNvPr id="37" name="图片 36" descr="图片3.png"/>
            <p:cNvPicPr>
              <a:picLocks noChangeAspect="1"/>
            </p:cNvPicPr>
            <p:nvPr/>
          </p:nvPicPr>
          <p:blipFill>
            <a:blip r:embed="rId5" cstate="print"/>
            <a:stretch>
              <a:fillRect/>
            </a:stretch>
          </p:blipFill>
          <p:spPr>
            <a:xfrm rot="5400000" flipH="1">
              <a:off x="6058800" y="1511237"/>
              <a:ext cx="872687" cy="514566"/>
            </a:xfrm>
            <a:prstGeom prst="rect">
              <a:avLst/>
            </a:prstGeom>
          </p:spPr>
        </p:pic>
        <p:grpSp>
          <p:nvGrpSpPr>
            <p:cNvPr id="38" name="组合 79"/>
            <p:cNvGrpSpPr/>
            <p:nvPr/>
          </p:nvGrpSpPr>
          <p:grpSpPr>
            <a:xfrm>
              <a:off x="6286405" y="1336061"/>
              <a:ext cx="1639319" cy="1831795"/>
              <a:chOff x="8833061" y="1461893"/>
              <a:chExt cx="1573223" cy="1573224"/>
            </a:xfrm>
          </p:grpSpPr>
          <p:cxnSp>
            <p:nvCxnSpPr>
              <p:cNvPr id="40" name="直接箭头连接符 39"/>
              <p:cNvCxnSpPr/>
              <p:nvPr/>
            </p:nvCxnSpPr>
            <p:spPr>
              <a:xfrm>
                <a:off x="8834648" y="3033529"/>
                <a:ext cx="1571636"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rot="16200000">
                <a:off x="8048037" y="2246917"/>
                <a:ext cx="1571636"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7524328" y="2204864"/>
              <a:ext cx="461665" cy="732786"/>
            </a:xfrm>
            <a:prstGeom prst="rect">
              <a:avLst/>
            </a:prstGeom>
            <a:noFill/>
          </p:spPr>
          <p:txBody>
            <a:bodyPr vert="vert" wrap="square" rtlCol="0">
              <a:spAutoFit/>
            </a:bodyPr>
            <a:lstStyle/>
            <a:p>
              <a:r>
                <a:rPr lang="en-US" altLang="zh-CN" dirty="0" smtClean="0">
                  <a:solidFill>
                    <a:schemeClr val="bg1"/>
                  </a:solidFill>
                </a:rPr>
                <a:t>2PPE</a:t>
              </a:r>
              <a:endParaRPr lang="zh-CN" altLang="en-US" dirty="0">
                <a:solidFill>
                  <a:schemeClr val="bg1"/>
                </a:solidFill>
              </a:endParaRPr>
            </a:p>
          </p:txBody>
        </p:sp>
      </p:grpSp>
      <p:pic>
        <p:nvPicPr>
          <p:cNvPr id="9" name="Picture 4"/>
          <p:cNvPicPr>
            <a:picLocks noChangeAspect="1" noChangeArrowheads="1"/>
          </p:cNvPicPr>
          <p:nvPr/>
        </p:nvPicPr>
        <p:blipFill>
          <a:blip r:embed="rId6" cstate="print"/>
          <a:srcRect/>
          <a:stretch>
            <a:fillRect/>
          </a:stretch>
        </p:blipFill>
        <p:spPr bwMode="auto">
          <a:xfrm>
            <a:off x="2067282" y="2412911"/>
            <a:ext cx="3344784" cy="4123113"/>
          </a:xfrm>
          <a:prstGeom prst="rect">
            <a:avLst/>
          </a:prstGeom>
          <a:noFill/>
          <a:ln w="9525">
            <a:noFill/>
            <a:miter lim="800000"/>
            <a:headEnd/>
            <a:tailEnd/>
          </a:ln>
          <a:effectLst/>
        </p:spPr>
      </p:pic>
      <p:pic>
        <p:nvPicPr>
          <p:cNvPr id="10" name="图片 9" descr="图片1.png"/>
          <p:cNvPicPr>
            <a:picLocks noChangeAspect="1"/>
          </p:cNvPicPr>
          <p:nvPr/>
        </p:nvPicPr>
        <p:blipFill>
          <a:blip r:embed="rId7" cstate="print"/>
          <a:stretch>
            <a:fillRect/>
          </a:stretch>
        </p:blipFill>
        <p:spPr>
          <a:xfrm rot="5400000">
            <a:off x="4532247" y="2608695"/>
            <a:ext cx="2638029" cy="1315057"/>
          </a:xfrm>
          <a:prstGeom prst="rect">
            <a:avLst/>
          </a:prstGeom>
        </p:spPr>
      </p:pic>
      <p:cxnSp>
        <p:nvCxnSpPr>
          <p:cNvPr id="13" name="直接箭头连接符 12"/>
          <p:cNvCxnSpPr/>
          <p:nvPr/>
        </p:nvCxnSpPr>
        <p:spPr>
          <a:xfrm rot="5400000" flipH="1" flipV="1">
            <a:off x="1702400" y="4721174"/>
            <a:ext cx="1245736" cy="1655"/>
          </a:xfrm>
          <a:prstGeom prst="straightConnector1">
            <a:avLst/>
          </a:prstGeom>
          <a:ln w="285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rot="5400000" flipH="1" flipV="1">
            <a:off x="3194318" y="4684535"/>
            <a:ext cx="1319015" cy="1655"/>
          </a:xfrm>
          <a:prstGeom prst="straightConnector1">
            <a:avLst/>
          </a:prstGeom>
          <a:ln w="28575">
            <a:solidFill>
              <a:srgbClr val="0033CC"/>
            </a:solidFill>
            <a:tailEnd type="arrow"/>
          </a:ln>
        </p:spPr>
        <p:style>
          <a:lnRef idx="1">
            <a:schemeClr val="accent1"/>
          </a:lnRef>
          <a:fillRef idx="0">
            <a:schemeClr val="accent1"/>
          </a:fillRef>
          <a:effectRef idx="0">
            <a:schemeClr val="accent1"/>
          </a:effectRef>
          <a:fontRef idx="minor">
            <a:schemeClr val="tx1"/>
          </a:fontRef>
        </p:style>
      </p:cxnSp>
      <p:pic>
        <p:nvPicPr>
          <p:cNvPr id="16" name="图片 15" descr="Sunblue.png"/>
          <p:cNvPicPr>
            <a:picLocks noChangeAspect="1"/>
          </p:cNvPicPr>
          <p:nvPr/>
        </p:nvPicPr>
        <p:blipFill>
          <a:blip r:embed="rId8" cstate="print"/>
          <a:stretch>
            <a:fillRect/>
          </a:stretch>
        </p:blipFill>
        <p:spPr>
          <a:xfrm rot="9402019">
            <a:off x="4418580" y="3873775"/>
            <a:ext cx="1594079" cy="1009310"/>
          </a:xfrm>
          <a:prstGeom prst="rect">
            <a:avLst/>
          </a:prstGeom>
        </p:spPr>
      </p:pic>
      <p:pic>
        <p:nvPicPr>
          <p:cNvPr id="17" name="图片 16" descr="Sunblue.png"/>
          <p:cNvPicPr>
            <a:picLocks noChangeAspect="1"/>
          </p:cNvPicPr>
          <p:nvPr/>
        </p:nvPicPr>
        <p:blipFill>
          <a:blip r:embed="rId8" cstate="print"/>
          <a:stretch>
            <a:fillRect/>
          </a:stretch>
        </p:blipFill>
        <p:spPr>
          <a:xfrm rot="9402019">
            <a:off x="5075557" y="2721647"/>
            <a:ext cx="1594079" cy="1009310"/>
          </a:xfrm>
          <a:prstGeom prst="rect">
            <a:avLst/>
          </a:prstGeom>
        </p:spPr>
      </p:pic>
      <p:cxnSp>
        <p:nvCxnSpPr>
          <p:cNvPr id="18" name="直接箭头连接符 17"/>
          <p:cNvCxnSpPr/>
          <p:nvPr/>
        </p:nvCxnSpPr>
        <p:spPr>
          <a:xfrm rot="16200000" flipV="1">
            <a:off x="4836946" y="2647297"/>
            <a:ext cx="1319015" cy="9924"/>
          </a:xfrm>
          <a:prstGeom prst="straightConnector1">
            <a:avLst/>
          </a:prstGeom>
          <a:ln w="2857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rot="16200000" flipV="1">
            <a:off x="3968654" y="3893033"/>
            <a:ext cx="1172456" cy="9924"/>
          </a:xfrm>
          <a:prstGeom prst="straightConnector1">
            <a:avLst/>
          </a:prstGeom>
          <a:ln w="2857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rot="16200000" flipV="1">
            <a:off x="3880715" y="2647297"/>
            <a:ext cx="1319015" cy="9924"/>
          </a:xfrm>
          <a:prstGeom prst="straightConnector1">
            <a:avLst/>
          </a:prstGeom>
          <a:ln w="2857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2067282" y="1988840"/>
            <a:ext cx="4664958" cy="3912"/>
          </a:xfrm>
          <a:prstGeom prst="line">
            <a:avLst/>
          </a:prstGeom>
          <a:ln w="25400">
            <a:solidFill>
              <a:srgbClr val="FF33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067282" y="4264388"/>
            <a:ext cx="4664958" cy="28708"/>
          </a:xfrm>
          <a:prstGeom prst="line">
            <a:avLst/>
          </a:prstGeom>
          <a:ln w="25400">
            <a:solidFill>
              <a:srgbClr val="FF0000"/>
            </a:solidFill>
            <a:prstDash val="sysDash"/>
          </a:ln>
          <a:scene3d>
            <a:camera prst="orthographicFront">
              <a:rot lat="0" lon="0" rev="30000"/>
            </a:camera>
            <a:lightRig rig="threePt" dir="t"/>
          </a:scene3d>
        </p:spPr>
        <p:style>
          <a:lnRef idx="1">
            <a:schemeClr val="accent1"/>
          </a:lnRef>
          <a:fillRef idx="0">
            <a:schemeClr val="accent1"/>
          </a:fillRef>
          <a:effectRef idx="0">
            <a:schemeClr val="accent1"/>
          </a:effectRef>
          <a:fontRef idx="minor">
            <a:schemeClr val="tx1"/>
          </a:fontRef>
        </p:style>
      </p:cxnSp>
      <p:sp>
        <p:nvSpPr>
          <p:cNvPr id="25" name="TextBox 6"/>
          <p:cNvSpPr txBox="1"/>
          <p:nvPr/>
        </p:nvSpPr>
        <p:spPr>
          <a:xfrm>
            <a:off x="2066234" y="5315722"/>
            <a:ext cx="705566" cy="369332"/>
          </a:xfrm>
          <a:prstGeom prst="rect">
            <a:avLst/>
          </a:prstGeom>
          <a:noFill/>
          <a:ln>
            <a:noFill/>
          </a:ln>
        </p:spPr>
        <p:txBody>
          <a:bodyPr wrap="square" rtlCol="0">
            <a:spAutoFit/>
          </a:bodyPr>
          <a:lstStyle/>
          <a:p>
            <a:r>
              <a:rPr lang="en-US" altLang="zh-CN" dirty="0" smtClean="0">
                <a:solidFill>
                  <a:schemeClr val="bg1"/>
                </a:solidFill>
                <a:latin typeface="Times New Roman" pitchFamily="18" charset="0"/>
                <a:ea typeface="楷体" pitchFamily="49" charset="-122"/>
                <a:cs typeface="Times New Roman" pitchFamily="18" charset="0"/>
              </a:rPr>
              <a:t>VC</a:t>
            </a:r>
            <a:endParaRPr lang="zh-CN" altLang="en-US" dirty="0">
              <a:solidFill>
                <a:schemeClr val="bg1"/>
              </a:solidFill>
              <a:latin typeface="Times New Roman" pitchFamily="18" charset="0"/>
              <a:ea typeface="楷体" pitchFamily="49" charset="-122"/>
              <a:cs typeface="Times New Roman" pitchFamily="18" charset="0"/>
            </a:endParaRPr>
          </a:p>
        </p:txBody>
      </p:sp>
      <p:sp>
        <p:nvSpPr>
          <p:cNvPr id="26" name="TextBox 25"/>
          <p:cNvSpPr txBox="1"/>
          <p:nvPr/>
        </p:nvSpPr>
        <p:spPr>
          <a:xfrm>
            <a:off x="2267744" y="4378979"/>
            <a:ext cx="1786544" cy="378848"/>
          </a:xfrm>
          <a:prstGeom prst="rect">
            <a:avLst/>
          </a:prstGeom>
          <a:noFill/>
        </p:spPr>
        <p:txBody>
          <a:bodyPr wrap="square" rtlCol="0">
            <a:spAutoFit/>
          </a:bodyPr>
          <a:lstStyle/>
          <a:p>
            <a:r>
              <a:rPr lang="en-US" altLang="zh-CN" dirty="0" smtClean="0">
                <a:solidFill>
                  <a:schemeClr val="bg1"/>
                </a:solidFill>
              </a:rPr>
              <a:t>Defect states</a:t>
            </a:r>
            <a:endParaRPr lang="zh-CN" altLang="en-US" dirty="0">
              <a:solidFill>
                <a:schemeClr val="bg1"/>
              </a:solidFill>
            </a:endParaRPr>
          </a:p>
        </p:txBody>
      </p:sp>
      <p:sp>
        <p:nvSpPr>
          <p:cNvPr id="27" name="TextBox 26"/>
          <p:cNvSpPr txBox="1"/>
          <p:nvPr/>
        </p:nvSpPr>
        <p:spPr>
          <a:xfrm>
            <a:off x="907150" y="4393559"/>
            <a:ext cx="1265469" cy="662984"/>
          </a:xfrm>
          <a:prstGeom prst="rect">
            <a:avLst/>
          </a:prstGeom>
          <a:noFill/>
        </p:spPr>
        <p:txBody>
          <a:bodyPr wrap="square" rtlCol="0">
            <a:spAutoFit/>
          </a:bodyPr>
          <a:lstStyle/>
          <a:p>
            <a:pPr algn="ctr"/>
            <a:r>
              <a:rPr lang="en-US" altLang="zh-CN" dirty="0" smtClean="0">
                <a:solidFill>
                  <a:schemeClr val="bg1"/>
                </a:solidFill>
              </a:rPr>
              <a:t>Band Gap </a:t>
            </a:r>
          </a:p>
          <a:p>
            <a:pPr algn="ctr"/>
            <a:r>
              <a:rPr lang="en-US" altLang="zh-CN" dirty="0" smtClean="0">
                <a:solidFill>
                  <a:schemeClr val="bg1"/>
                </a:solidFill>
              </a:rPr>
              <a:t>3.05 eV</a:t>
            </a:r>
            <a:endParaRPr lang="zh-CN" altLang="en-US" dirty="0">
              <a:solidFill>
                <a:schemeClr val="bg1"/>
              </a:solidFill>
            </a:endParaRPr>
          </a:p>
        </p:txBody>
      </p:sp>
      <p:sp>
        <p:nvSpPr>
          <p:cNvPr id="29" name="TextBox 28"/>
          <p:cNvSpPr txBox="1"/>
          <p:nvPr/>
        </p:nvSpPr>
        <p:spPr>
          <a:xfrm>
            <a:off x="6660232" y="4005064"/>
            <a:ext cx="594177" cy="523220"/>
          </a:xfrm>
          <a:prstGeom prst="rect">
            <a:avLst/>
          </a:prstGeom>
          <a:noFill/>
        </p:spPr>
        <p:txBody>
          <a:bodyPr wrap="square" rtlCol="0">
            <a:spAutoFit/>
          </a:bodyPr>
          <a:lstStyle/>
          <a:p>
            <a:r>
              <a:rPr lang="en-US" altLang="zh-CN" sz="2800" dirty="0" smtClean="0">
                <a:solidFill>
                  <a:schemeClr val="bg1"/>
                </a:solidFill>
              </a:rPr>
              <a:t>E</a:t>
            </a:r>
            <a:r>
              <a:rPr lang="en-US" altLang="zh-CN" sz="2800" baseline="-25000" dirty="0" smtClean="0">
                <a:solidFill>
                  <a:schemeClr val="bg1"/>
                </a:solidFill>
              </a:rPr>
              <a:t>F</a:t>
            </a:r>
            <a:r>
              <a:rPr lang="en-US" altLang="zh-CN" sz="2800" dirty="0" smtClean="0">
                <a:solidFill>
                  <a:schemeClr val="bg1"/>
                </a:solidFill>
              </a:rPr>
              <a:t> </a:t>
            </a:r>
            <a:endParaRPr lang="zh-CN" altLang="en-US" sz="2000" baseline="-25000" dirty="0">
              <a:solidFill>
                <a:schemeClr val="bg1"/>
              </a:solidFill>
            </a:endParaRPr>
          </a:p>
        </p:txBody>
      </p:sp>
      <p:sp>
        <p:nvSpPr>
          <p:cNvPr id="30" name="TextBox 29"/>
          <p:cNvSpPr txBox="1"/>
          <p:nvPr/>
        </p:nvSpPr>
        <p:spPr>
          <a:xfrm>
            <a:off x="4151583" y="6479152"/>
            <a:ext cx="1042151" cy="378848"/>
          </a:xfrm>
          <a:prstGeom prst="rect">
            <a:avLst/>
          </a:prstGeom>
          <a:noFill/>
        </p:spPr>
        <p:txBody>
          <a:bodyPr wrap="square" rtlCol="0">
            <a:spAutoFit/>
          </a:bodyPr>
          <a:lstStyle/>
          <a:p>
            <a:r>
              <a:rPr lang="en-US" altLang="zh-CN" dirty="0" smtClean="0">
                <a:solidFill>
                  <a:schemeClr val="bg1"/>
                </a:solidFill>
              </a:rPr>
              <a:t>TiO</a:t>
            </a:r>
            <a:r>
              <a:rPr lang="en-US" altLang="zh-CN" baseline="-25000" dirty="0" smtClean="0">
                <a:solidFill>
                  <a:schemeClr val="bg1"/>
                </a:solidFill>
              </a:rPr>
              <a:t>2</a:t>
            </a:r>
            <a:endParaRPr lang="zh-CN" altLang="en-US" baseline="-25000" dirty="0">
              <a:solidFill>
                <a:schemeClr val="bg1"/>
              </a:solidFill>
            </a:endParaRPr>
          </a:p>
        </p:txBody>
      </p:sp>
      <p:sp>
        <p:nvSpPr>
          <p:cNvPr id="31" name="TextBox 30"/>
          <p:cNvSpPr txBox="1"/>
          <p:nvPr/>
        </p:nvSpPr>
        <p:spPr>
          <a:xfrm>
            <a:off x="5342612" y="6479152"/>
            <a:ext cx="1191029" cy="378848"/>
          </a:xfrm>
          <a:prstGeom prst="rect">
            <a:avLst/>
          </a:prstGeom>
          <a:noFill/>
        </p:spPr>
        <p:txBody>
          <a:bodyPr wrap="square" rtlCol="0">
            <a:spAutoFit/>
          </a:bodyPr>
          <a:lstStyle/>
          <a:p>
            <a:r>
              <a:rPr lang="en-US" altLang="zh-CN" dirty="0" smtClean="0">
                <a:solidFill>
                  <a:schemeClr val="bg1"/>
                </a:solidFill>
              </a:rPr>
              <a:t>CH</a:t>
            </a:r>
            <a:r>
              <a:rPr lang="en-US" altLang="zh-CN" baseline="-25000" dirty="0" smtClean="0">
                <a:solidFill>
                  <a:schemeClr val="bg1"/>
                </a:solidFill>
              </a:rPr>
              <a:t>3</a:t>
            </a:r>
            <a:r>
              <a:rPr lang="en-US" altLang="zh-CN" dirty="0" smtClean="0">
                <a:solidFill>
                  <a:schemeClr val="bg1"/>
                </a:solidFill>
              </a:rPr>
              <a:t>OH</a:t>
            </a:r>
            <a:endParaRPr lang="zh-CN" altLang="en-US" dirty="0">
              <a:solidFill>
                <a:schemeClr val="bg1"/>
              </a:solidFill>
            </a:endParaRPr>
          </a:p>
        </p:txBody>
      </p:sp>
      <p:sp>
        <p:nvSpPr>
          <p:cNvPr id="32" name="TextBox 31"/>
          <p:cNvSpPr txBox="1"/>
          <p:nvPr/>
        </p:nvSpPr>
        <p:spPr>
          <a:xfrm>
            <a:off x="6384763" y="6479152"/>
            <a:ext cx="1265469" cy="378848"/>
          </a:xfrm>
          <a:prstGeom prst="rect">
            <a:avLst/>
          </a:prstGeom>
          <a:noFill/>
        </p:spPr>
        <p:txBody>
          <a:bodyPr wrap="square" rtlCol="0">
            <a:spAutoFit/>
          </a:bodyPr>
          <a:lstStyle/>
          <a:p>
            <a:r>
              <a:rPr lang="en-US" altLang="zh-CN" dirty="0" smtClean="0">
                <a:solidFill>
                  <a:schemeClr val="bg1"/>
                </a:solidFill>
              </a:rPr>
              <a:t>Vacuum</a:t>
            </a:r>
            <a:endParaRPr lang="zh-CN" altLang="en-US" dirty="0">
              <a:solidFill>
                <a:schemeClr val="bg1"/>
              </a:solidFill>
            </a:endParaRPr>
          </a:p>
        </p:txBody>
      </p:sp>
      <p:sp>
        <p:nvSpPr>
          <p:cNvPr id="33" name="TextBox 32"/>
          <p:cNvSpPr txBox="1"/>
          <p:nvPr/>
        </p:nvSpPr>
        <p:spPr>
          <a:xfrm>
            <a:off x="827584" y="1772816"/>
            <a:ext cx="1414347" cy="378848"/>
          </a:xfrm>
          <a:prstGeom prst="rect">
            <a:avLst/>
          </a:prstGeom>
          <a:noFill/>
        </p:spPr>
        <p:txBody>
          <a:bodyPr wrap="square" rtlCol="0">
            <a:spAutoFit/>
          </a:bodyPr>
          <a:lstStyle/>
          <a:p>
            <a:r>
              <a:rPr lang="en-US" altLang="zh-CN" dirty="0" smtClean="0">
                <a:solidFill>
                  <a:schemeClr val="bg1"/>
                </a:solidFill>
              </a:rPr>
              <a:t>Final State</a:t>
            </a:r>
            <a:endParaRPr lang="zh-CN" altLang="en-US" dirty="0">
              <a:solidFill>
                <a:schemeClr val="bg1"/>
              </a:solidFill>
            </a:endParaRPr>
          </a:p>
        </p:txBody>
      </p:sp>
      <p:cxnSp>
        <p:nvCxnSpPr>
          <p:cNvPr id="34" name="直接连接符 33"/>
          <p:cNvCxnSpPr/>
          <p:nvPr/>
        </p:nvCxnSpPr>
        <p:spPr>
          <a:xfrm rot="16200000" flipH="1">
            <a:off x="3694410" y="3961789"/>
            <a:ext cx="5569173" cy="74439"/>
          </a:xfrm>
          <a:prstGeom prst="line">
            <a:avLst/>
          </a:prstGeom>
          <a:ln w="19050">
            <a:solidFill>
              <a:srgbClr val="FF3300"/>
            </a:solidFill>
            <a:prstDash val="sysDot"/>
          </a:ln>
          <a:scene3d>
            <a:camera prst="orthographicFront">
              <a:rot lat="0" lon="0" rev="21558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rot="5400000" flipH="1" flipV="1">
            <a:off x="5489873" y="3119653"/>
            <a:ext cx="2198358" cy="1655"/>
          </a:xfrm>
          <a:prstGeom prst="straightConnector1">
            <a:avLst/>
          </a:prstGeom>
          <a:ln>
            <a:solidFill>
              <a:srgbClr val="FF33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356308" y="1475492"/>
            <a:ext cx="550151" cy="369332"/>
          </a:xfrm>
          <a:prstGeom prst="rect">
            <a:avLst/>
          </a:prstGeom>
          <a:noFill/>
          <a:scene3d>
            <a:camera prst="orthographicFront">
              <a:rot lat="0" lon="0" rev="16200000"/>
            </a:camera>
            <a:lightRig rig="threePt" dir="t"/>
          </a:scene3d>
        </p:spPr>
        <p:txBody>
          <a:bodyPr wrap="none" rtlCol="0">
            <a:spAutoFit/>
          </a:bodyPr>
          <a:lstStyle/>
          <a:p>
            <a:r>
              <a:rPr lang="en-US" altLang="zh-CN" dirty="0" smtClean="0">
                <a:solidFill>
                  <a:schemeClr val="bg1"/>
                </a:solidFill>
              </a:rPr>
              <a:t>E-E</a:t>
            </a:r>
            <a:r>
              <a:rPr lang="en-US" altLang="zh-CN" baseline="-25000" dirty="0" smtClean="0">
                <a:solidFill>
                  <a:schemeClr val="bg1"/>
                </a:solidFill>
              </a:rPr>
              <a:t>F</a:t>
            </a:r>
            <a:endParaRPr lang="zh-CN" altLang="en-US" baseline="-25000" dirty="0">
              <a:solidFill>
                <a:schemeClr val="bg1"/>
              </a:solidFill>
            </a:endParaRPr>
          </a:p>
        </p:txBody>
      </p:sp>
      <p:sp>
        <p:nvSpPr>
          <p:cNvPr id="6" name="TextBox 5"/>
          <p:cNvSpPr txBox="1"/>
          <p:nvPr/>
        </p:nvSpPr>
        <p:spPr>
          <a:xfrm>
            <a:off x="467544" y="2276872"/>
            <a:ext cx="1474891" cy="369332"/>
          </a:xfrm>
          <a:prstGeom prst="rect">
            <a:avLst/>
          </a:prstGeom>
          <a:noFill/>
        </p:spPr>
        <p:txBody>
          <a:bodyPr wrap="none" rtlCol="0">
            <a:spAutoFit/>
          </a:bodyPr>
          <a:lstStyle/>
          <a:p>
            <a:r>
              <a:rPr lang="en-US" altLang="zh-CN" dirty="0" smtClean="0">
                <a:solidFill>
                  <a:schemeClr val="bg1"/>
                </a:solidFill>
              </a:rPr>
              <a:t>Vacuum Level</a:t>
            </a:r>
            <a:endParaRPr lang="zh-CN" altLang="en-US" dirty="0">
              <a:solidFill>
                <a:schemeClr val="bg1"/>
              </a:solidFill>
            </a:endParaRPr>
          </a:p>
        </p:txBody>
      </p:sp>
      <p:sp>
        <p:nvSpPr>
          <p:cNvPr id="42" name="TextBox 41"/>
          <p:cNvSpPr txBox="1"/>
          <p:nvPr/>
        </p:nvSpPr>
        <p:spPr>
          <a:xfrm>
            <a:off x="107504" y="227398"/>
            <a:ext cx="9036496" cy="646331"/>
          </a:xfrm>
          <a:prstGeom prst="rect">
            <a:avLst/>
          </a:prstGeom>
          <a:noFill/>
        </p:spPr>
        <p:txBody>
          <a:bodyPr wrap="square" rtlCol="0">
            <a:spAutoFit/>
          </a:bodyPr>
          <a:lstStyle/>
          <a:p>
            <a:pPr algn="ctr"/>
            <a:r>
              <a:rPr lang="en-US" altLang="zh-CN" sz="3600" dirty="0" smtClean="0">
                <a:solidFill>
                  <a:schemeClr val="bg1"/>
                </a:solidFill>
                <a:latin typeface="Comic Sans MS" pitchFamily="66" charset="0"/>
                <a:cs typeface="Times New Roman" pitchFamily="18" charset="0"/>
              </a:rPr>
              <a:t>2PPE on TiO</a:t>
            </a:r>
            <a:r>
              <a:rPr lang="en-US" altLang="zh-CN" sz="3600" baseline="-25000" dirty="0" smtClean="0">
                <a:solidFill>
                  <a:schemeClr val="bg1"/>
                </a:solidFill>
                <a:latin typeface="Comic Sans MS" pitchFamily="66" charset="0"/>
                <a:cs typeface="Times New Roman" pitchFamily="18" charset="0"/>
              </a:rPr>
              <a:t>2</a:t>
            </a:r>
            <a:r>
              <a:rPr lang="en-US" altLang="zh-CN" sz="3600" dirty="0" smtClean="0">
                <a:solidFill>
                  <a:schemeClr val="bg1"/>
                </a:solidFill>
                <a:latin typeface="Comic Sans MS" pitchFamily="66" charset="0"/>
                <a:cs typeface="Times New Roman" pitchFamily="18" charset="0"/>
              </a:rPr>
              <a:t>(110) @DICP</a:t>
            </a:r>
            <a:endParaRPr lang="zh-CN" altLang="en-US" sz="3600" dirty="0">
              <a:solidFill>
                <a:schemeClr val="bg1"/>
              </a:solidFill>
              <a:latin typeface="Comic Sans MS" pitchFamily="66" charset="0"/>
              <a:cs typeface="Times New Roman" pitchFamily="18" charset="0"/>
            </a:endParaRPr>
          </a:p>
        </p:txBody>
      </p:sp>
      <p:sp>
        <p:nvSpPr>
          <p:cNvPr id="43" name="TextBox 42"/>
          <p:cNvSpPr txBox="1"/>
          <p:nvPr/>
        </p:nvSpPr>
        <p:spPr>
          <a:xfrm>
            <a:off x="3766268" y="4638112"/>
            <a:ext cx="1117614" cy="369332"/>
          </a:xfrm>
          <a:prstGeom prst="rect">
            <a:avLst/>
          </a:prstGeom>
          <a:noFill/>
        </p:spPr>
        <p:txBody>
          <a:bodyPr wrap="none" rtlCol="0">
            <a:spAutoFit/>
          </a:bodyPr>
          <a:lstStyle/>
          <a:p>
            <a:r>
              <a:rPr lang="en-US" altLang="zh-CN" dirty="0" err="1" smtClean="0">
                <a:solidFill>
                  <a:schemeClr val="bg1"/>
                </a:solidFill>
              </a:rPr>
              <a:t>hν</a:t>
            </a:r>
            <a:r>
              <a:rPr lang="en-US" altLang="zh-CN" dirty="0" smtClean="0">
                <a:solidFill>
                  <a:schemeClr val="bg1"/>
                </a:solidFill>
              </a:rPr>
              <a:t>=3.1 eV</a:t>
            </a:r>
            <a:endParaRPr lang="zh-CN" altLang="en-US" dirty="0">
              <a:solidFill>
                <a:schemeClr val="bg1"/>
              </a:solidFill>
            </a:endParaRPr>
          </a:p>
        </p:txBody>
      </p:sp>
      <p:sp>
        <p:nvSpPr>
          <p:cNvPr id="44" name="TextBox 43"/>
          <p:cNvSpPr txBox="1"/>
          <p:nvPr/>
        </p:nvSpPr>
        <p:spPr>
          <a:xfrm>
            <a:off x="1706756" y="2838422"/>
            <a:ext cx="418704" cy="523220"/>
          </a:xfrm>
          <a:prstGeom prst="rect">
            <a:avLst/>
          </a:prstGeom>
          <a:noFill/>
        </p:spPr>
        <p:txBody>
          <a:bodyPr wrap="none" rtlCol="0">
            <a:spAutoFit/>
          </a:bodyPr>
          <a:lstStyle/>
          <a:p>
            <a:r>
              <a:rPr lang="el-GR" altLang="zh-CN" sz="2800" dirty="0" smtClean="0">
                <a:solidFill>
                  <a:schemeClr val="bg1"/>
                </a:solidFill>
              </a:rPr>
              <a:t>φ</a:t>
            </a:r>
            <a:endParaRPr lang="zh-CN" altLang="en-US" sz="2800" dirty="0">
              <a:solidFill>
                <a:schemeClr val="bg1"/>
              </a:solidFill>
            </a:endParaRPr>
          </a:p>
        </p:txBody>
      </p:sp>
      <p:graphicFrame>
        <p:nvGraphicFramePr>
          <p:cNvPr id="30724" name="Object 4"/>
          <p:cNvGraphicFramePr>
            <a:graphicFrameLocks noChangeAspect="1"/>
          </p:cNvGraphicFramePr>
          <p:nvPr/>
        </p:nvGraphicFramePr>
        <p:xfrm>
          <a:off x="4023278" y="2708920"/>
          <a:ext cx="1975582" cy="1388492"/>
        </p:xfrm>
        <a:graphic>
          <a:graphicData uri="http://schemas.openxmlformats.org/presentationml/2006/ole">
            <p:oleObj spid="_x0000_s30724" name="Graph" r:id="rId9" imgW="4155840" imgH="2921760" progId="Origin50.Graph">
              <p:embed/>
            </p:oleObj>
          </a:graphicData>
        </a:graphic>
      </p:graphicFrame>
      <p:sp>
        <p:nvSpPr>
          <p:cNvPr id="45" name="TextBox 6"/>
          <p:cNvSpPr txBox="1"/>
          <p:nvPr/>
        </p:nvSpPr>
        <p:spPr>
          <a:xfrm>
            <a:off x="2051720" y="3789040"/>
            <a:ext cx="705566" cy="369332"/>
          </a:xfrm>
          <a:prstGeom prst="rect">
            <a:avLst/>
          </a:prstGeom>
          <a:noFill/>
          <a:ln>
            <a:noFill/>
          </a:ln>
        </p:spPr>
        <p:txBody>
          <a:bodyPr wrap="square" rtlCol="0">
            <a:spAutoFit/>
          </a:bodyPr>
          <a:lstStyle/>
          <a:p>
            <a:r>
              <a:rPr lang="en-US" altLang="zh-CN" dirty="0" smtClean="0">
                <a:solidFill>
                  <a:schemeClr val="bg1"/>
                </a:solidFill>
                <a:latin typeface="Times New Roman" pitchFamily="18" charset="0"/>
                <a:ea typeface="楷体" pitchFamily="49" charset="-122"/>
                <a:cs typeface="Times New Roman" pitchFamily="18" charset="0"/>
              </a:rPr>
              <a:t>BC</a:t>
            </a:r>
            <a:endParaRPr lang="zh-CN" altLang="en-US" dirty="0">
              <a:solidFill>
                <a:schemeClr val="bg1"/>
              </a:solidFill>
              <a:latin typeface="Times New Roman" pitchFamily="18" charset="0"/>
              <a:ea typeface="楷体" pitchFamily="49" charset="-122"/>
              <a:cs typeface="Times New Roman" pitchFamily="18"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87084"/>
            <a:ext cx="8460432" cy="76470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0" i="0" u="none" strike="noStrike" kern="1200" cap="none" spc="0" normalizeH="0" baseline="0" noProof="0" dirty="0" smtClean="0">
                <a:ln>
                  <a:noFill/>
                </a:ln>
                <a:solidFill>
                  <a:srgbClr val="FFC000"/>
                </a:solidFill>
                <a:effectLst/>
                <a:uLnTx/>
                <a:uFillTx/>
                <a:latin typeface="Comic Sans MS" pitchFamily="66" charset="0"/>
                <a:ea typeface="黑体" pitchFamily="49" charset="-122"/>
                <a:cs typeface="Arial" pitchFamily="34" charset="0"/>
              </a:rPr>
              <a:t>2PPE Setup in DICP </a:t>
            </a:r>
            <a:endParaRPr lang="en-US" altLang="zh-CN" sz="4000" dirty="0" smtClean="0">
              <a:solidFill>
                <a:srgbClr val="FFC000"/>
              </a:solidFill>
              <a:latin typeface="Comic Sans MS" pitchFamily="66" charset="0"/>
              <a:ea typeface="黑体" pitchFamily="49" charset="-122"/>
              <a:cs typeface="Arial" pitchFamily="34" charset="0"/>
            </a:endParaRPr>
          </a:p>
        </p:txBody>
      </p:sp>
      <p:pic>
        <p:nvPicPr>
          <p:cNvPr id="4" name="Picture 2" descr="E:\Article\PhD Thesis\PhD_Thesis\PhD_Thesis_第二部分\照片及jpg图\Chap. 2 Machine\IMG_2674.JPG"/>
          <p:cNvPicPr>
            <a:picLocks noChangeAspect="1" noChangeArrowheads="1"/>
          </p:cNvPicPr>
          <p:nvPr/>
        </p:nvPicPr>
        <p:blipFill>
          <a:blip r:embed="rId3" cstate="print"/>
          <a:srcRect/>
          <a:stretch>
            <a:fillRect/>
          </a:stretch>
        </p:blipFill>
        <p:spPr bwMode="auto">
          <a:xfrm>
            <a:off x="4616046" y="851788"/>
            <a:ext cx="4536000" cy="6047999"/>
          </a:xfrm>
          <a:prstGeom prst="rect">
            <a:avLst/>
          </a:prstGeom>
          <a:noFill/>
          <a:ln w="9525">
            <a:noFill/>
            <a:miter lim="800000"/>
            <a:headEnd/>
            <a:tailEnd/>
          </a:ln>
        </p:spPr>
      </p:pic>
      <p:sp>
        <p:nvSpPr>
          <p:cNvPr id="5" name="圆角矩形 4"/>
          <p:cNvSpPr/>
          <p:nvPr/>
        </p:nvSpPr>
        <p:spPr>
          <a:xfrm>
            <a:off x="320905" y="906653"/>
            <a:ext cx="3819047" cy="5931169"/>
          </a:xfrm>
          <a:prstGeom prst="roundRect">
            <a:avLst>
              <a:gd name="adj" fmla="val 438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 descr="E:\Article\Writing\Writing TR2PPE Machine paper\png\TR2PPE light path_2.png"/>
          <p:cNvPicPr>
            <a:picLocks noChangeAspect="1" noChangeArrowheads="1"/>
          </p:cNvPicPr>
          <p:nvPr/>
        </p:nvPicPr>
        <p:blipFill>
          <a:blip r:embed="rId4" cstate="print"/>
          <a:srcRect/>
          <a:stretch>
            <a:fillRect/>
          </a:stretch>
        </p:blipFill>
        <p:spPr bwMode="auto">
          <a:xfrm>
            <a:off x="71952" y="1012196"/>
            <a:ext cx="4041285" cy="5945196"/>
          </a:xfrm>
          <a:prstGeom prst="rect">
            <a:avLst/>
          </a:prstGeom>
          <a:noFill/>
        </p:spPr>
      </p:pic>
      <p:pic>
        <p:nvPicPr>
          <p:cNvPr id="8" name="Picture 3" descr="E:\Article\Writing\Writing TR2PPE Machine paper\png\TR2PPE light path_FH.png"/>
          <p:cNvPicPr>
            <a:picLocks noChangeAspect="1" noChangeArrowheads="1"/>
          </p:cNvPicPr>
          <p:nvPr/>
        </p:nvPicPr>
        <p:blipFill>
          <a:blip r:embed="rId5" cstate="print"/>
          <a:srcRect/>
          <a:stretch>
            <a:fillRect/>
          </a:stretch>
        </p:blipFill>
        <p:spPr bwMode="auto">
          <a:xfrm>
            <a:off x="699422" y="1544118"/>
            <a:ext cx="3363201" cy="4774238"/>
          </a:xfrm>
          <a:prstGeom prst="rect">
            <a:avLst/>
          </a:prstGeom>
          <a:noFill/>
        </p:spPr>
      </p:pic>
      <p:pic>
        <p:nvPicPr>
          <p:cNvPr id="9" name="Picture 4" descr="E:\Article\Writing\Writing TR2PPE Machine paper\png\TR2PPE light path_0.png"/>
          <p:cNvPicPr>
            <a:picLocks noChangeAspect="1" noChangeArrowheads="1"/>
          </p:cNvPicPr>
          <p:nvPr/>
        </p:nvPicPr>
        <p:blipFill>
          <a:blip r:embed="rId6" cstate="print"/>
          <a:srcRect/>
          <a:stretch>
            <a:fillRect/>
          </a:stretch>
        </p:blipFill>
        <p:spPr bwMode="auto">
          <a:xfrm>
            <a:off x="1999110" y="2481103"/>
            <a:ext cx="246589" cy="177407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TiO2_rutile1.jpg"/>
          <p:cNvPicPr>
            <a:picLocks noChangeAspect="1"/>
          </p:cNvPicPr>
          <p:nvPr/>
        </p:nvPicPr>
        <p:blipFill>
          <a:blip r:embed="rId3" cstate="print"/>
          <a:stretch>
            <a:fillRect/>
          </a:stretch>
        </p:blipFill>
        <p:spPr>
          <a:xfrm>
            <a:off x="827584" y="1556789"/>
            <a:ext cx="7740000" cy="4539805"/>
          </a:xfrm>
          <a:prstGeom prst="rect">
            <a:avLst/>
          </a:prstGeom>
        </p:spPr>
      </p:pic>
      <p:sp>
        <p:nvSpPr>
          <p:cNvPr id="4" name="TextBox 3"/>
          <p:cNvSpPr txBox="1"/>
          <p:nvPr/>
        </p:nvSpPr>
        <p:spPr>
          <a:xfrm>
            <a:off x="1331640" y="404664"/>
            <a:ext cx="6571110" cy="584775"/>
          </a:xfrm>
          <a:prstGeom prst="rect">
            <a:avLst/>
          </a:prstGeom>
          <a:noFill/>
        </p:spPr>
        <p:txBody>
          <a:bodyPr wrap="square" rtlCol="0">
            <a:spAutoFit/>
          </a:bodyPr>
          <a:lstStyle/>
          <a:p>
            <a:pPr algn="ctr">
              <a:buNone/>
            </a:pPr>
            <a:r>
              <a:rPr lang="en-US" altLang="zh-CN" sz="3200" dirty="0" smtClean="0">
                <a:solidFill>
                  <a:srgbClr val="FFC000"/>
                </a:solidFill>
                <a:latin typeface="Comic Sans MS" pitchFamily="66" charset="0"/>
              </a:rPr>
              <a:t>The Structure of TiO</a:t>
            </a:r>
            <a:r>
              <a:rPr lang="en-US" altLang="zh-CN" sz="3200" baseline="-25000" dirty="0" smtClean="0">
                <a:solidFill>
                  <a:srgbClr val="FFC000"/>
                </a:solidFill>
                <a:latin typeface="Comic Sans MS" pitchFamily="66" charset="0"/>
              </a:rPr>
              <a:t>2</a:t>
            </a:r>
            <a:r>
              <a:rPr lang="en-US" altLang="zh-CN" sz="3200" dirty="0" smtClean="0">
                <a:solidFill>
                  <a:srgbClr val="FFC000"/>
                </a:solidFill>
                <a:latin typeface="Comic Sans MS" pitchFamily="66" charset="0"/>
              </a:rPr>
              <a:t>(110)</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57158" y="285728"/>
            <a:ext cx="8429684" cy="72547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2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omic Sans MS" pitchFamily="66" charset="0"/>
                <a:ea typeface="+mj-ea"/>
                <a:cs typeface="+mj-cs"/>
              </a:rPr>
              <a:t>2PPE Spectra on o-TiO</a:t>
            </a:r>
            <a:r>
              <a:rPr kumimoji="0" lang="en-US" altLang="zh-CN" sz="3200" b="0" i="0" u="none" strike="noStrike" kern="1200" cap="none" spc="0" normalizeH="0" baseline="-25000" noProof="0" dirty="0" smtClean="0">
                <a:ln>
                  <a:noFill/>
                </a:ln>
                <a:solidFill>
                  <a:schemeClr val="bg1"/>
                </a:solidFill>
                <a:effectLst>
                  <a:outerShdw blurRad="38100" dist="38100" dir="2700000" algn="tl">
                    <a:srgbClr val="000000">
                      <a:alpha val="43137"/>
                    </a:srgbClr>
                  </a:outerShdw>
                </a:effectLst>
                <a:uLnTx/>
                <a:uFillTx/>
                <a:latin typeface="Comic Sans MS" pitchFamily="66" charset="0"/>
                <a:ea typeface="+mj-ea"/>
                <a:cs typeface="+mj-cs"/>
              </a:rPr>
              <a:t>2</a:t>
            </a:r>
            <a:r>
              <a:rPr kumimoji="0" lang="en-US" altLang="zh-CN" sz="32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omic Sans MS" pitchFamily="66" charset="0"/>
                <a:ea typeface="+mj-ea"/>
                <a:cs typeface="+mj-cs"/>
              </a:rPr>
              <a:t>(110)</a:t>
            </a:r>
            <a:endParaRPr kumimoji="0" lang="zh-CN" altLang="en-US" sz="3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omic Sans MS" pitchFamily="66" charset="0"/>
              <a:ea typeface="+mj-ea"/>
              <a:cs typeface="+mj-cs"/>
            </a:endParaRPr>
          </a:p>
        </p:txBody>
      </p:sp>
      <p:sp>
        <p:nvSpPr>
          <p:cNvPr id="3" name="Rectangle 5"/>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schemeClr val="bg1"/>
              </a:solidFill>
            </a:endParaRPr>
          </a:p>
        </p:txBody>
      </p:sp>
      <p:sp>
        <p:nvSpPr>
          <p:cNvPr id="4" name="TextBox 3"/>
          <p:cNvSpPr txBox="1"/>
          <p:nvPr/>
        </p:nvSpPr>
        <p:spPr>
          <a:xfrm>
            <a:off x="2000232" y="857232"/>
            <a:ext cx="5297091" cy="461665"/>
          </a:xfrm>
          <a:prstGeom prst="rect">
            <a:avLst/>
          </a:prstGeom>
          <a:noFill/>
        </p:spPr>
        <p:txBody>
          <a:bodyPr wrap="none" rtlCol="0">
            <a:spAutoFit/>
          </a:bodyPr>
          <a:lstStyle/>
          <a:p>
            <a:r>
              <a:rPr lang="en-US" altLang="zh-CN" sz="2400" dirty="0" smtClean="0">
                <a:solidFill>
                  <a:schemeClr val="bg1"/>
                </a:solidFill>
                <a:effectLst>
                  <a:outerShdw blurRad="38100" dist="38100" dir="2700000" algn="tl">
                    <a:srgbClr val="000000">
                      <a:alpha val="43137"/>
                    </a:srgbClr>
                  </a:outerShdw>
                </a:effectLst>
              </a:rPr>
              <a:t>(Laser Irradiation Time of  about 15 min.)</a:t>
            </a:r>
            <a:endParaRPr lang="zh-CN" altLang="en-US" sz="2400" dirty="0">
              <a:solidFill>
                <a:schemeClr val="bg1"/>
              </a:solidFill>
              <a:effectLst>
                <a:outerShdw blurRad="38100" dist="38100" dir="2700000" algn="tl">
                  <a:srgbClr val="000000">
                    <a:alpha val="43137"/>
                  </a:srgbClr>
                </a:outerShdw>
              </a:effectLst>
            </a:endParaRPr>
          </a:p>
        </p:txBody>
      </p:sp>
      <p:sp>
        <p:nvSpPr>
          <p:cNvPr id="5" name="Rectangle 6"/>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schemeClr val="bg1"/>
              </a:solidFill>
            </a:endParaRPr>
          </a:p>
        </p:txBody>
      </p:sp>
      <p:sp>
        <p:nvSpPr>
          <p:cNvPr id="6" name="Rectangle 7"/>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solidFill>
                <a:schemeClr val="bg1"/>
              </a:solidFill>
            </a:endParaRPr>
          </a:p>
        </p:txBody>
      </p:sp>
      <p:graphicFrame>
        <p:nvGraphicFramePr>
          <p:cNvPr id="7" name="Object 6"/>
          <p:cNvGraphicFramePr>
            <a:graphicFrameLocks noChangeAspect="1"/>
          </p:cNvGraphicFramePr>
          <p:nvPr/>
        </p:nvGraphicFramePr>
        <p:xfrm>
          <a:off x="1428728" y="1571612"/>
          <a:ext cx="6572296" cy="5048232"/>
        </p:xfrm>
        <a:graphic>
          <a:graphicData uri="http://schemas.openxmlformats.org/presentationml/2006/ole">
            <p:oleObj spid="_x0000_s1026" name="Graph" r:id="rId4" imgW="3877056" imgH="2973629" progId="Origin50.Graph">
              <p:embed/>
            </p:oleObj>
          </a:graphicData>
        </a:graphic>
      </p:graphicFrame>
      <p:sp>
        <p:nvSpPr>
          <p:cNvPr id="8" name="TextBox 7"/>
          <p:cNvSpPr txBox="1"/>
          <p:nvPr/>
        </p:nvSpPr>
        <p:spPr>
          <a:xfrm>
            <a:off x="3786182" y="2285992"/>
            <a:ext cx="1856598" cy="492443"/>
          </a:xfrm>
          <a:prstGeom prst="rect">
            <a:avLst/>
          </a:prstGeom>
          <a:noFill/>
        </p:spPr>
        <p:txBody>
          <a:bodyPr wrap="none" rtlCol="0">
            <a:spAutoFit/>
          </a:bodyPr>
          <a:lstStyle/>
          <a:p>
            <a:r>
              <a:rPr lang="en-US" altLang="zh-CN" sz="2600" dirty="0" smtClean="0">
                <a:solidFill>
                  <a:schemeClr val="bg1"/>
                </a:solidFill>
              </a:rPr>
              <a:t>1 ML CH</a:t>
            </a:r>
            <a:r>
              <a:rPr lang="en-US" altLang="zh-CN" sz="2600" baseline="-25000" dirty="0" smtClean="0">
                <a:solidFill>
                  <a:schemeClr val="bg1"/>
                </a:solidFill>
              </a:rPr>
              <a:t>3</a:t>
            </a:r>
            <a:r>
              <a:rPr lang="en-US" altLang="zh-CN" sz="2600" dirty="0" smtClean="0">
                <a:solidFill>
                  <a:schemeClr val="bg1"/>
                </a:solidFill>
              </a:rPr>
              <a:t>OH</a:t>
            </a:r>
            <a:endParaRPr lang="zh-CN" altLang="en-US" sz="2600"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78972" y="1052736"/>
            <a:ext cx="4464000" cy="3312000"/>
            <a:chOff x="-79492" y="1052736"/>
            <a:chExt cx="4464000" cy="3312000"/>
          </a:xfrm>
        </p:grpSpPr>
        <p:sp>
          <p:nvSpPr>
            <p:cNvPr id="13" name="圆角矩形 12"/>
            <p:cNvSpPr/>
            <p:nvPr/>
          </p:nvSpPr>
          <p:spPr>
            <a:xfrm>
              <a:off x="-79492" y="1052736"/>
              <a:ext cx="4464000" cy="3312000"/>
            </a:xfrm>
            <a:prstGeom prst="roundRect">
              <a:avLst>
                <a:gd name="adj" fmla="val 66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4" descr="G:\Data\Graph\TiO2_Methanol\20090313graph in manuscript\2ppeVStime.tif"/>
            <p:cNvPicPr>
              <a:picLocks noChangeAspect="1" noChangeArrowheads="1"/>
            </p:cNvPicPr>
            <p:nvPr/>
          </p:nvPicPr>
          <p:blipFill>
            <a:blip r:embed="rId3" cstate="print"/>
            <a:srcRect t="2197"/>
            <a:stretch>
              <a:fillRect/>
            </a:stretch>
          </p:blipFill>
          <p:spPr bwMode="auto">
            <a:xfrm>
              <a:off x="0" y="1124744"/>
              <a:ext cx="4320000" cy="3206087"/>
            </a:xfrm>
            <a:prstGeom prst="rect">
              <a:avLst/>
            </a:prstGeom>
            <a:noFill/>
          </p:spPr>
        </p:pic>
      </p:grpSp>
      <p:sp>
        <p:nvSpPr>
          <p:cNvPr id="9" name="矩形 8"/>
          <p:cNvSpPr/>
          <p:nvPr/>
        </p:nvSpPr>
        <p:spPr>
          <a:xfrm>
            <a:off x="2267744" y="6488668"/>
            <a:ext cx="6768752" cy="369332"/>
          </a:xfrm>
          <a:prstGeom prst="rect">
            <a:avLst/>
          </a:prstGeom>
        </p:spPr>
        <p:txBody>
          <a:bodyPr wrap="square">
            <a:spAutoFit/>
          </a:bodyPr>
          <a:lstStyle/>
          <a:p>
            <a:pPr algn="r"/>
            <a:r>
              <a:rPr lang="en-GB" altLang="zh-CN" i="1" dirty="0" smtClean="0">
                <a:solidFill>
                  <a:schemeClr val="bg1"/>
                </a:solidFill>
              </a:rPr>
              <a:t>Chemical Science</a:t>
            </a:r>
            <a:r>
              <a:rPr lang="en-GB" altLang="zh-CN" dirty="0" smtClean="0">
                <a:solidFill>
                  <a:schemeClr val="bg1"/>
                </a:solidFill>
              </a:rPr>
              <a:t>, 1, 575 (2010).</a:t>
            </a:r>
            <a:endParaRPr lang="zh-CN" altLang="en-US" dirty="0">
              <a:solidFill>
                <a:schemeClr val="bg1"/>
              </a:solidFill>
            </a:endParaRPr>
          </a:p>
        </p:txBody>
      </p:sp>
      <p:sp>
        <p:nvSpPr>
          <p:cNvPr id="10" name="TextBox 9"/>
          <p:cNvSpPr txBox="1"/>
          <p:nvPr/>
        </p:nvSpPr>
        <p:spPr>
          <a:xfrm>
            <a:off x="0" y="332656"/>
            <a:ext cx="9182322" cy="523220"/>
          </a:xfrm>
          <a:prstGeom prst="rect">
            <a:avLst/>
          </a:prstGeom>
          <a:noFill/>
        </p:spPr>
        <p:txBody>
          <a:bodyPr wrap="none" rtlCol="0">
            <a:spAutoFit/>
          </a:bodyPr>
          <a:lstStyle/>
          <a:p>
            <a:r>
              <a:rPr lang="en-US" altLang="zh-CN" sz="2800" dirty="0" smtClean="0">
                <a:solidFill>
                  <a:srgbClr val="FFC000"/>
                </a:solidFill>
                <a:latin typeface="Comic Sans MS" pitchFamily="66" charset="0"/>
                <a:cs typeface="Times New Roman" pitchFamily="18" charset="0"/>
              </a:rPr>
              <a:t>Time-Dependent 2PPE for the 1 ML CH</a:t>
            </a:r>
            <a:r>
              <a:rPr lang="en-US" altLang="zh-CN" sz="2800" baseline="-25000" dirty="0" smtClean="0">
                <a:solidFill>
                  <a:srgbClr val="FFC000"/>
                </a:solidFill>
                <a:latin typeface="Comic Sans MS" pitchFamily="66" charset="0"/>
                <a:cs typeface="Times New Roman" pitchFamily="18" charset="0"/>
              </a:rPr>
              <a:t>3</a:t>
            </a:r>
            <a:r>
              <a:rPr lang="en-US" altLang="zh-CN" sz="2800" dirty="0" smtClean="0">
                <a:solidFill>
                  <a:srgbClr val="FFC000"/>
                </a:solidFill>
                <a:latin typeface="Comic Sans MS" pitchFamily="66" charset="0"/>
                <a:cs typeface="Times New Roman" pitchFamily="18" charset="0"/>
              </a:rPr>
              <a:t>OH/TiO</a:t>
            </a:r>
            <a:r>
              <a:rPr lang="en-US" altLang="zh-CN" sz="2800" baseline="-25000" dirty="0" smtClean="0">
                <a:solidFill>
                  <a:srgbClr val="FFC000"/>
                </a:solidFill>
                <a:latin typeface="Comic Sans MS" pitchFamily="66" charset="0"/>
                <a:cs typeface="Times New Roman" pitchFamily="18" charset="0"/>
              </a:rPr>
              <a:t>2</a:t>
            </a:r>
            <a:r>
              <a:rPr lang="en-US" altLang="zh-CN" sz="2800" dirty="0" smtClean="0">
                <a:solidFill>
                  <a:srgbClr val="FFC000"/>
                </a:solidFill>
                <a:latin typeface="Comic Sans MS" pitchFamily="66" charset="0"/>
                <a:cs typeface="Times New Roman" pitchFamily="18" charset="0"/>
              </a:rPr>
              <a:t>(110)</a:t>
            </a:r>
            <a:endParaRPr lang="zh-CN" altLang="en-US" sz="2800" dirty="0">
              <a:solidFill>
                <a:srgbClr val="FFC000"/>
              </a:solidFill>
              <a:latin typeface="Comic Sans MS" pitchFamily="66" charset="0"/>
              <a:cs typeface="Times New Roman" pitchFamily="18" charset="0"/>
            </a:endParaRPr>
          </a:p>
        </p:txBody>
      </p:sp>
      <p:grpSp>
        <p:nvGrpSpPr>
          <p:cNvPr id="18" name="组合 17"/>
          <p:cNvGrpSpPr>
            <a:grpSpLocks noChangeAspect="1"/>
          </p:cNvGrpSpPr>
          <p:nvPr/>
        </p:nvGrpSpPr>
        <p:grpSpPr>
          <a:xfrm>
            <a:off x="4615443" y="3025418"/>
            <a:ext cx="4463999" cy="3479146"/>
            <a:chOff x="4673500" y="3313802"/>
            <a:chExt cx="4064780" cy="3168000"/>
          </a:xfrm>
        </p:grpSpPr>
        <p:sp>
          <p:nvSpPr>
            <p:cNvPr id="16" name="圆角矩形 15"/>
            <p:cNvSpPr/>
            <p:nvPr/>
          </p:nvSpPr>
          <p:spPr>
            <a:xfrm>
              <a:off x="4673500" y="3313802"/>
              <a:ext cx="4064780" cy="3168000"/>
            </a:xfrm>
            <a:prstGeom prst="roundRect">
              <a:avLst>
                <a:gd name="adj" fmla="val 66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tppevolution.tif"/>
            <p:cNvPicPr>
              <a:picLocks noChangeAspect="1"/>
            </p:cNvPicPr>
            <p:nvPr/>
          </p:nvPicPr>
          <p:blipFill>
            <a:blip r:embed="rId4" cstate="print"/>
            <a:srcRect l="4359" t="6712" r="10099"/>
            <a:stretch>
              <a:fillRect/>
            </a:stretch>
          </p:blipFill>
          <p:spPr>
            <a:xfrm>
              <a:off x="4716016" y="3429000"/>
              <a:ext cx="3960440" cy="30022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60648"/>
            <a:ext cx="8215370" cy="707886"/>
          </a:xfrm>
          <a:prstGeom prst="rect">
            <a:avLst/>
          </a:prstGeom>
          <a:noFill/>
        </p:spPr>
        <p:txBody>
          <a:bodyPr wrap="square" rtlCol="0">
            <a:spAutoFit/>
          </a:bodyPr>
          <a:lstStyle/>
          <a:p>
            <a:pPr algn="ctr"/>
            <a:r>
              <a:rPr lang="en-US" altLang="zh-CN" sz="4000" dirty="0" smtClean="0">
                <a:solidFill>
                  <a:srgbClr val="FFC000"/>
                </a:solidFill>
                <a:effectLst>
                  <a:outerShdw blurRad="38100" dist="38100" dir="2700000" algn="tl">
                    <a:srgbClr val="000000">
                      <a:alpha val="43137"/>
                    </a:srgbClr>
                  </a:outerShdw>
                </a:effectLst>
                <a:latin typeface="Comic Sans MS" pitchFamily="66" charset="0"/>
              </a:rPr>
              <a:t>STM Results</a:t>
            </a:r>
            <a:endParaRPr lang="zh-CN" altLang="en-US" sz="4000" dirty="0">
              <a:solidFill>
                <a:srgbClr val="FFC000"/>
              </a:solidFill>
              <a:effectLst>
                <a:outerShdw blurRad="38100" dist="38100" dir="2700000" algn="tl">
                  <a:srgbClr val="000000">
                    <a:alpha val="43137"/>
                  </a:srgbClr>
                </a:outerShdw>
              </a:effectLst>
              <a:latin typeface="Comic Sans MS" pitchFamily="66" charset="0"/>
            </a:endParaRPr>
          </a:p>
        </p:txBody>
      </p:sp>
      <p:sp>
        <p:nvSpPr>
          <p:cNvPr id="3" name="TextBox 2"/>
          <p:cNvSpPr txBox="1"/>
          <p:nvPr/>
        </p:nvSpPr>
        <p:spPr>
          <a:xfrm>
            <a:off x="5054611" y="6457890"/>
            <a:ext cx="4089389" cy="400110"/>
          </a:xfrm>
          <a:prstGeom prst="rect">
            <a:avLst/>
          </a:prstGeom>
          <a:noFill/>
        </p:spPr>
        <p:txBody>
          <a:bodyPr wrap="none" rtlCol="0">
            <a:spAutoFit/>
          </a:bodyPr>
          <a:lstStyle/>
          <a:p>
            <a:r>
              <a:rPr lang="en-US" altLang="zh-CN" sz="2000" dirty="0" smtClean="0">
                <a:solidFill>
                  <a:srgbClr val="FFFF00"/>
                </a:solidFill>
                <a:effectLst>
                  <a:outerShdw blurRad="38100" dist="38100" dir="2700000" algn="tl">
                    <a:srgbClr val="000000">
                      <a:alpha val="43137"/>
                    </a:srgbClr>
                  </a:outerShdw>
                </a:effectLst>
              </a:rPr>
              <a:t>S. Tan, B. Wang, J. Yang, J. </a:t>
            </a:r>
            <a:r>
              <a:rPr lang="en-US" altLang="zh-CN" sz="2000" dirty="0" err="1" smtClean="0">
                <a:solidFill>
                  <a:srgbClr val="FFFF00"/>
                </a:solidFill>
                <a:effectLst>
                  <a:outerShdw blurRad="38100" dist="38100" dir="2700000" algn="tl">
                    <a:srgbClr val="000000">
                      <a:alpha val="43137"/>
                    </a:srgbClr>
                  </a:outerShdw>
                </a:effectLst>
              </a:rPr>
              <a:t>Hou</a:t>
            </a:r>
            <a:r>
              <a:rPr lang="en-US" altLang="zh-CN" sz="2000" dirty="0" smtClean="0">
                <a:solidFill>
                  <a:srgbClr val="FFFF00"/>
                </a:solidFill>
                <a:effectLst>
                  <a:outerShdw blurRad="38100" dist="38100" dir="2700000" algn="tl">
                    <a:srgbClr val="000000">
                      <a:alpha val="43137"/>
                    </a:srgbClr>
                  </a:outerShdw>
                </a:effectLst>
              </a:rPr>
              <a:t> (USTC)</a:t>
            </a:r>
            <a:endParaRPr lang="zh-CN" altLang="en-US" sz="200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668344" y="5517232"/>
            <a:ext cx="184731" cy="369332"/>
          </a:xfrm>
          <a:prstGeom prst="rect">
            <a:avLst/>
          </a:prstGeom>
          <a:noFill/>
        </p:spPr>
        <p:txBody>
          <a:bodyPr wrap="none" rtlCol="0">
            <a:spAutoFit/>
          </a:bodyPr>
          <a:lstStyle/>
          <a:p>
            <a:endParaRPr lang="zh-CN" altLang="en-US" dirty="0"/>
          </a:p>
        </p:txBody>
      </p:sp>
      <p:pic>
        <p:nvPicPr>
          <p:cNvPr id="5" name="Picture 1"/>
          <p:cNvPicPr>
            <a:picLocks noChangeAspect="1" noChangeArrowheads="1"/>
          </p:cNvPicPr>
          <p:nvPr/>
        </p:nvPicPr>
        <p:blipFill>
          <a:blip r:embed="rId3" cstate="print"/>
          <a:srcRect/>
          <a:stretch>
            <a:fillRect/>
          </a:stretch>
        </p:blipFill>
        <p:spPr bwMode="auto">
          <a:xfrm>
            <a:off x="395536" y="1484784"/>
            <a:ext cx="8370396" cy="4496223"/>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0" y="4890371"/>
            <a:ext cx="4896544" cy="1967629"/>
          </a:xfrm>
          <a:prstGeom prst="rect">
            <a:avLst/>
          </a:prstGeom>
          <a:noFill/>
          <a:ln w="9525">
            <a:solidFill>
              <a:schemeClr val="tx1">
                <a:lumMod val="65000"/>
              </a:schemeClr>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571480"/>
            <a:ext cx="8215370" cy="584775"/>
          </a:xfrm>
          <a:prstGeom prst="rect">
            <a:avLst/>
          </a:prstGeom>
          <a:noFill/>
        </p:spPr>
        <p:txBody>
          <a:bodyPr wrap="square" rtlCol="0">
            <a:spAutoFit/>
          </a:bodyPr>
          <a:lstStyle/>
          <a:p>
            <a:pPr algn="ctr"/>
            <a:r>
              <a:rPr lang="en-US" altLang="zh-CN" sz="3200" dirty="0" smtClean="0">
                <a:solidFill>
                  <a:srgbClr val="FFC000"/>
                </a:solidFill>
                <a:effectLst>
                  <a:outerShdw blurRad="38100" dist="38100" dir="2700000" algn="tl">
                    <a:srgbClr val="000000">
                      <a:alpha val="43137"/>
                    </a:srgbClr>
                  </a:outerShdw>
                </a:effectLst>
                <a:latin typeface="Comic Sans MS" pitchFamily="66" charset="0"/>
              </a:rPr>
              <a:t>Manipulation</a:t>
            </a:r>
            <a:r>
              <a:rPr lang="zh-CN" altLang="en-US" sz="3200" dirty="0" smtClean="0">
                <a:solidFill>
                  <a:srgbClr val="FFC000"/>
                </a:solidFill>
                <a:effectLst>
                  <a:outerShdw blurRad="38100" dist="38100" dir="2700000" algn="tl">
                    <a:srgbClr val="000000">
                      <a:alpha val="43137"/>
                    </a:srgbClr>
                  </a:outerShdw>
                </a:effectLst>
                <a:latin typeface="Comic Sans MS" pitchFamily="66" charset="0"/>
              </a:rPr>
              <a:t> </a:t>
            </a:r>
            <a:r>
              <a:rPr lang="en-US" altLang="zh-CN" sz="3200" dirty="0" smtClean="0">
                <a:solidFill>
                  <a:srgbClr val="FFC000"/>
                </a:solidFill>
                <a:effectLst>
                  <a:outerShdw blurRad="38100" dist="38100" dir="2700000" algn="tl">
                    <a:srgbClr val="000000">
                      <a:alpha val="43137"/>
                    </a:srgbClr>
                  </a:outerShdw>
                </a:effectLst>
                <a:latin typeface="Comic Sans MS" pitchFamily="66" charset="0"/>
              </a:rPr>
              <a:t>of Methanol on 5c-Ti Sites </a:t>
            </a:r>
            <a:endParaRPr lang="zh-CN" altLang="en-US" sz="3200" dirty="0">
              <a:solidFill>
                <a:srgbClr val="FFC000"/>
              </a:solidFill>
              <a:effectLst>
                <a:outerShdw blurRad="38100" dist="38100" dir="2700000" algn="tl">
                  <a:srgbClr val="000000">
                    <a:alpha val="43137"/>
                  </a:srgbClr>
                </a:outerShdw>
              </a:effectLst>
              <a:latin typeface="Comic Sans MS" pitchFamily="66" charset="0"/>
            </a:endParaRPr>
          </a:p>
        </p:txBody>
      </p:sp>
      <p:sp>
        <p:nvSpPr>
          <p:cNvPr id="3" name="TextBox 2"/>
          <p:cNvSpPr txBox="1"/>
          <p:nvPr/>
        </p:nvSpPr>
        <p:spPr>
          <a:xfrm>
            <a:off x="1785918" y="2927125"/>
            <a:ext cx="518091" cy="369332"/>
          </a:xfrm>
          <a:prstGeom prst="rect">
            <a:avLst/>
          </a:prstGeom>
          <a:noFill/>
        </p:spPr>
        <p:txBody>
          <a:bodyPr wrap="none" rtlCol="0">
            <a:spAutoFit/>
          </a:bodyPr>
          <a:lstStyle/>
          <a:p>
            <a:r>
              <a:rPr lang="en-US" altLang="zh-CN" b="1" i="1" dirty="0" smtClean="0">
                <a:solidFill>
                  <a:srgbClr val="002060"/>
                </a:solidFill>
                <a:latin typeface="Arial" pitchFamily="34" charset="0"/>
                <a:cs typeface="Arial" pitchFamily="34" charset="0"/>
              </a:rPr>
              <a:t>CB</a:t>
            </a:r>
            <a:endParaRPr lang="zh-CN" altLang="en-US" b="1" i="1" dirty="0">
              <a:solidFill>
                <a:srgbClr val="002060"/>
              </a:solidFill>
              <a:latin typeface="Arial" pitchFamily="34" charset="0"/>
              <a:cs typeface="Arial" pitchFamily="34" charset="0"/>
            </a:endParaRPr>
          </a:p>
        </p:txBody>
      </p:sp>
      <p:sp>
        <p:nvSpPr>
          <p:cNvPr id="4" name="TextBox 3"/>
          <p:cNvSpPr txBox="1"/>
          <p:nvPr/>
        </p:nvSpPr>
        <p:spPr>
          <a:xfrm>
            <a:off x="5357818" y="2845354"/>
            <a:ext cx="1853392" cy="369332"/>
          </a:xfrm>
          <a:prstGeom prst="rect">
            <a:avLst/>
          </a:prstGeom>
          <a:noFill/>
        </p:spPr>
        <p:txBody>
          <a:bodyPr wrap="none" rtlCol="0">
            <a:spAutoFit/>
          </a:bodyPr>
          <a:lstStyle/>
          <a:p>
            <a:r>
              <a:rPr lang="en-US" altLang="zh-CN" dirty="0" smtClean="0">
                <a:solidFill>
                  <a:srgbClr val="002060"/>
                </a:solidFill>
              </a:rPr>
              <a:t>e* + h = phonons </a:t>
            </a:r>
            <a:endParaRPr lang="zh-CN" altLang="en-US" dirty="0">
              <a:solidFill>
                <a:srgbClr val="002060"/>
              </a:solidFill>
            </a:endParaRPr>
          </a:p>
        </p:txBody>
      </p:sp>
      <p:sp>
        <p:nvSpPr>
          <p:cNvPr id="5" name="TextBox 4"/>
          <p:cNvSpPr txBox="1"/>
          <p:nvPr/>
        </p:nvSpPr>
        <p:spPr>
          <a:xfrm>
            <a:off x="4252083" y="6165304"/>
            <a:ext cx="4891917" cy="461665"/>
          </a:xfrm>
          <a:prstGeom prst="rect">
            <a:avLst/>
          </a:prstGeom>
          <a:noFill/>
        </p:spPr>
        <p:txBody>
          <a:bodyPr wrap="none" rtlCol="0">
            <a:spAutoFit/>
          </a:bodyPr>
          <a:lstStyle/>
          <a:p>
            <a:r>
              <a:rPr lang="en-US" altLang="zh-CN" sz="2400" dirty="0" smtClean="0">
                <a:solidFill>
                  <a:srgbClr val="FFFF00"/>
                </a:solidFill>
                <a:effectLst>
                  <a:outerShdw blurRad="38100" dist="38100" dir="2700000" algn="tl">
                    <a:srgbClr val="000000">
                      <a:alpha val="43137"/>
                    </a:srgbClr>
                  </a:outerShdw>
                </a:effectLst>
              </a:rPr>
              <a:t>S. Tan, B. Wang, J. Yang, J. </a:t>
            </a:r>
            <a:r>
              <a:rPr lang="en-US" altLang="zh-CN" sz="2400" dirty="0" err="1" smtClean="0">
                <a:solidFill>
                  <a:srgbClr val="FFFF00"/>
                </a:solidFill>
                <a:effectLst>
                  <a:outerShdw blurRad="38100" dist="38100" dir="2700000" algn="tl">
                    <a:srgbClr val="000000">
                      <a:alpha val="43137"/>
                    </a:srgbClr>
                  </a:outerShdw>
                </a:effectLst>
              </a:rPr>
              <a:t>Hou</a:t>
            </a:r>
            <a:r>
              <a:rPr lang="en-US" altLang="zh-CN" sz="2400" dirty="0" smtClean="0">
                <a:solidFill>
                  <a:srgbClr val="FFFF00"/>
                </a:solidFill>
                <a:effectLst>
                  <a:outerShdw blurRad="38100" dist="38100" dir="2700000" algn="tl">
                    <a:srgbClr val="000000">
                      <a:alpha val="43137"/>
                    </a:srgbClr>
                  </a:outerShdw>
                </a:effectLst>
              </a:rPr>
              <a:t> (USTC)</a:t>
            </a:r>
            <a:endParaRPr lang="zh-CN" altLang="en-US" sz="2400" dirty="0">
              <a:solidFill>
                <a:srgbClr val="FFFF00"/>
              </a:solidFill>
              <a:effectLst>
                <a:outerShdw blurRad="38100" dist="38100" dir="2700000" algn="tl">
                  <a:srgbClr val="000000">
                    <a:alpha val="43137"/>
                  </a:srgbClr>
                </a:outerShdw>
              </a:effectLst>
            </a:endParaRPr>
          </a:p>
        </p:txBody>
      </p:sp>
      <p:pic>
        <p:nvPicPr>
          <p:cNvPr id="6" name="图片 5" descr="fig"/>
          <p:cNvPicPr/>
          <p:nvPr/>
        </p:nvPicPr>
        <p:blipFill>
          <a:blip r:embed="rId3" cstate="print"/>
          <a:srcRect/>
          <a:stretch>
            <a:fillRect/>
          </a:stretch>
        </p:blipFill>
        <p:spPr bwMode="auto">
          <a:xfrm>
            <a:off x="1475656" y="1722302"/>
            <a:ext cx="6120680" cy="37229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209801" y="357166"/>
            <a:ext cx="6783075" cy="461665"/>
          </a:xfrm>
          <a:prstGeom prst="rect">
            <a:avLst/>
          </a:prstGeom>
          <a:noFill/>
          <a:ln w="9525" algn="ctr">
            <a:solidFill>
              <a:schemeClr val="bg1"/>
            </a:solidFill>
            <a:miter lim="800000"/>
            <a:headEnd/>
            <a:tailEnd/>
          </a:ln>
        </p:spPr>
        <p:txBody>
          <a:bodyPr wrap="none">
            <a:spAutoFit/>
          </a:bodyPr>
          <a:lstStyle/>
          <a:p>
            <a:pPr algn="ctr"/>
            <a:r>
              <a:rPr lang="en-US" altLang="zh-CN" sz="2400" dirty="0">
                <a:solidFill>
                  <a:schemeClr val="bg1"/>
                </a:solidFill>
                <a:ea typeface="黑体" pitchFamily="49" charset="-122"/>
              </a:rPr>
              <a:t>Barrier Height (E</a:t>
            </a:r>
            <a:r>
              <a:rPr lang="en-US" altLang="zh-CN" sz="2400" baseline="-25000" dirty="0">
                <a:solidFill>
                  <a:schemeClr val="bg1"/>
                </a:solidFill>
                <a:ea typeface="黑体" pitchFamily="49" charset="-122"/>
              </a:rPr>
              <a:t>a </a:t>
            </a:r>
            <a:r>
              <a:rPr lang="en-US" altLang="zh-CN" sz="2400" dirty="0">
                <a:solidFill>
                  <a:schemeClr val="bg1"/>
                </a:solidFill>
                <a:ea typeface="黑体" pitchFamily="49" charset="-122"/>
              </a:rPr>
              <a:t>) Controls Chemical Reaction Rates </a:t>
            </a:r>
            <a:endParaRPr lang="zh-CN" altLang="en-US" sz="2400" dirty="0">
              <a:solidFill>
                <a:schemeClr val="bg1"/>
              </a:solidFill>
              <a:ea typeface="黑体" pitchFamily="49" charset="-122"/>
            </a:endParaRPr>
          </a:p>
        </p:txBody>
      </p:sp>
      <p:sp>
        <p:nvSpPr>
          <p:cNvPr id="9" name="Text Box 7"/>
          <p:cNvSpPr txBox="1">
            <a:spLocks noChangeArrowheads="1"/>
          </p:cNvSpPr>
          <p:nvPr/>
        </p:nvSpPr>
        <p:spPr bwMode="auto">
          <a:xfrm>
            <a:off x="2855679" y="998538"/>
            <a:ext cx="2411879" cy="492443"/>
          </a:xfrm>
          <a:prstGeom prst="rect">
            <a:avLst/>
          </a:prstGeom>
          <a:noFill/>
          <a:ln w="9525" algn="ctr">
            <a:noFill/>
            <a:miter lim="800000"/>
            <a:headEnd/>
            <a:tailEnd/>
          </a:ln>
          <a:effectLst/>
        </p:spPr>
        <p:txBody>
          <a:bodyPr wrap="none">
            <a:spAutoFit/>
          </a:bodyPr>
          <a:lstStyle/>
          <a:p>
            <a:pPr algn="ctr">
              <a:defRPr/>
            </a:pPr>
            <a:r>
              <a:rPr lang="en-US" altLang="zh-CN" sz="2600" i="1" dirty="0">
                <a:solidFill>
                  <a:schemeClr val="bg1"/>
                </a:solidFill>
                <a:effectLst>
                  <a:outerShdw blurRad="38100" dist="38100" dir="2700000" algn="tl">
                    <a:srgbClr val="000000"/>
                  </a:outerShdw>
                </a:effectLst>
                <a:ea typeface="楷体_GB2312" pitchFamily="49" charset="-122"/>
              </a:rPr>
              <a:t>k</a:t>
            </a:r>
            <a:r>
              <a:rPr lang="en-US" altLang="zh-CN" sz="2600" dirty="0">
                <a:solidFill>
                  <a:schemeClr val="bg1"/>
                </a:solidFill>
                <a:effectLst>
                  <a:outerShdw blurRad="38100" dist="38100" dir="2700000" algn="tl">
                    <a:srgbClr val="000000"/>
                  </a:outerShdw>
                </a:effectLst>
                <a:ea typeface="楷体_GB2312" pitchFamily="49" charset="-122"/>
              </a:rPr>
              <a:t> = A exp(-E</a:t>
            </a:r>
            <a:r>
              <a:rPr lang="en-US" altLang="zh-CN" sz="2600" baseline="-25000" dirty="0">
                <a:solidFill>
                  <a:schemeClr val="bg1"/>
                </a:solidFill>
                <a:effectLst>
                  <a:outerShdw blurRad="38100" dist="38100" dir="2700000" algn="tl">
                    <a:srgbClr val="000000"/>
                  </a:outerShdw>
                </a:effectLst>
                <a:ea typeface="楷体_GB2312" pitchFamily="49" charset="-122"/>
              </a:rPr>
              <a:t>a</a:t>
            </a:r>
            <a:r>
              <a:rPr lang="en-US" altLang="zh-CN" sz="2600" dirty="0">
                <a:solidFill>
                  <a:schemeClr val="bg1"/>
                </a:solidFill>
                <a:effectLst>
                  <a:outerShdw blurRad="38100" dist="38100" dir="2700000" algn="tl">
                    <a:srgbClr val="000000"/>
                  </a:outerShdw>
                </a:effectLst>
                <a:ea typeface="楷体_GB2312" pitchFamily="49" charset="-122"/>
              </a:rPr>
              <a:t>/</a:t>
            </a:r>
            <a:r>
              <a:rPr lang="en-US" altLang="zh-CN" sz="2600" dirty="0" err="1">
                <a:solidFill>
                  <a:schemeClr val="bg1"/>
                </a:solidFill>
                <a:effectLst>
                  <a:outerShdw blurRad="38100" dist="38100" dir="2700000" algn="tl">
                    <a:srgbClr val="000000"/>
                  </a:outerShdw>
                </a:effectLst>
                <a:ea typeface="楷体_GB2312" pitchFamily="49" charset="-122"/>
              </a:rPr>
              <a:t>kT</a:t>
            </a:r>
            <a:r>
              <a:rPr lang="en-US" altLang="zh-CN" sz="2600" dirty="0">
                <a:solidFill>
                  <a:schemeClr val="bg1"/>
                </a:solidFill>
                <a:effectLst>
                  <a:outerShdw blurRad="38100" dist="38100" dir="2700000" algn="tl">
                    <a:srgbClr val="000000"/>
                  </a:outerShdw>
                </a:effectLst>
                <a:ea typeface="楷体_GB2312" pitchFamily="49" charset="-122"/>
              </a:rPr>
              <a:t>)</a:t>
            </a:r>
          </a:p>
        </p:txBody>
      </p:sp>
      <p:graphicFrame>
        <p:nvGraphicFramePr>
          <p:cNvPr id="14" name="Object 12"/>
          <p:cNvGraphicFramePr>
            <a:graphicFrameLocks noChangeAspect="1"/>
          </p:cNvGraphicFramePr>
          <p:nvPr/>
        </p:nvGraphicFramePr>
        <p:xfrm>
          <a:off x="7812088" y="5084763"/>
          <a:ext cx="1160462" cy="1439862"/>
        </p:xfrm>
        <a:graphic>
          <a:graphicData uri="http://schemas.openxmlformats.org/presentationml/2006/ole">
            <p:oleObj spid="_x0000_s205826" name="Image" r:id="rId3" imgW="396006" imgH="490687" progId="">
              <p:embed/>
            </p:oleObj>
          </a:graphicData>
        </a:graphic>
      </p:graphicFrame>
      <p:sp>
        <p:nvSpPr>
          <p:cNvPr id="15" name="Rectangle 13"/>
          <p:cNvSpPr>
            <a:spLocks noChangeArrowheads="1"/>
          </p:cNvSpPr>
          <p:nvPr/>
        </p:nvSpPr>
        <p:spPr bwMode="auto">
          <a:xfrm>
            <a:off x="6156325" y="5516563"/>
            <a:ext cx="1630363" cy="701675"/>
          </a:xfrm>
          <a:prstGeom prst="rect">
            <a:avLst/>
          </a:prstGeom>
          <a:noFill/>
          <a:ln w="9525" algn="ctr">
            <a:noFill/>
            <a:miter lim="800000"/>
            <a:headEnd/>
            <a:tailEnd/>
          </a:ln>
          <a:effectLst/>
        </p:spPr>
        <p:txBody>
          <a:bodyPr wrap="none">
            <a:spAutoFit/>
          </a:bodyPr>
          <a:lstStyle/>
          <a:p>
            <a:pPr>
              <a:defRPr/>
            </a:pPr>
            <a:r>
              <a:rPr kumimoji="1" lang="en-US" altLang="zh-CN" sz="2000" dirty="0">
                <a:solidFill>
                  <a:schemeClr val="bg1"/>
                </a:solidFill>
                <a:effectLst>
                  <a:outerShdw blurRad="38100" dist="38100" dir="2700000" algn="tl">
                    <a:srgbClr val="000000"/>
                  </a:outerShdw>
                </a:effectLst>
                <a:latin typeface="Tahoma" pitchFamily="34" charset="0"/>
              </a:rPr>
              <a:t>Henry </a:t>
            </a:r>
            <a:r>
              <a:rPr kumimoji="1" lang="en-US" altLang="zh-CN" sz="2000" dirty="0" err="1">
                <a:solidFill>
                  <a:schemeClr val="bg1"/>
                </a:solidFill>
                <a:effectLst>
                  <a:outerShdw blurRad="38100" dist="38100" dir="2700000" algn="tl">
                    <a:srgbClr val="000000"/>
                  </a:outerShdw>
                </a:effectLst>
                <a:latin typeface="Tahoma" pitchFamily="34" charset="0"/>
              </a:rPr>
              <a:t>Eyring</a:t>
            </a:r>
            <a:endParaRPr kumimoji="1" lang="en-US" altLang="zh-CN" sz="2000" dirty="0">
              <a:solidFill>
                <a:schemeClr val="bg1"/>
              </a:solidFill>
              <a:effectLst>
                <a:outerShdw blurRad="38100" dist="38100" dir="2700000" algn="tl">
                  <a:srgbClr val="000000"/>
                </a:outerShdw>
              </a:effectLst>
              <a:latin typeface="Tahoma" pitchFamily="34" charset="0"/>
            </a:endParaRPr>
          </a:p>
          <a:p>
            <a:pPr>
              <a:defRPr/>
            </a:pPr>
            <a:r>
              <a:rPr kumimoji="1" lang="en-US" altLang="zh-CN" sz="2000" dirty="0">
                <a:solidFill>
                  <a:schemeClr val="bg1"/>
                </a:solidFill>
                <a:effectLst>
                  <a:outerShdw blurRad="38100" dist="38100" dir="2700000" algn="tl">
                    <a:srgbClr val="000000"/>
                  </a:outerShdw>
                </a:effectLst>
                <a:latin typeface="Tahoma" pitchFamily="34" charset="0"/>
              </a:rPr>
              <a:t>1930’s</a:t>
            </a:r>
          </a:p>
        </p:txBody>
      </p:sp>
      <p:sp>
        <p:nvSpPr>
          <p:cNvPr id="16" name="Text Box 15"/>
          <p:cNvSpPr txBox="1">
            <a:spLocks noChangeArrowheads="1"/>
          </p:cNvSpPr>
          <p:nvPr/>
        </p:nvSpPr>
        <p:spPr bwMode="auto">
          <a:xfrm>
            <a:off x="539750" y="5229225"/>
            <a:ext cx="5040313" cy="900246"/>
          </a:xfrm>
          <a:prstGeom prst="rect">
            <a:avLst/>
          </a:prstGeom>
          <a:noFill/>
          <a:ln w="12700" algn="ctr">
            <a:solidFill>
              <a:schemeClr val="bg1"/>
            </a:solidFill>
            <a:miter lim="800000"/>
            <a:headEnd/>
            <a:tailEnd/>
          </a:ln>
        </p:spPr>
        <p:txBody>
          <a:bodyPr>
            <a:spAutoFit/>
          </a:bodyPr>
          <a:lstStyle/>
          <a:p>
            <a:pPr>
              <a:lnSpc>
                <a:spcPct val="125000"/>
              </a:lnSpc>
            </a:pPr>
            <a:r>
              <a:rPr lang="en-US" altLang="zh-CN" sz="2100" dirty="0">
                <a:solidFill>
                  <a:schemeClr val="bg1"/>
                </a:solidFill>
                <a:ea typeface="黑体" pitchFamily="49" charset="-122"/>
              </a:rPr>
              <a:t>The concept of transition state (TS) is crucial for the understanding of chemical reactivity</a:t>
            </a:r>
            <a:r>
              <a:rPr lang="en-US" altLang="zh-CN" sz="2100" dirty="0" smtClean="0">
                <a:solidFill>
                  <a:schemeClr val="bg1"/>
                </a:solidFill>
                <a:ea typeface="黑体" pitchFamily="49" charset="-122"/>
              </a:rPr>
              <a:t>. </a:t>
            </a:r>
            <a:endParaRPr lang="zh-CN" altLang="en-US" sz="2100" dirty="0">
              <a:solidFill>
                <a:schemeClr val="bg1"/>
              </a:solidFill>
              <a:ea typeface="黑体" pitchFamily="49" charset="-122"/>
            </a:endParaRPr>
          </a:p>
        </p:txBody>
      </p:sp>
      <p:pic>
        <p:nvPicPr>
          <p:cNvPr id="17" name="Picture 16" descr="Svante Arrhenius"/>
          <p:cNvPicPr>
            <a:picLocks noChangeAspect="1" noChangeArrowheads="1"/>
          </p:cNvPicPr>
          <p:nvPr/>
        </p:nvPicPr>
        <p:blipFill>
          <a:blip r:embed="rId4" cstate="print"/>
          <a:srcRect/>
          <a:stretch>
            <a:fillRect/>
          </a:stretch>
        </p:blipFill>
        <p:spPr bwMode="auto">
          <a:xfrm>
            <a:off x="7740650" y="1125538"/>
            <a:ext cx="1174750" cy="1655762"/>
          </a:xfrm>
          <a:prstGeom prst="rect">
            <a:avLst/>
          </a:prstGeom>
          <a:noFill/>
          <a:ln w="9525">
            <a:solidFill>
              <a:schemeClr val="bg1"/>
            </a:solidFill>
            <a:miter lim="800000"/>
            <a:headEnd/>
            <a:tailEnd/>
          </a:ln>
        </p:spPr>
      </p:pic>
      <p:sp>
        <p:nvSpPr>
          <p:cNvPr id="18" name="Rectangle 17"/>
          <p:cNvSpPr>
            <a:spLocks noChangeArrowheads="1"/>
          </p:cNvSpPr>
          <p:nvPr/>
        </p:nvSpPr>
        <p:spPr bwMode="auto">
          <a:xfrm>
            <a:off x="7740650" y="2767013"/>
            <a:ext cx="1328738" cy="396875"/>
          </a:xfrm>
          <a:prstGeom prst="rect">
            <a:avLst/>
          </a:prstGeom>
          <a:noFill/>
          <a:ln w="9525" algn="ctr">
            <a:noFill/>
            <a:miter lim="800000"/>
            <a:headEnd/>
            <a:tailEnd/>
          </a:ln>
        </p:spPr>
        <p:txBody>
          <a:bodyPr wrap="none" anchor="ctr">
            <a:spAutoFit/>
          </a:bodyPr>
          <a:lstStyle/>
          <a:p>
            <a:r>
              <a:rPr kumimoji="1" lang="en-US" altLang="zh-TW" sz="2000" dirty="0">
                <a:solidFill>
                  <a:schemeClr val="bg1"/>
                </a:solidFill>
                <a:latin typeface="Tahoma" pitchFamily="34" charset="0"/>
                <a:ea typeface="黑体" pitchFamily="49" charset="-122"/>
              </a:rPr>
              <a:t>Arrhenius </a:t>
            </a:r>
          </a:p>
        </p:txBody>
      </p:sp>
      <p:grpSp>
        <p:nvGrpSpPr>
          <p:cNvPr id="2" name="组合 19"/>
          <p:cNvGrpSpPr/>
          <p:nvPr/>
        </p:nvGrpSpPr>
        <p:grpSpPr>
          <a:xfrm>
            <a:off x="2390960" y="1921519"/>
            <a:ext cx="4038428" cy="2898754"/>
            <a:chOff x="1952857" y="2067910"/>
            <a:chExt cx="5048035" cy="3623442"/>
          </a:xfrm>
        </p:grpSpPr>
        <p:sp>
          <p:nvSpPr>
            <p:cNvPr id="21" name="任意多边形 20"/>
            <p:cNvSpPr/>
            <p:nvPr/>
          </p:nvSpPr>
          <p:spPr>
            <a:xfrm>
              <a:off x="2772195" y="2067910"/>
              <a:ext cx="3405351" cy="3623442"/>
            </a:xfrm>
            <a:custGeom>
              <a:avLst/>
              <a:gdLst>
                <a:gd name="connsiteX0" fmla="*/ 0 w 3405351"/>
                <a:gd name="connsiteY0" fmla="*/ 2693276 h 3623442"/>
                <a:gd name="connsiteX1" fmla="*/ 1545020 w 3405351"/>
                <a:gd name="connsiteY1" fmla="*/ 155028 h 3623442"/>
                <a:gd name="connsiteX2" fmla="*/ 3405351 w 3405351"/>
                <a:gd name="connsiteY2" fmla="*/ 3623442 h 3623442"/>
                <a:gd name="connsiteX3" fmla="*/ 3405351 w 3405351"/>
                <a:gd name="connsiteY3" fmla="*/ 3623442 h 3623442"/>
              </a:gdLst>
              <a:ahLst/>
              <a:cxnLst>
                <a:cxn ang="0">
                  <a:pos x="connsiteX0" y="connsiteY0"/>
                </a:cxn>
                <a:cxn ang="0">
                  <a:pos x="connsiteX1" y="connsiteY1"/>
                </a:cxn>
                <a:cxn ang="0">
                  <a:pos x="connsiteX2" y="connsiteY2"/>
                </a:cxn>
                <a:cxn ang="0">
                  <a:pos x="connsiteX3" y="connsiteY3"/>
                </a:cxn>
              </a:cxnLst>
              <a:rect l="l" t="t" r="r" b="b"/>
              <a:pathLst>
                <a:path w="3405351" h="3623442">
                  <a:moveTo>
                    <a:pt x="0" y="2693276"/>
                  </a:moveTo>
                  <a:cubicBezTo>
                    <a:pt x="488731" y="1346638"/>
                    <a:pt x="977462" y="0"/>
                    <a:pt x="1545020" y="155028"/>
                  </a:cubicBezTo>
                  <a:cubicBezTo>
                    <a:pt x="2112579" y="310056"/>
                    <a:pt x="3405351" y="3623442"/>
                    <a:pt x="3405351" y="3623442"/>
                  </a:cubicBezTo>
                  <a:lnTo>
                    <a:pt x="3405351" y="3623442"/>
                  </a:lnTo>
                </a:path>
              </a:pathLst>
            </a:custGeom>
            <a:ln w="412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cxnSp>
          <p:nvCxnSpPr>
            <p:cNvPr id="22" name="直接连接符 21"/>
            <p:cNvCxnSpPr>
              <a:stCxn id="21" idx="0"/>
            </p:cNvCxnSpPr>
            <p:nvPr/>
          </p:nvCxnSpPr>
          <p:spPr>
            <a:xfrm flipH="1">
              <a:off x="1952857" y="4761186"/>
              <a:ext cx="819338"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6181554" y="5687306"/>
              <a:ext cx="819338"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2357422" y="4071942"/>
            <a:ext cx="380232" cy="523220"/>
          </a:xfrm>
          <a:prstGeom prst="rect">
            <a:avLst/>
          </a:prstGeom>
          <a:noFill/>
          <a:ln>
            <a:noFill/>
          </a:ln>
        </p:spPr>
        <p:txBody>
          <a:bodyPr wrap="none" rtlCol="0">
            <a:spAutoFit/>
          </a:bodyPr>
          <a:lstStyle/>
          <a:p>
            <a:r>
              <a:rPr lang="en-US" altLang="zh-CN" sz="2800" dirty="0" smtClean="0">
                <a:solidFill>
                  <a:schemeClr val="bg1"/>
                </a:solidFill>
              </a:rPr>
              <a:t>R</a:t>
            </a:r>
            <a:endParaRPr lang="zh-CN" altLang="en-US" sz="2800" dirty="0">
              <a:solidFill>
                <a:schemeClr val="bg1"/>
              </a:solidFill>
            </a:endParaRPr>
          </a:p>
        </p:txBody>
      </p:sp>
      <p:sp>
        <p:nvSpPr>
          <p:cNvPr id="25" name="TextBox 24"/>
          <p:cNvSpPr txBox="1"/>
          <p:nvPr/>
        </p:nvSpPr>
        <p:spPr>
          <a:xfrm>
            <a:off x="5915034" y="4796374"/>
            <a:ext cx="370614" cy="523220"/>
          </a:xfrm>
          <a:prstGeom prst="rect">
            <a:avLst/>
          </a:prstGeom>
          <a:noFill/>
          <a:ln>
            <a:noFill/>
          </a:ln>
        </p:spPr>
        <p:txBody>
          <a:bodyPr wrap="none" rtlCol="0">
            <a:spAutoFit/>
          </a:bodyPr>
          <a:lstStyle/>
          <a:p>
            <a:r>
              <a:rPr lang="en-US" altLang="zh-CN" sz="2800" dirty="0" smtClean="0">
                <a:solidFill>
                  <a:schemeClr val="bg1"/>
                </a:solidFill>
              </a:rPr>
              <a:t>P</a:t>
            </a:r>
            <a:endParaRPr lang="zh-CN" altLang="en-US" sz="2800" dirty="0">
              <a:solidFill>
                <a:schemeClr val="bg1"/>
              </a:solidFill>
            </a:endParaRPr>
          </a:p>
        </p:txBody>
      </p:sp>
      <p:grpSp>
        <p:nvGrpSpPr>
          <p:cNvPr id="3" name="组合 25"/>
          <p:cNvGrpSpPr>
            <a:grpSpLocks noChangeAspect="1"/>
          </p:cNvGrpSpPr>
          <p:nvPr/>
        </p:nvGrpSpPr>
        <p:grpSpPr>
          <a:xfrm>
            <a:off x="4086223" y="1619850"/>
            <a:ext cx="308612" cy="272160"/>
            <a:chOff x="4357686" y="1857364"/>
            <a:chExt cx="285752" cy="252000"/>
          </a:xfrm>
        </p:grpSpPr>
        <p:cxnSp>
          <p:nvCxnSpPr>
            <p:cNvPr id="27" name="直接连接符 26"/>
            <p:cNvCxnSpPr/>
            <p:nvPr/>
          </p:nvCxnSpPr>
          <p:spPr>
            <a:xfrm>
              <a:off x="4357686" y="1943090"/>
              <a:ext cx="28575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357686" y="2028815"/>
              <a:ext cx="28575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4368003" y="1947364"/>
              <a:ext cx="252000" cy="7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 name="直接箭头连接符 29"/>
          <p:cNvCxnSpPr/>
          <p:nvPr/>
        </p:nvCxnSpPr>
        <p:spPr>
          <a:xfrm rot="5400000">
            <a:off x="1878699" y="3084418"/>
            <a:ext cx="2016000" cy="1270"/>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371710" y="2762858"/>
            <a:ext cx="439031" cy="477054"/>
          </a:xfrm>
          <a:prstGeom prst="rect">
            <a:avLst/>
          </a:prstGeom>
          <a:noFill/>
          <a:ln>
            <a:noFill/>
          </a:ln>
        </p:spPr>
        <p:txBody>
          <a:bodyPr wrap="none" rtlCol="0">
            <a:spAutoFit/>
          </a:bodyPr>
          <a:lstStyle/>
          <a:p>
            <a:r>
              <a:rPr lang="en-US" altLang="zh-CN" sz="2500" dirty="0" smtClean="0">
                <a:solidFill>
                  <a:schemeClr val="bg1"/>
                </a:solidFill>
              </a:rPr>
              <a:t>E</a:t>
            </a:r>
            <a:r>
              <a:rPr lang="en-US" altLang="zh-CN" sz="2500" baseline="-25000" dirty="0" smtClean="0">
                <a:solidFill>
                  <a:schemeClr val="bg1"/>
                </a:solidFill>
              </a:rPr>
              <a:t>a</a:t>
            </a:r>
            <a:endParaRPr lang="zh-CN" altLang="en-US" sz="2500" baseline="-25000" dirty="0">
              <a:solidFill>
                <a:schemeClr val="bg1"/>
              </a:solidFill>
            </a:endParaRPr>
          </a:p>
        </p:txBody>
      </p:sp>
      <p:cxnSp>
        <p:nvCxnSpPr>
          <p:cNvPr id="32" name="直接连接符 31"/>
          <p:cNvCxnSpPr/>
          <p:nvPr/>
        </p:nvCxnSpPr>
        <p:spPr>
          <a:xfrm>
            <a:off x="2828913" y="2019903"/>
            <a:ext cx="1428760"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52"/>
          <p:cNvGrpSpPr/>
          <p:nvPr/>
        </p:nvGrpSpPr>
        <p:grpSpPr>
          <a:xfrm>
            <a:off x="3040052" y="2643182"/>
            <a:ext cx="2694063" cy="2112957"/>
            <a:chOff x="3040052" y="2643182"/>
            <a:chExt cx="2694063" cy="2112957"/>
          </a:xfrm>
        </p:grpSpPr>
        <p:sp>
          <p:nvSpPr>
            <p:cNvPr id="33" name="任意多边形 32"/>
            <p:cNvSpPr>
              <a:spLocks noChangeAspect="1"/>
            </p:cNvSpPr>
            <p:nvPr/>
          </p:nvSpPr>
          <p:spPr>
            <a:xfrm>
              <a:off x="3040052" y="2916255"/>
              <a:ext cx="1588981" cy="1592253"/>
            </a:xfrm>
            <a:custGeom>
              <a:avLst/>
              <a:gdLst>
                <a:gd name="connsiteX0" fmla="*/ 0 w 3405351"/>
                <a:gd name="connsiteY0" fmla="*/ 2693276 h 3623442"/>
                <a:gd name="connsiteX1" fmla="*/ 1545020 w 3405351"/>
                <a:gd name="connsiteY1" fmla="*/ 155028 h 3623442"/>
                <a:gd name="connsiteX2" fmla="*/ 3405351 w 3405351"/>
                <a:gd name="connsiteY2" fmla="*/ 3623442 h 3623442"/>
                <a:gd name="connsiteX3" fmla="*/ 3405351 w 3405351"/>
                <a:gd name="connsiteY3" fmla="*/ 3623442 h 3623442"/>
              </a:gdLst>
              <a:ahLst/>
              <a:cxnLst>
                <a:cxn ang="0">
                  <a:pos x="connsiteX0" y="connsiteY0"/>
                </a:cxn>
                <a:cxn ang="0">
                  <a:pos x="connsiteX1" y="connsiteY1"/>
                </a:cxn>
                <a:cxn ang="0">
                  <a:pos x="connsiteX2" y="connsiteY2"/>
                </a:cxn>
                <a:cxn ang="0">
                  <a:pos x="connsiteX3" y="connsiteY3"/>
                </a:cxn>
              </a:cxnLst>
              <a:rect l="l" t="t" r="r" b="b"/>
              <a:pathLst>
                <a:path w="3405351" h="3623442">
                  <a:moveTo>
                    <a:pt x="0" y="2693276"/>
                  </a:moveTo>
                  <a:cubicBezTo>
                    <a:pt x="488731" y="1346638"/>
                    <a:pt x="977462" y="0"/>
                    <a:pt x="1545020" y="155028"/>
                  </a:cubicBezTo>
                  <a:cubicBezTo>
                    <a:pt x="2112579" y="310056"/>
                    <a:pt x="3405351" y="3623442"/>
                    <a:pt x="3405351" y="3623442"/>
                  </a:cubicBezTo>
                  <a:lnTo>
                    <a:pt x="3405351" y="3623442"/>
                  </a:lnTo>
                </a:path>
              </a:pathLst>
            </a:custGeom>
            <a:ln w="412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34" name="任意多边形 33"/>
            <p:cNvSpPr>
              <a:spLocks noChangeAspect="1"/>
            </p:cNvSpPr>
            <p:nvPr/>
          </p:nvSpPr>
          <p:spPr>
            <a:xfrm>
              <a:off x="4729164" y="3949704"/>
              <a:ext cx="1004951" cy="806435"/>
            </a:xfrm>
            <a:custGeom>
              <a:avLst/>
              <a:gdLst>
                <a:gd name="connsiteX0" fmla="*/ 0 w 3405351"/>
                <a:gd name="connsiteY0" fmla="*/ 2693276 h 3623442"/>
                <a:gd name="connsiteX1" fmla="*/ 1545020 w 3405351"/>
                <a:gd name="connsiteY1" fmla="*/ 155028 h 3623442"/>
                <a:gd name="connsiteX2" fmla="*/ 3405351 w 3405351"/>
                <a:gd name="connsiteY2" fmla="*/ 3623442 h 3623442"/>
                <a:gd name="connsiteX3" fmla="*/ 3405351 w 3405351"/>
                <a:gd name="connsiteY3" fmla="*/ 3623442 h 3623442"/>
              </a:gdLst>
              <a:ahLst/>
              <a:cxnLst>
                <a:cxn ang="0">
                  <a:pos x="connsiteX0" y="connsiteY0"/>
                </a:cxn>
                <a:cxn ang="0">
                  <a:pos x="connsiteX1" y="connsiteY1"/>
                </a:cxn>
                <a:cxn ang="0">
                  <a:pos x="connsiteX2" y="connsiteY2"/>
                </a:cxn>
                <a:cxn ang="0">
                  <a:pos x="connsiteX3" y="connsiteY3"/>
                </a:cxn>
              </a:cxnLst>
              <a:rect l="l" t="t" r="r" b="b"/>
              <a:pathLst>
                <a:path w="3405351" h="3623442">
                  <a:moveTo>
                    <a:pt x="0" y="2693276"/>
                  </a:moveTo>
                  <a:cubicBezTo>
                    <a:pt x="488731" y="1346638"/>
                    <a:pt x="977462" y="0"/>
                    <a:pt x="1545020" y="155028"/>
                  </a:cubicBezTo>
                  <a:cubicBezTo>
                    <a:pt x="2112579" y="310056"/>
                    <a:pt x="3405351" y="3623442"/>
                    <a:pt x="3405351" y="3623442"/>
                  </a:cubicBezTo>
                  <a:lnTo>
                    <a:pt x="3405351" y="3623442"/>
                  </a:lnTo>
                </a:path>
              </a:pathLst>
            </a:custGeom>
            <a:ln w="412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cxnSp>
          <p:nvCxnSpPr>
            <p:cNvPr id="35" name="直接连接符 34"/>
            <p:cNvCxnSpPr/>
            <p:nvPr/>
          </p:nvCxnSpPr>
          <p:spPr>
            <a:xfrm rot="10800000">
              <a:off x="4586288" y="4533908"/>
              <a:ext cx="28575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3714744" y="2984379"/>
              <a:ext cx="0" cy="1116000"/>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3071802" y="4071942"/>
              <a:ext cx="792000"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857752" y="4546608"/>
              <a:ext cx="396000"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5143504" y="4000504"/>
              <a:ext cx="0" cy="540000"/>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43306" y="3429000"/>
              <a:ext cx="491930" cy="477054"/>
            </a:xfrm>
            <a:prstGeom prst="rect">
              <a:avLst/>
            </a:prstGeom>
            <a:noFill/>
            <a:ln>
              <a:noFill/>
            </a:ln>
          </p:spPr>
          <p:txBody>
            <a:bodyPr wrap="none" rtlCol="0">
              <a:spAutoFit/>
            </a:bodyPr>
            <a:lstStyle/>
            <a:p>
              <a:r>
                <a:rPr lang="en-US" altLang="zh-CN" sz="2500" dirty="0" smtClean="0">
                  <a:solidFill>
                    <a:schemeClr val="bg1"/>
                  </a:solidFill>
                </a:rPr>
                <a:t>E</a:t>
              </a:r>
              <a:r>
                <a:rPr lang="en-US" altLang="zh-CN" sz="2500" baseline="-25000" dirty="0" smtClean="0">
                  <a:solidFill>
                    <a:schemeClr val="bg1"/>
                  </a:solidFill>
                </a:rPr>
                <a:t>a’</a:t>
              </a:r>
              <a:endParaRPr lang="zh-CN" altLang="en-US" sz="2500" baseline="-25000" dirty="0">
                <a:solidFill>
                  <a:schemeClr val="bg1"/>
                </a:solidFill>
              </a:endParaRPr>
            </a:p>
          </p:txBody>
        </p:sp>
        <p:grpSp>
          <p:nvGrpSpPr>
            <p:cNvPr id="6" name="组合 44"/>
            <p:cNvGrpSpPr>
              <a:grpSpLocks noChangeAspect="1"/>
            </p:cNvGrpSpPr>
            <p:nvPr/>
          </p:nvGrpSpPr>
          <p:grpSpPr>
            <a:xfrm>
              <a:off x="3643306" y="2643182"/>
              <a:ext cx="308612" cy="272160"/>
              <a:chOff x="4357686" y="1857364"/>
              <a:chExt cx="285752" cy="252000"/>
            </a:xfrm>
          </p:grpSpPr>
          <p:cxnSp>
            <p:nvCxnSpPr>
              <p:cNvPr id="46" name="直接连接符 45"/>
              <p:cNvCxnSpPr/>
              <p:nvPr/>
            </p:nvCxnSpPr>
            <p:spPr>
              <a:xfrm>
                <a:off x="4357686" y="1943090"/>
                <a:ext cx="28575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4357686" y="2028815"/>
                <a:ext cx="28575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rot="5400000">
                <a:off x="4368003" y="1947364"/>
                <a:ext cx="252000" cy="7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5" grpId="0"/>
      <p:bldP spid="16"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3" cstate="print"/>
          <a:srcRect/>
          <a:stretch>
            <a:fillRect/>
          </a:stretch>
        </p:blipFill>
        <p:spPr bwMode="auto">
          <a:xfrm>
            <a:off x="971600" y="2492896"/>
            <a:ext cx="7128792" cy="2864637"/>
          </a:xfrm>
          <a:prstGeom prst="rect">
            <a:avLst/>
          </a:prstGeom>
          <a:noFill/>
          <a:ln w="9525">
            <a:noFill/>
            <a:miter lim="800000"/>
            <a:headEnd/>
            <a:tailEnd/>
          </a:ln>
          <a:effectLst/>
        </p:spPr>
      </p:pic>
      <p:sp>
        <p:nvSpPr>
          <p:cNvPr id="5" name="标题 4"/>
          <p:cNvSpPr>
            <a:spLocks noGrp="1"/>
          </p:cNvSpPr>
          <p:nvPr>
            <p:ph type="title"/>
          </p:nvPr>
        </p:nvSpPr>
        <p:spPr>
          <a:xfrm>
            <a:off x="457200" y="413792"/>
            <a:ext cx="8229600" cy="1143000"/>
          </a:xfrm>
        </p:spPr>
        <p:txBody>
          <a:bodyPr>
            <a:normAutofit fontScale="90000"/>
          </a:bodyPr>
          <a:lstStyle/>
          <a:p>
            <a:r>
              <a:rPr lang="en-US" altLang="zh-CN" dirty="0" smtClean="0">
                <a:solidFill>
                  <a:srgbClr val="FFC000"/>
                </a:solidFill>
                <a:latin typeface="Comic Sans MS" pitchFamily="66" charset="0"/>
              </a:rPr>
              <a:t>Photoinduced Dissociation of CH</a:t>
            </a:r>
            <a:r>
              <a:rPr lang="en-US" altLang="zh-CN" baseline="-25000" dirty="0" smtClean="0">
                <a:solidFill>
                  <a:srgbClr val="FFC000"/>
                </a:solidFill>
                <a:latin typeface="Comic Sans MS" pitchFamily="66" charset="0"/>
              </a:rPr>
              <a:t>3</a:t>
            </a:r>
            <a:r>
              <a:rPr lang="en-US" altLang="zh-CN" dirty="0" smtClean="0">
                <a:solidFill>
                  <a:srgbClr val="FFC000"/>
                </a:solidFill>
                <a:latin typeface="Comic Sans MS" pitchFamily="66" charset="0"/>
              </a:rPr>
              <a:t>OH on TiO</a:t>
            </a:r>
            <a:r>
              <a:rPr lang="en-US" altLang="zh-CN" baseline="-25000" dirty="0" smtClean="0">
                <a:solidFill>
                  <a:srgbClr val="FFC000"/>
                </a:solidFill>
                <a:latin typeface="Comic Sans MS" pitchFamily="66" charset="0"/>
              </a:rPr>
              <a:t>2</a:t>
            </a:r>
            <a:r>
              <a:rPr lang="en-US" altLang="zh-CN" dirty="0" smtClean="0">
                <a:solidFill>
                  <a:srgbClr val="FFC000"/>
                </a:solidFill>
                <a:latin typeface="Comic Sans MS" pitchFamily="66" charset="0"/>
              </a:rPr>
              <a:t>(110)</a:t>
            </a:r>
            <a:endParaRPr lang="zh-CN" altLang="en-US" dirty="0">
              <a:solidFill>
                <a:srgbClr val="FFC000"/>
              </a:solidFill>
              <a:latin typeface="Comic Sans MS" pitchFamily="66" charset="0"/>
            </a:endParaRPr>
          </a:p>
        </p:txBody>
      </p:sp>
      <p:grpSp>
        <p:nvGrpSpPr>
          <p:cNvPr id="4" name="组合 3"/>
          <p:cNvGrpSpPr>
            <a:grpSpLocks noChangeAspect="1"/>
          </p:cNvGrpSpPr>
          <p:nvPr/>
        </p:nvGrpSpPr>
        <p:grpSpPr>
          <a:xfrm>
            <a:off x="6953265" y="5150588"/>
            <a:ext cx="2190735" cy="1707412"/>
            <a:chOff x="4673500" y="3313802"/>
            <a:chExt cx="4064780" cy="3168000"/>
          </a:xfrm>
        </p:grpSpPr>
        <p:sp>
          <p:nvSpPr>
            <p:cNvPr id="6" name="圆角矩形 5"/>
            <p:cNvSpPr/>
            <p:nvPr/>
          </p:nvSpPr>
          <p:spPr>
            <a:xfrm>
              <a:off x="4673500" y="3313802"/>
              <a:ext cx="4064780" cy="3168000"/>
            </a:xfrm>
            <a:prstGeom prst="roundRect">
              <a:avLst>
                <a:gd name="adj" fmla="val 6683"/>
              </a:avLst>
            </a:prstGeom>
            <a:solidFill>
              <a:schemeClr val="tx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tppevolution.tif"/>
            <p:cNvPicPr>
              <a:picLocks noChangeAspect="1"/>
            </p:cNvPicPr>
            <p:nvPr/>
          </p:nvPicPr>
          <p:blipFill>
            <a:blip r:embed="rId4" cstate="print"/>
            <a:srcRect l="4359" t="6712" r="10099"/>
            <a:stretch>
              <a:fillRect/>
            </a:stretch>
          </p:blipFill>
          <p:spPr>
            <a:xfrm>
              <a:off x="4716016" y="3429000"/>
              <a:ext cx="3960440" cy="3002280"/>
            </a:xfrm>
            <a:prstGeom prst="rect">
              <a:avLst/>
            </a:prstGeom>
          </p:spPr>
        </p:pic>
      </p:gr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6"/>
          <p:cNvGraphicFramePr>
            <a:graphicFrameLocks noChangeAspect="1"/>
          </p:cNvGraphicFramePr>
          <p:nvPr/>
        </p:nvGraphicFramePr>
        <p:xfrm>
          <a:off x="971600" y="1089647"/>
          <a:ext cx="7511682" cy="5219673"/>
        </p:xfrm>
        <a:graphic>
          <a:graphicData uri="http://schemas.openxmlformats.org/presentationml/2006/ole">
            <p:oleObj spid="_x0000_s194562" name="Graph" r:id="rId3" imgW="4155840" imgH="2887200" progId="Origin50.Graph">
              <p:embed/>
            </p:oleObj>
          </a:graphicData>
        </a:graphic>
      </p:graphicFrame>
      <p:sp>
        <p:nvSpPr>
          <p:cNvPr id="3" name="TextBox 2"/>
          <p:cNvSpPr txBox="1"/>
          <p:nvPr/>
        </p:nvSpPr>
        <p:spPr>
          <a:xfrm>
            <a:off x="5272197" y="6362164"/>
            <a:ext cx="3836307" cy="461665"/>
          </a:xfrm>
          <a:prstGeom prst="rect">
            <a:avLst/>
          </a:prstGeom>
          <a:noFill/>
        </p:spPr>
        <p:txBody>
          <a:bodyPr wrap="none" rtlCol="0">
            <a:spAutoFit/>
          </a:bodyPr>
          <a:lstStyle/>
          <a:p>
            <a:r>
              <a:rPr lang="en-US" altLang="zh-CN" sz="2400" dirty="0" smtClean="0">
                <a:solidFill>
                  <a:srgbClr val="00FF00"/>
                </a:solidFill>
                <a:latin typeface="Comic Sans MS" pitchFamily="66" charset="0"/>
              </a:rPr>
              <a:t>1 ML CH</a:t>
            </a:r>
            <a:r>
              <a:rPr lang="en-US" altLang="zh-CN" sz="2400" baseline="-25000" dirty="0" smtClean="0">
                <a:solidFill>
                  <a:srgbClr val="00FF00"/>
                </a:solidFill>
                <a:latin typeface="Comic Sans MS" pitchFamily="66" charset="0"/>
              </a:rPr>
              <a:t>3</a:t>
            </a:r>
            <a:r>
              <a:rPr lang="en-US" altLang="zh-CN" sz="2400" dirty="0" smtClean="0">
                <a:solidFill>
                  <a:srgbClr val="00FF00"/>
                </a:solidFill>
                <a:latin typeface="Comic Sans MS" pitchFamily="66" charset="0"/>
              </a:rPr>
              <a:t>OH on TiO</a:t>
            </a:r>
            <a:r>
              <a:rPr lang="en-US" altLang="zh-CN" sz="2400" baseline="-25000" dirty="0" smtClean="0">
                <a:solidFill>
                  <a:srgbClr val="00FF00"/>
                </a:solidFill>
                <a:latin typeface="Comic Sans MS" pitchFamily="66" charset="0"/>
              </a:rPr>
              <a:t>2</a:t>
            </a:r>
            <a:r>
              <a:rPr lang="en-US" altLang="zh-CN" sz="2400" dirty="0" smtClean="0">
                <a:solidFill>
                  <a:srgbClr val="00FF00"/>
                </a:solidFill>
                <a:latin typeface="Comic Sans MS" pitchFamily="66" charset="0"/>
              </a:rPr>
              <a:t>(110)</a:t>
            </a:r>
            <a:endParaRPr lang="zh-CN" altLang="en-US" sz="2400" dirty="0">
              <a:solidFill>
                <a:srgbClr val="00FF00"/>
              </a:solidFill>
              <a:latin typeface="Comic Sans MS" pitchFamily="66" charset="0"/>
            </a:endParaRPr>
          </a:p>
        </p:txBody>
      </p:sp>
      <p:sp>
        <p:nvSpPr>
          <p:cNvPr id="4" name="标题 1"/>
          <p:cNvSpPr txBox="1">
            <a:spLocks/>
          </p:cNvSpPr>
          <p:nvPr/>
        </p:nvSpPr>
        <p:spPr>
          <a:xfrm>
            <a:off x="462796" y="365837"/>
            <a:ext cx="8429684" cy="72547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400" b="0" i="0"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omic Sans MS" pitchFamily="66" charset="0"/>
                <a:ea typeface="+mj-ea"/>
                <a:cs typeface="+mj-cs"/>
              </a:rPr>
              <a:t>Ultrafast Excited Electron Dynamics </a:t>
            </a:r>
            <a:endParaRPr kumimoji="0" lang="zh-CN" altLang="en-US" sz="3400" b="0" i="0"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omic Sans MS" pitchFamily="66" charset="0"/>
              <a:ea typeface="+mj-ea"/>
              <a:cs typeface="+mj-cs"/>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23528" y="1628801"/>
            <a:ext cx="8712968" cy="5040560"/>
            <a:chOff x="468488" y="1817479"/>
            <a:chExt cx="8496000" cy="4851881"/>
          </a:xfrm>
        </p:grpSpPr>
        <p:pic>
          <p:nvPicPr>
            <p:cNvPr id="2" name="图片 1" descr="FIG-MechanismF.jpg"/>
            <p:cNvPicPr>
              <a:picLocks noChangeAspect="1"/>
            </p:cNvPicPr>
            <p:nvPr/>
          </p:nvPicPr>
          <p:blipFill>
            <a:blip r:embed="rId2" cstate="print"/>
            <a:srcRect b="41604"/>
            <a:stretch>
              <a:fillRect/>
            </a:stretch>
          </p:blipFill>
          <p:spPr>
            <a:xfrm>
              <a:off x="468488" y="1817479"/>
              <a:ext cx="8496000" cy="4851881"/>
            </a:xfrm>
            <a:prstGeom prst="rect">
              <a:avLst/>
            </a:prstGeom>
          </p:spPr>
        </p:pic>
        <p:sp>
          <p:nvSpPr>
            <p:cNvPr id="5" name="矩形 4"/>
            <p:cNvSpPr/>
            <p:nvPr/>
          </p:nvSpPr>
          <p:spPr>
            <a:xfrm>
              <a:off x="611560" y="2060848"/>
              <a:ext cx="5184576" cy="360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标题 2"/>
          <p:cNvSpPr>
            <a:spLocks noGrp="1"/>
          </p:cNvSpPr>
          <p:nvPr>
            <p:ph type="title"/>
          </p:nvPr>
        </p:nvSpPr>
        <p:spPr/>
        <p:txBody>
          <a:bodyPr>
            <a:noAutofit/>
          </a:bodyPr>
          <a:lstStyle/>
          <a:p>
            <a:r>
              <a:rPr lang="en-US" altLang="zh-CN" sz="3800" dirty="0" smtClean="0">
                <a:solidFill>
                  <a:schemeClr val="bg1"/>
                </a:solidFill>
                <a:latin typeface="Comic Sans MS" pitchFamily="66" charset="0"/>
              </a:rPr>
              <a:t>Stepwise Dissociation of CD</a:t>
            </a:r>
            <a:r>
              <a:rPr lang="en-US" altLang="zh-CN" sz="3800" baseline="-25000" dirty="0" smtClean="0">
                <a:solidFill>
                  <a:schemeClr val="bg1"/>
                </a:solidFill>
                <a:latin typeface="Comic Sans MS" pitchFamily="66" charset="0"/>
              </a:rPr>
              <a:t>3</a:t>
            </a:r>
            <a:r>
              <a:rPr lang="en-US" altLang="zh-CN" sz="3800" dirty="0" smtClean="0">
                <a:solidFill>
                  <a:schemeClr val="bg1"/>
                </a:solidFill>
                <a:latin typeface="Comic Sans MS" pitchFamily="66" charset="0"/>
              </a:rPr>
              <a:t>OH </a:t>
            </a:r>
            <a:br>
              <a:rPr lang="en-US" altLang="zh-CN" sz="3800" dirty="0" smtClean="0">
                <a:solidFill>
                  <a:schemeClr val="bg1"/>
                </a:solidFill>
                <a:latin typeface="Comic Sans MS" pitchFamily="66" charset="0"/>
              </a:rPr>
            </a:br>
            <a:r>
              <a:rPr lang="en-US" altLang="zh-CN" sz="3800" dirty="0" smtClean="0">
                <a:solidFill>
                  <a:schemeClr val="bg1"/>
                </a:solidFill>
                <a:latin typeface="Comic Sans MS" pitchFamily="66" charset="0"/>
              </a:rPr>
              <a:t>on TiO</a:t>
            </a:r>
            <a:r>
              <a:rPr lang="en-US" altLang="zh-CN" sz="3800" baseline="-25000" dirty="0" smtClean="0">
                <a:solidFill>
                  <a:schemeClr val="bg1"/>
                </a:solidFill>
                <a:latin typeface="Comic Sans MS" pitchFamily="66" charset="0"/>
              </a:rPr>
              <a:t>2</a:t>
            </a:r>
            <a:r>
              <a:rPr lang="en-US" altLang="zh-CN" sz="3800" dirty="0" smtClean="0">
                <a:solidFill>
                  <a:schemeClr val="bg1"/>
                </a:solidFill>
                <a:latin typeface="Comic Sans MS" pitchFamily="66" charset="0"/>
              </a:rPr>
              <a:t>(110)</a:t>
            </a:r>
            <a:endParaRPr lang="zh-CN" altLang="en-US" sz="3800" dirty="0">
              <a:solidFill>
                <a:schemeClr val="bg1"/>
              </a:solidFill>
              <a:latin typeface="Comic Sans MS" pitchFamily="66" charset="0"/>
            </a:endParaRPr>
          </a:p>
        </p:txBody>
      </p:sp>
      <p:sp>
        <p:nvSpPr>
          <p:cNvPr id="4" name="TextBox 3"/>
          <p:cNvSpPr txBox="1"/>
          <p:nvPr/>
        </p:nvSpPr>
        <p:spPr>
          <a:xfrm>
            <a:off x="6557486" y="6413266"/>
            <a:ext cx="2623026" cy="400110"/>
          </a:xfrm>
          <a:prstGeom prst="rect">
            <a:avLst/>
          </a:prstGeom>
          <a:noFill/>
        </p:spPr>
        <p:txBody>
          <a:bodyPr wrap="none" rtlCol="0">
            <a:spAutoFit/>
          </a:bodyPr>
          <a:lstStyle/>
          <a:p>
            <a:r>
              <a:rPr lang="en-US" altLang="zh-CN" sz="2000" dirty="0" smtClean="0">
                <a:solidFill>
                  <a:schemeClr val="bg1"/>
                </a:solidFill>
              </a:rPr>
              <a:t>JACS, </a:t>
            </a:r>
            <a:r>
              <a:rPr lang="en-US" altLang="zh-CN" sz="2000" b="1" dirty="0" smtClean="0">
                <a:solidFill>
                  <a:schemeClr val="bg1"/>
                </a:solidFill>
              </a:rPr>
              <a:t>134</a:t>
            </a:r>
            <a:r>
              <a:rPr lang="en-US" altLang="zh-CN" sz="2000" dirty="0" smtClean="0">
                <a:solidFill>
                  <a:schemeClr val="bg1"/>
                </a:solidFill>
              </a:rPr>
              <a:t>, 13366(2012)</a:t>
            </a:r>
            <a:endParaRPr lang="zh-CN" altLang="en-US" sz="20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dirty="0" smtClean="0">
                <a:solidFill>
                  <a:srgbClr val="FFC000"/>
                </a:solidFill>
                <a:latin typeface="Comic Sans MS" pitchFamily="66" charset="0"/>
              </a:rPr>
              <a:t>Outline</a:t>
            </a:r>
            <a:endParaRPr lang="zh-CN" altLang="en-US" sz="5400" dirty="0">
              <a:solidFill>
                <a:srgbClr val="FFC000"/>
              </a:solidFill>
              <a:latin typeface="Comic Sans MS" pitchFamily="66" charset="0"/>
            </a:endParaRPr>
          </a:p>
        </p:txBody>
      </p:sp>
      <p:sp>
        <p:nvSpPr>
          <p:cNvPr id="3" name="内容占位符 2"/>
          <p:cNvSpPr>
            <a:spLocks noGrp="1"/>
          </p:cNvSpPr>
          <p:nvPr>
            <p:ph idx="1"/>
          </p:nvPr>
        </p:nvSpPr>
        <p:spPr>
          <a:xfrm>
            <a:off x="395536" y="1600200"/>
            <a:ext cx="8496944" cy="4925144"/>
          </a:xfrm>
        </p:spPr>
        <p:txBody>
          <a:bodyPr>
            <a:normAutofit fontScale="92500"/>
          </a:bodyPr>
          <a:lstStyle/>
          <a:p>
            <a:pPr>
              <a:spcAft>
                <a:spcPts val="1200"/>
              </a:spcAft>
              <a:buClr>
                <a:srgbClr val="00FF00"/>
              </a:buClr>
              <a:buFont typeface="Wingdings" pitchFamily="2" charset="2"/>
              <a:buChar char="Ø"/>
            </a:pPr>
            <a:r>
              <a:rPr lang="en-US" altLang="zh-CN" sz="3000" dirty="0" smtClean="0">
                <a:solidFill>
                  <a:schemeClr val="tx1">
                    <a:lumMod val="65000"/>
                  </a:schemeClr>
                </a:solidFill>
                <a:latin typeface="Comic Sans MS" pitchFamily="66" charset="0"/>
              </a:rPr>
              <a:t>Introduction: </a:t>
            </a:r>
          </a:p>
          <a:p>
            <a:pPr>
              <a:spcAft>
                <a:spcPts val="2400"/>
              </a:spcAft>
              <a:buClr>
                <a:srgbClr val="FFC000"/>
              </a:buClr>
              <a:buSzPct val="130000"/>
            </a:pPr>
            <a:r>
              <a:rPr lang="en-US" altLang="zh-CN" sz="2600" dirty="0" smtClean="0">
                <a:solidFill>
                  <a:schemeClr val="tx1">
                    <a:lumMod val="65000"/>
                  </a:schemeClr>
                </a:solidFill>
                <a:latin typeface="Comic Sans MS" pitchFamily="66" charset="0"/>
              </a:rPr>
              <a:t>What is dynamics? Why ultrafast? </a:t>
            </a:r>
          </a:p>
          <a:p>
            <a:pPr>
              <a:spcAft>
                <a:spcPts val="600"/>
              </a:spcAft>
              <a:buClr>
                <a:srgbClr val="00FF00"/>
              </a:buClr>
              <a:buFont typeface="Wingdings" pitchFamily="2" charset="2"/>
              <a:buChar char="Ø"/>
            </a:pPr>
            <a:r>
              <a:rPr lang="en-US" altLang="zh-CN" sz="3000" dirty="0" smtClean="0">
                <a:solidFill>
                  <a:schemeClr val="bg1"/>
                </a:solidFill>
                <a:latin typeface="Comic Sans MS" pitchFamily="66" charset="0"/>
              </a:rPr>
              <a:t>Surface Dynamics</a:t>
            </a:r>
            <a:r>
              <a:rPr lang="zh-CN" altLang="en-US" sz="3000" dirty="0" smtClean="0">
                <a:solidFill>
                  <a:schemeClr val="bg1"/>
                </a:solidFill>
                <a:latin typeface="Comic Sans MS" pitchFamily="66" charset="0"/>
              </a:rPr>
              <a:t> </a:t>
            </a:r>
            <a:r>
              <a:rPr lang="en-US" altLang="zh-CN" sz="3000" dirty="0" smtClean="0">
                <a:solidFill>
                  <a:schemeClr val="bg1"/>
                </a:solidFill>
                <a:latin typeface="Comic Sans MS" pitchFamily="66" charset="0"/>
              </a:rPr>
              <a:t>Methods:</a:t>
            </a:r>
          </a:p>
          <a:p>
            <a:pPr>
              <a:spcBef>
                <a:spcPts val="600"/>
              </a:spcBef>
              <a:spcAft>
                <a:spcPts val="600"/>
              </a:spcAft>
              <a:buClr>
                <a:srgbClr val="FFC000"/>
              </a:buClr>
              <a:buSzPct val="130000"/>
            </a:pPr>
            <a:r>
              <a:rPr lang="en-US" altLang="zh-CN" sz="2400" dirty="0" smtClean="0">
                <a:solidFill>
                  <a:schemeClr val="tx1">
                    <a:lumMod val="65000"/>
                  </a:schemeClr>
                </a:solidFill>
                <a:latin typeface="Comic Sans MS" pitchFamily="66" charset="0"/>
              </a:rPr>
              <a:t>Optical Excitation on surfaces: 2PC for example</a:t>
            </a:r>
            <a:endParaRPr lang="en-US" altLang="zh-CN" sz="2600" dirty="0" smtClean="0">
              <a:solidFill>
                <a:schemeClr val="tx1">
                  <a:lumMod val="65000"/>
                </a:schemeClr>
              </a:solidFill>
              <a:latin typeface="Comic Sans MS" pitchFamily="66" charset="0"/>
            </a:endParaRPr>
          </a:p>
          <a:p>
            <a:pPr>
              <a:spcBef>
                <a:spcPts val="600"/>
              </a:spcBef>
              <a:spcAft>
                <a:spcPts val="600"/>
              </a:spcAft>
              <a:buClr>
                <a:srgbClr val="FFC000"/>
              </a:buClr>
              <a:buSzPct val="130000"/>
            </a:pPr>
            <a:r>
              <a:rPr lang="en-US" altLang="zh-CN" sz="2400" dirty="0" smtClean="0">
                <a:solidFill>
                  <a:schemeClr val="tx1">
                    <a:lumMod val="65000"/>
                  </a:schemeClr>
                </a:solidFill>
                <a:latin typeface="Comic Sans MS" pitchFamily="66" charset="0"/>
              </a:rPr>
              <a:t>Time-resolved Two-Photon Photoemission Spectroscopy</a:t>
            </a: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Time-resolved Surface Nonlinear Spectroscopy</a:t>
            </a:r>
          </a:p>
          <a:p>
            <a:pPr>
              <a:spcBef>
                <a:spcPts val="600"/>
              </a:spcBef>
              <a:spcAft>
                <a:spcPts val="1800"/>
              </a:spcAft>
              <a:buClr>
                <a:srgbClr val="FFC000"/>
              </a:buClr>
              <a:buSzPct val="130000"/>
            </a:pPr>
            <a:r>
              <a:rPr lang="en-US" altLang="zh-CN" sz="2400" dirty="0" smtClean="0">
                <a:solidFill>
                  <a:schemeClr val="bg1"/>
                </a:solidFill>
                <a:latin typeface="Comic Sans MS" pitchFamily="66" charset="0"/>
              </a:rPr>
              <a:t>Time-resolved Ultrafast Electron Diffraction/Microscopy</a:t>
            </a:r>
          </a:p>
          <a:p>
            <a:pPr>
              <a:spcAft>
                <a:spcPts val="1200"/>
              </a:spcAft>
              <a:buClr>
                <a:srgbClr val="00FF00"/>
              </a:buClr>
              <a:buFont typeface="Wingdings" pitchFamily="2" charset="2"/>
              <a:buChar char="Ø"/>
            </a:pPr>
            <a:r>
              <a:rPr lang="en-US" altLang="zh-CN" sz="3000" dirty="0" smtClean="0">
                <a:solidFill>
                  <a:schemeClr val="bg1"/>
                </a:solidFill>
                <a:latin typeface="Comic Sans MS" pitchFamily="66" charset="0"/>
              </a:rPr>
              <a:t>Perspective</a:t>
            </a:r>
            <a:endParaRPr lang="en-US" altLang="zh-CN" sz="3000" dirty="0" smtClean="0">
              <a:solidFill>
                <a:schemeClr val="bg1"/>
              </a:solidFill>
              <a:latin typeface="Comic Sans MS" pitchFamily="66" charset="0"/>
            </a:endParaRPr>
          </a:p>
          <a:p>
            <a:pPr>
              <a:spcAft>
                <a:spcPts val="1200"/>
              </a:spcAft>
            </a:pPr>
            <a:endParaRPr lang="zh-CN"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rmAutofit/>
          </a:bodyPr>
          <a:lstStyle/>
          <a:p>
            <a:r>
              <a:rPr lang="en-US" altLang="zh-CN" sz="3400" dirty="0" smtClean="0">
                <a:solidFill>
                  <a:schemeClr val="bg1"/>
                </a:solidFill>
                <a:latin typeface="Comic Sans MS" pitchFamily="66" charset="0"/>
              </a:rPr>
              <a:t>Surface Nonlinear Optical Spectroscopy</a:t>
            </a:r>
            <a:endParaRPr lang="zh-CN" altLang="en-US" sz="3400" dirty="0">
              <a:solidFill>
                <a:schemeClr val="bg1"/>
              </a:solidFill>
              <a:latin typeface="Comic Sans MS" pitchFamily="66" charset="0"/>
            </a:endParaRPr>
          </a:p>
        </p:txBody>
      </p:sp>
      <p:sp>
        <p:nvSpPr>
          <p:cNvPr id="8" name="Text Box 47"/>
          <p:cNvSpPr txBox="1">
            <a:spLocks noChangeArrowheads="1"/>
          </p:cNvSpPr>
          <p:nvPr/>
        </p:nvSpPr>
        <p:spPr bwMode="ltGray">
          <a:xfrm>
            <a:off x="1971117" y="4941168"/>
            <a:ext cx="1538287" cy="1713290"/>
          </a:xfrm>
          <a:prstGeom prst="rect">
            <a:avLst/>
          </a:prstGeom>
          <a:noFill/>
          <a:ln w="9525">
            <a:noFill/>
            <a:miter lim="800000"/>
            <a:headEnd/>
            <a:tailEnd/>
          </a:ln>
          <a:effectLst/>
        </p:spPr>
        <p:txBody>
          <a:bodyPr>
            <a:spAutoFit/>
          </a:bodyPr>
          <a:lstStyle/>
          <a:p>
            <a:pPr marL="465138" indent="-465138">
              <a:spcBef>
                <a:spcPts val="2000"/>
              </a:spcBef>
              <a:buClr>
                <a:srgbClr val="0000CC"/>
              </a:buClr>
              <a:defRPr/>
            </a:pPr>
            <a:r>
              <a:rPr kumimoji="0" lang="en-US" altLang="zh-CN" sz="2400" dirty="0">
                <a:solidFill>
                  <a:schemeClr val="bg1"/>
                </a:solidFill>
                <a:latin typeface="Times New Roman" pitchFamily="18" charset="0"/>
                <a:cs typeface="Times New Roman" pitchFamily="18" charset="0"/>
              </a:rPr>
              <a:t>SHG</a:t>
            </a:r>
          </a:p>
          <a:p>
            <a:pPr marL="465138" indent="-465138">
              <a:spcBef>
                <a:spcPts val="2000"/>
              </a:spcBef>
              <a:buClr>
                <a:srgbClr val="0000CC"/>
              </a:buClr>
              <a:defRPr/>
            </a:pPr>
            <a:r>
              <a:rPr kumimoji="0" lang="en-US" altLang="zh-CN" sz="2400" dirty="0">
                <a:solidFill>
                  <a:schemeClr val="bg1"/>
                </a:solidFill>
                <a:latin typeface="Times New Roman" pitchFamily="18" charset="0"/>
                <a:cs typeface="Times New Roman" pitchFamily="18" charset="0"/>
              </a:rPr>
              <a:t>SFG</a:t>
            </a:r>
          </a:p>
          <a:p>
            <a:pPr marL="465138" indent="-465138">
              <a:spcBef>
                <a:spcPts val="2000"/>
              </a:spcBef>
              <a:buClr>
                <a:srgbClr val="0000CC"/>
              </a:buClr>
              <a:defRPr/>
            </a:pPr>
            <a:r>
              <a:rPr kumimoji="0" lang="en-US" altLang="zh-CN" sz="2400" dirty="0">
                <a:solidFill>
                  <a:schemeClr val="bg1"/>
                </a:solidFill>
                <a:latin typeface="Times New Roman" pitchFamily="18" charset="0"/>
                <a:cs typeface="Times New Roman" pitchFamily="18" charset="0"/>
              </a:rPr>
              <a:t>DFG</a:t>
            </a:r>
            <a:endParaRPr kumimoji="0" lang="zh-CN" altLang="en-US" sz="2400" dirty="0">
              <a:solidFill>
                <a:schemeClr val="bg1"/>
              </a:solidFill>
              <a:latin typeface="Times New Roman" pitchFamily="18" charset="0"/>
              <a:cs typeface="Times New Roman" pitchFamily="18" charset="0"/>
            </a:endParaRPr>
          </a:p>
        </p:txBody>
      </p:sp>
      <p:graphicFrame>
        <p:nvGraphicFramePr>
          <p:cNvPr id="9" name="Object 2"/>
          <p:cNvGraphicFramePr>
            <a:graphicFrameLocks noChangeAspect="1"/>
          </p:cNvGraphicFramePr>
          <p:nvPr/>
        </p:nvGraphicFramePr>
        <p:xfrm>
          <a:off x="3178533" y="4869160"/>
          <a:ext cx="3789042" cy="504000"/>
        </p:xfrm>
        <a:graphic>
          <a:graphicData uri="http://schemas.openxmlformats.org/presentationml/2006/ole">
            <p:oleObj spid="_x0000_s334850" name="Equation" r:id="rId3" imgW="1346040" imgH="266400" progId="">
              <p:embed/>
            </p:oleObj>
          </a:graphicData>
        </a:graphic>
      </p:graphicFrame>
      <p:graphicFrame>
        <p:nvGraphicFramePr>
          <p:cNvPr id="10" name="Object 3"/>
          <p:cNvGraphicFramePr>
            <a:graphicFrameLocks noChangeAspect="1"/>
          </p:cNvGraphicFramePr>
          <p:nvPr/>
        </p:nvGraphicFramePr>
        <p:xfrm>
          <a:off x="3178533" y="5464930"/>
          <a:ext cx="4489811" cy="504000"/>
        </p:xfrm>
        <a:graphic>
          <a:graphicData uri="http://schemas.openxmlformats.org/presentationml/2006/ole">
            <p:oleObj spid="_x0000_s334851" name="Equation" r:id="rId4" imgW="1587240" imgH="266400" progId="">
              <p:embed/>
            </p:oleObj>
          </a:graphicData>
        </a:graphic>
      </p:graphicFrame>
      <p:graphicFrame>
        <p:nvGraphicFramePr>
          <p:cNvPr id="11" name="Object 4"/>
          <p:cNvGraphicFramePr>
            <a:graphicFrameLocks noChangeAspect="1"/>
          </p:cNvGraphicFramePr>
          <p:nvPr/>
        </p:nvGraphicFramePr>
        <p:xfrm>
          <a:off x="3178532" y="6165360"/>
          <a:ext cx="4457695" cy="504000"/>
        </p:xfrm>
        <a:graphic>
          <a:graphicData uri="http://schemas.openxmlformats.org/presentationml/2006/ole">
            <p:oleObj spid="_x0000_s334852" name="Equation" r:id="rId5" imgW="1587240" imgH="266400" progId="">
              <p:embed/>
            </p:oleObj>
          </a:graphicData>
        </a:graphic>
      </p:graphicFrame>
      <p:sp>
        <p:nvSpPr>
          <p:cNvPr id="17" name="Text Box 14"/>
          <p:cNvSpPr txBox="1">
            <a:spLocks noChangeArrowheads="1"/>
          </p:cNvSpPr>
          <p:nvPr/>
        </p:nvSpPr>
        <p:spPr bwMode="auto">
          <a:xfrm>
            <a:off x="6732339" y="2348954"/>
            <a:ext cx="2016125" cy="400050"/>
          </a:xfrm>
          <a:prstGeom prst="rect">
            <a:avLst/>
          </a:prstGeom>
          <a:noFill/>
          <a:ln w="9525">
            <a:noFill/>
            <a:miter lim="800000"/>
            <a:headEnd/>
            <a:tailEnd/>
          </a:ln>
        </p:spPr>
        <p:txBody>
          <a:bodyPr>
            <a:spAutoFit/>
          </a:bodyPr>
          <a:lstStyle/>
          <a:p>
            <a:r>
              <a:rPr lang="zh-CN" altLang="en-US" sz="2000">
                <a:solidFill>
                  <a:schemeClr val="bg1"/>
                </a:solidFill>
                <a:latin typeface="Times New Roman" pitchFamily="18" charset="0"/>
                <a:cs typeface="Times New Roman" pitchFamily="18" charset="0"/>
              </a:rPr>
              <a:t>（</a:t>
            </a:r>
            <a:r>
              <a:rPr lang="en-US" altLang="zh-CN" sz="2000">
                <a:solidFill>
                  <a:schemeClr val="bg1"/>
                </a:solidFill>
                <a:latin typeface="Times New Roman" pitchFamily="18" charset="0"/>
                <a:cs typeface="Times New Roman" pitchFamily="18" charset="0"/>
              </a:rPr>
              <a:t>macroscopic</a:t>
            </a:r>
            <a:r>
              <a:rPr lang="zh-CN" altLang="en-US" sz="2000">
                <a:solidFill>
                  <a:schemeClr val="bg1"/>
                </a:solidFill>
                <a:latin typeface="Times New Roman" pitchFamily="18" charset="0"/>
                <a:cs typeface="Times New Roman" pitchFamily="18" charset="0"/>
              </a:rPr>
              <a:t>）</a:t>
            </a:r>
          </a:p>
        </p:txBody>
      </p:sp>
      <p:graphicFrame>
        <p:nvGraphicFramePr>
          <p:cNvPr id="19" name="Object 6"/>
          <p:cNvGraphicFramePr>
            <a:graphicFrameLocks noChangeAspect="1"/>
          </p:cNvGraphicFramePr>
          <p:nvPr/>
        </p:nvGraphicFramePr>
        <p:xfrm>
          <a:off x="2052389" y="1701254"/>
          <a:ext cx="4346575" cy="1106488"/>
        </p:xfrm>
        <a:graphic>
          <a:graphicData uri="http://schemas.openxmlformats.org/presentationml/2006/ole">
            <p:oleObj spid="_x0000_s334853" name="Equation" r:id="rId6" imgW="2577960" imgH="660240" progId="">
              <p:embed/>
            </p:oleObj>
          </a:graphicData>
        </a:graphic>
      </p:graphicFrame>
      <p:sp>
        <p:nvSpPr>
          <p:cNvPr id="20" name="Oval 35"/>
          <p:cNvSpPr>
            <a:spLocks noChangeArrowheads="1"/>
          </p:cNvSpPr>
          <p:nvPr/>
        </p:nvSpPr>
        <p:spPr bwMode="ltGray">
          <a:xfrm>
            <a:off x="3636714" y="2244053"/>
            <a:ext cx="1079302" cy="707017"/>
          </a:xfrm>
          <a:prstGeom prst="ellipse">
            <a:avLst/>
          </a:prstGeom>
          <a:noFill/>
          <a:ln w="19050">
            <a:solidFill>
              <a:srgbClr val="FF0000"/>
            </a:solidFill>
            <a:round/>
            <a:headEnd/>
            <a:tailEnd/>
          </a:ln>
        </p:spPr>
        <p:txBody>
          <a:bodyPr wrap="none" anchor="ctr"/>
          <a:lstStyle/>
          <a:p>
            <a:pPr algn="ctr" eaLnBrk="0" hangingPunct="0"/>
            <a:endParaRPr lang="en-US" altLang="zh-CN">
              <a:solidFill>
                <a:schemeClr val="bg1"/>
              </a:solidFill>
              <a:latin typeface="Times New Roman" pitchFamily="18" charset="0"/>
              <a:cs typeface="Times New Roman" pitchFamily="18" charset="0"/>
            </a:endParaRPr>
          </a:p>
        </p:txBody>
      </p:sp>
      <p:sp>
        <p:nvSpPr>
          <p:cNvPr id="23" name="Text Box 41"/>
          <p:cNvSpPr txBox="1">
            <a:spLocks noChangeArrowheads="1"/>
          </p:cNvSpPr>
          <p:nvPr/>
        </p:nvSpPr>
        <p:spPr bwMode="auto">
          <a:xfrm>
            <a:off x="2797182" y="2852936"/>
            <a:ext cx="792162" cy="369332"/>
          </a:xfrm>
          <a:prstGeom prst="rect">
            <a:avLst/>
          </a:prstGeom>
          <a:noFill/>
          <a:ln w="9525">
            <a:noFill/>
            <a:miter lim="800000"/>
            <a:headEnd/>
            <a:tailEnd/>
          </a:ln>
          <a:effectLst/>
        </p:spPr>
        <p:txBody>
          <a:bodyPr>
            <a:spAutoFit/>
          </a:bodyPr>
          <a:lstStyle/>
          <a:p>
            <a:pPr>
              <a:defRPr/>
            </a:pPr>
            <a:r>
              <a:rPr kumimoji="0" lang="en-US" altLang="zh-CN" dirty="0">
                <a:solidFill>
                  <a:schemeClr val="bg1"/>
                </a:solidFill>
                <a:effectLst>
                  <a:outerShdw blurRad="38100" dist="38100" dir="2700000" algn="tl">
                    <a:srgbClr val="000000"/>
                  </a:outerShdw>
                </a:effectLst>
                <a:latin typeface="Times New Roman" pitchFamily="18" charset="0"/>
                <a:cs typeface="Times New Roman" pitchFamily="18" charset="0"/>
              </a:rPr>
              <a:t>linear</a:t>
            </a:r>
            <a:endParaRPr kumimoji="0" lang="zh-CN" altLang="en-US" dirty="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
        <p:nvSpPr>
          <p:cNvPr id="24" name="Text Box 104"/>
          <p:cNvSpPr txBox="1">
            <a:spLocks noChangeArrowheads="1"/>
          </p:cNvSpPr>
          <p:nvPr/>
        </p:nvSpPr>
        <p:spPr bwMode="auto">
          <a:xfrm>
            <a:off x="3518006" y="2852936"/>
            <a:ext cx="2087562" cy="369332"/>
          </a:xfrm>
          <a:prstGeom prst="rect">
            <a:avLst/>
          </a:prstGeom>
          <a:noFill/>
          <a:ln w="9525">
            <a:noFill/>
            <a:miter lim="800000"/>
            <a:headEnd/>
            <a:tailEnd/>
          </a:ln>
          <a:effectLst/>
        </p:spPr>
        <p:txBody>
          <a:bodyPr>
            <a:spAutoFit/>
          </a:bodyPr>
          <a:lstStyle/>
          <a:p>
            <a:pPr>
              <a:defRPr/>
            </a:pPr>
            <a:r>
              <a:rPr lang="en-US" altLang="zh-CN" dirty="0">
                <a:solidFill>
                  <a:schemeClr val="bg1"/>
                </a:solidFill>
                <a:latin typeface="Times New Roman" pitchFamily="18" charset="0"/>
                <a:cs typeface="Times New Roman" pitchFamily="18" charset="0"/>
              </a:rPr>
              <a:t> </a:t>
            </a:r>
            <a:r>
              <a:rPr kumimoji="0" lang="en-US" altLang="zh-CN" dirty="0">
                <a:solidFill>
                  <a:schemeClr val="bg1"/>
                </a:solidFill>
                <a:effectLst>
                  <a:outerShdw blurRad="38100" dist="38100" dir="2700000" algn="tl">
                    <a:srgbClr val="000000"/>
                  </a:outerShdw>
                </a:effectLst>
                <a:latin typeface="Times New Roman" pitchFamily="18" charset="0"/>
                <a:cs typeface="Times New Roman" pitchFamily="18" charset="0"/>
              </a:rPr>
              <a:t>second order</a:t>
            </a:r>
            <a:endParaRPr kumimoji="0" lang="zh-CN" altLang="en-US" dirty="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
        <p:nvSpPr>
          <p:cNvPr id="27" name="Text Box 14"/>
          <p:cNvSpPr txBox="1">
            <a:spLocks noChangeArrowheads="1"/>
          </p:cNvSpPr>
          <p:nvPr/>
        </p:nvSpPr>
        <p:spPr bwMode="auto">
          <a:xfrm>
            <a:off x="34925" y="1785392"/>
            <a:ext cx="2016125" cy="708025"/>
          </a:xfrm>
          <a:prstGeom prst="rect">
            <a:avLst/>
          </a:prstGeom>
          <a:noFill/>
          <a:ln w="9525">
            <a:noFill/>
            <a:miter lim="800000"/>
            <a:headEnd/>
            <a:tailEnd/>
          </a:ln>
        </p:spPr>
        <p:txBody>
          <a:bodyPr>
            <a:spAutoFit/>
          </a:bodyPr>
          <a:lstStyle/>
          <a:p>
            <a:pPr algn="ctr"/>
            <a:r>
              <a:rPr lang="en-US" altLang="zh-CN" sz="2000">
                <a:solidFill>
                  <a:schemeClr val="bg1"/>
                </a:solidFill>
                <a:latin typeface="Times New Roman" pitchFamily="18" charset="0"/>
                <a:cs typeface="Times New Roman" pitchFamily="18" charset="0"/>
              </a:rPr>
              <a:t>Electric polarization</a:t>
            </a:r>
            <a:endParaRPr lang="zh-CN" altLang="en-US" sz="2000">
              <a:solidFill>
                <a:schemeClr val="bg1"/>
              </a:solidFill>
              <a:latin typeface="Times New Roman" pitchFamily="18" charset="0"/>
              <a:cs typeface="Times New Roman" pitchFamily="18" charset="0"/>
            </a:endParaRPr>
          </a:p>
        </p:txBody>
      </p:sp>
      <p:grpSp>
        <p:nvGrpSpPr>
          <p:cNvPr id="29" name="组合 28"/>
          <p:cNvGrpSpPr/>
          <p:nvPr/>
        </p:nvGrpSpPr>
        <p:grpSpPr>
          <a:xfrm>
            <a:off x="179611" y="3789040"/>
            <a:ext cx="8424391" cy="720080"/>
            <a:chOff x="179611" y="2924944"/>
            <a:chExt cx="8424391" cy="720080"/>
          </a:xfrm>
        </p:grpSpPr>
        <p:sp>
          <p:nvSpPr>
            <p:cNvPr id="18" name="Rectangle 15"/>
            <p:cNvSpPr>
              <a:spLocks noChangeArrowheads="1"/>
            </p:cNvSpPr>
            <p:nvPr/>
          </p:nvSpPr>
          <p:spPr bwMode="auto">
            <a:xfrm>
              <a:off x="6732339" y="3101429"/>
              <a:ext cx="1871663" cy="400050"/>
            </a:xfrm>
            <a:prstGeom prst="rect">
              <a:avLst/>
            </a:prstGeom>
            <a:noFill/>
            <a:ln w="9525">
              <a:noFill/>
              <a:miter lim="800000"/>
              <a:headEnd/>
              <a:tailEnd/>
            </a:ln>
          </p:spPr>
          <p:txBody>
            <a:bodyPr>
              <a:spAutoFit/>
            </a:bodyPr>
            <a:lstStyle/>
            <a:p>
              <a:r>
                <a:rPr lang="zh-CN" altLang="en-US" sz="2000" dirty="0">
                  <a:solidFill>
                    <a:schemeClr val="bg1"/>
                  </a:solidFill>
                  <a:latin typeface="Times New Roman" pitchFamily="18" charset="0"/>
                  <a:cs typeface="Times New Roman" pitchFamily="18" charset="0"/>
                </a:rPr>
                <a:t>（</a:t>
              </a:r>
              <a:r>
                <a:rPr lang="en-US" altLang="zh-CN" sz="2000" dirty="0">
                  <a:solidFill>
                    <a:schemeClr val="bg1"/>
                  </a:solidFill>
                  <a:latin typeface="Times New Roman" pitchFamily="18" charset="0"/>
                  <a:cs typeface="Times New Roman" pitchFamily="18" charset="0"/>
                </a:rPr>
                <a:t>microscopic</a:t>
              </a:r>
              <a:r>
                <a:rPr lang="zh-CN" altLang="en-US" sz="2000" dirty="0">
                  <a:solidFill>
                    <a:schemeClr val="bg1"/>
                  </a:solidFill>
                  <a:latin typeface="Times New Roman" pitchFamily="18" charset="0"/>
                  <a:cs typeface="Times New Roman" pitchFamily="18" charset="0"/>
                </a:rPr>
                <a:t>）</a:t>
              </a:r>
            </a:p>
          </p:txBody>
        </p:sp>
        <p:graphicFrame>
          <p:nvGraphicFramePr>
            <p:cNvPr id="21" name="Object 7"/>
            <p:cNvGraphicFramePr>
              <a:graphicFrameLocks noChangeAspect="1"/>
            </p:cNvGraphicFramePr>
            <p:nvPr/>
          </p:nvGraphicFramePr>
          <p:xfrm>
            <a:off x="2052389" y="2925217"/>
            <a:ext cx="4510088" cy="612775"/>
          </p:xfrm>
          <a:graphic>
            <a:graphicData uri="http://schemas.openxmlformats.org/presentationml/2006/ole">
              <p:oleObj spid="_x0000_s334854" name="Equation" r:id="rId7" imgW="2311200" imgH="317160" progId="">
                <p:embed/>
              </p:oleObj>
            </a:graphicData>
          </a:graphic>
        </p:graphicFrame>
        <p:sp>
          <p:nvSpPr>
            <p:cNvPr id="22" name="Oval 36"/>
            <p:cNvSpPr>
              <a:spLocks noChangeArrowheads="1"/>
            </p:cNvSpPr>
            <p:nvPr/>
          </p:nvSpPr>
          <p:spPr bwMode="ltGray">
            <a:xfrm>
              <a:off x="3851920" y="2924944"/>
              <a:ext cx="1008757" cy="720080"/>
            </a:xfrm>
            <a:prstGeom prst="ellipse">
              <a:avLst/>
            </a:prstGeom>
            <a:noFill/>
            <a:ln w="19050">
              <a:solidFill>
                <a:srgbClr val="FF0000"/>
              </a:solidFill>
              <a:round/>
              <a:headEnd/>
              <a:tailEnd/>
            </a:ln>
          </p:spPr>
          <p:txBody>
            <a:bodyPr wrap="none" anchor="ctr"/>
            <a:lstStyle/>
            <a:p>
              <a:pPr algn="ctr" eaLnBrk="0" hangingPunct="0"/>
              <a:endParaRPr lang="en-US" altLang="zh-CN">
                <a:solidFill>
                  <a:schemeClr val="bg1"/>
                </a:solidFill>
                <a:latin typeface="Times New Roman" pitchFamily="18" charset="0"/>
                <a:cs typeface="Times New Roman" pitchFamily="18" charset="0"/>
              </a:endParaRPr>
            </a:p>
          </p:txBody>
        </p:sp>
        <p:sp>
          <p:nvSpPr>
            <p:cNvPr id="28" name="Text Box 14"/>
            <p:cNvSpPr txBox="1">
              <a:spLocks noChangeArrowheads="1"/>
            </p:cNvSpPr>
            <p:nvPr/>
          </p:nvSpPr>
          <p:spPr bwMode="auto">
            <a:xfrm>
              <a:off x="179611" y="2925217"/>
              <a:ext cx="2016125" cy="708025"/>
            </a:xfrm>
            <a:prstGeom prst="rect">
              <a:avLst/>
            </a:prstGeom>
            <a:noFill/>
            <a:ln w="9525">
              <a:noFill/>
              <a:miter lim="800000"/>
              <a:headEnd/>
              <a:tailEnd/>
            </a:ln>
          </p:spPr>
          <p:txBody>
            <a:bodyPr>
              <a:spAutoFit/>
            </a:bodyPr>
            <a:lstStyle/>
            <a:p>
              <a:pPr algn="ctr"/>
              <a:r>
                <a:rPr lang="en-US" altLang="zh-CN" sz="2000" dirty="0">
                  <a:solidFill>
                    <a:schemeClr val="bg1"/>
                  </a:solidFill>
                  <a:latin typeface="Times New Roman" pitchFamily="18" charset="0"/>
                  <a:cs typeface="Times New Roman" pitchFamily="18" charset="0"/>
                </a:rPr>
                <a:t>Induced</a:t>
              </a:r>
            </a:p>
            <a:p>
              <a:r>
                <a:rPr lang="en-US" altLang="zh-CN" sz="2000" dirty="0">
                  <a:solidFill>
                    <a:schemeClr val="bg1"/>
                  </a:solidFill>
                  <a:latin typeface="Times New Roman" pitchFamily="18" charset="0"/>
                  <a:cs typeface="Times New Roman" pitchFamily="18" charset="0"/>
                </a:rPr>
                <a:t> dipole moment</a:t>
              </a:r>
              <a:endParaRPr lang="zh-CN" altLang="en-US" sz="2000" dirty="0">
                <a:solidFill>
                  <a:schemeClr val="bg1"/>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22386"/>
            <a:ext cx="8229600" cy="1143000"/>
          </a:xfrm>
        </p:spPr>
        <p:txBody>
          <a:bodyPr>
            <a:noAutofit/>
          </a:bodyPr>
          <a:lstStyle/>
          <a:p>
            <a:r>
              <a:rPr lang="en-US" altLang="zh-CN" sz="3600" dirty="0" smtClean="0">
                <a:solidFill>
                  <a:srgbClr val="00FF00"/>
                </a:solidFill>
                <a:latin typeface="Comic Sans MS" pitchFamily="66" charset="0"/>
              </a:rPr>
              <a:t>Time-Resolved Measurement of Surface Diffusion</a:t>
            </a:r>
            <a:endParaRPr lang="zh-CN" altLang="en-US" sz="3600" dirty="0">
              <a:solidFill>
                <a:srgbClr val="00FF00"/>
              </a:solidFill>
              <a:latin typeface="Comic Sans MS" pitchFamily="66" charset="0"/>
            </a:endParaRPr>
          </a:p>
        </p:txBody>
      </p:sp>
      <p:pic>
        <p:nvPicPr>
          <p:cNvPr id="333826" name="Picture 2"/>
          <p:cNvPicPr>
            <a:picLocks noChangeAspect="1" noChangeArrowheads="1"/>
          </p:cNvPicPr>
          <p:nvPr/>
        </p:nvPicPr>
        <p:blipFill>
          <a:blip r:embed="rId2" cstate="print"/>
          <a:srcRect/>
          <a:stretch>
            <a:fillRect/>
          </a:stretch>
        </p:blipFill>
        <p:spPr bwMode="auto">
          <a:xfrm>
            <a:off x="0" y="1484784"/>
            <a:ext cx="5478670" cy="3139603"/>
          </a:xfrm>
          <a:prstGeom prst="rect">
            <a:avLst/>
          </a:prstGeom>
          <a:noFill/>
          <a:ln w="9525">
            <a:solidFill>
              <a:schemeClr val="tx1">
                <a:lumMod val="65000"/>
              </a:schemeClr>
            </a:solidFill>
            <a:miter lim="800000"/>
            <a:headEnd/>
            <a:tailEnd/>
          </a:ln>
        </p:spPr>
      </p:pic>
      <p:pic>
        <p:nvPicPr>
          <p:cNvPr id="333827" name="Picture 3"/>
          <p:cNvPicPr>
            <a:picLocks noChangeAspect="1" noChangeArrowheads="1"/>
          </p:cNvPicPr>
          <p:nvPr/>
        </p:nvPicPr>
        <p:blipFill>
          <a:blip r:embed="rId3" cstate="print"/>
          <a:srcRect/>
          <a:stretch>
            <a:fillRect/>
          </a:stretch>
        </p:blipFill>
        <p:spPr bwMode="auto">
          <a:xfrm>
            <a:off x="4562475" y="3314700"/>
            <a:ext cx="4581525" cy="3543300"/>
          </a:xfrm>
          <a:prstGeom prst="rect">
            <a:avLst/>
          </a:prstGeom>
          <a:noFill/>
          <a:ln w="9525">
            <a:solidFill>
              <a:schemeClr val="tx1">
                <a:lumMod val="65000"/>
              </a:schemeClr>
            </a:solidFill>
            <a:miter lim="800000"/>
            <a:headEnd/>
            <a:tailEnd/>
          </a:ln>
        </p:spPr>
      </p:pic>
      <p:sp>
        <p:nvSpPr>
          <p:cNvPr id="5" name="矩形 4"/>
          <p:cNvSpPr/>
          <p:nvPr/>
        </p:nvSpPr>
        <p:spPr>
          <a:xfrm>
            <a:off x="251520" y="6488668"/>
            <a:ext cx="3625351" cy="369332"/>
          </a:xfrm>
          <a:prstGeom prst="rect">
            <a:avLst/>
          </a:prstGeom>
        </p:spPr>
        <p:txBody>
          <a:bodyPr wrap="none">
            <a:spAutoFit/>
          </a:bodyPr>
          <a:lstStyle/>
          <a:p>
            <a:r>
              <a:rPr lang="en-US" altLang="zh-CN" dirty="0" smtClean="0">
                <a:solidFill>
                  <a:schemeClr val="bg1"/>
                </a:solidFill>
                <a:latin typeface="Times New Roman" pitchFamily="18" charset="0"/>
                <a:cs typeface="Times New Roman" pitchFamily="18" charset="0"/>
              </a:rPr>
              <a:t>H</a:t>
            </a:r>
            <a:r>
              <a:rPr lang="en-GB" altLang="zh-CN" dirty="0" smtClean="0">
                <a:solidFill>
                  <a:schemeClr val="bg1"/>
                </a:solidFill>
                <a:latin typeface="Times New Roman" pitchFamily="18" charset="0"/>
                <a:cs typeface="Times New Roman" pitchFamily="18" charset="0"/>
              </a:rPr>
              <a:t>ö</a:t>
            </a:r>
            <a:r>
              <a:rPr lang="en-US" altLang="zh-CN" dirty="0" err="1" smtClean="0">
                <a:solidFill>
                  <a:schemeClr val="bg1"/>
                </a:solidFill>
                <a:latin typeface="Times New Roman" pitchFamily="18" charset="0"/>
                <a:cs typeface="Times New Roman" pitchFamily="18" charset="0"/>
              </a:rPr>
              <a:t>fer</a:t>
            </a:r>
            <a:r>
              <a:rPr lang="en-US" altLang="zh-CN" dirty="0" smtClean="0">
                <a:solidFill>
                  <a:schemeClr val="bg1"/>
                </a:solidFill>
                <a:latin typeface="Times New Roman" pitchFamily="18" charset="0"/>
                <a:cs typeface="Times New Roman" pitchFamily="18" charset="0"/>
              </a:rPr>
              <a:t>  </a:t>
            </a:r>
            <a:r>
              <a:rPr lang="en-US" altLang="zh-CN" i="1" dirty="0" smtClean="0">
                <a:solidFill>
                  <a:schemeClr val="bg1"/>
                </a:solidFill>
                <a:latin typeface="Times New Roman" pitchFamily="18" charset="0"/>
                <a:cs typeface="Times New Roman" pitchFamily="18" charset="0"/>
              </a:rPr>
              <a:t>et al., </a:t>
            </a:r>
            <a:r>
              <a:rPr lang="en-GB" altLang="zh-CN" dirty="0" smtClean="0">
                <a:solidFill>
                  <a:schemeClr val="bg1"/>
                </a:solidFill>
              </a:rPr>
              <a:t>PRL </a:t>
            </a:r>
            <a:r>
              <a:rPr lang="en-GB" altLang="zh-CN" b="1" dirty="0" smtClean="0">
                <a:solidFill>
                  <a:schemeClr val="bg1"/>
                </a:solidFill>
              </a:rPr>
              <a:t>94</a:t>
            </a:r>
            <a:r>
              <a:rPr lang="en-GB" altLang="zh-CN" dirty="0" smtClean="0">
                <a:solidFill>
                  <a:schemeClr val="bg1"/>
                </a:solidFill>
              </a:rPr>
              <a:t>, 236103 (2005)</a:t>
            </a:r>
            <a:endParaRPr lang="zh-CN" altLang="en-US" dirty="0">
              <a:solidFill>
                <a:schemeClr val="bg1"/>
              </a:solidFill>
            </a:endParaRPr>
          </a:p>
        </p:txBody>
      </p:sp>
      <p:sp>
        <p:nvSpPr>
          <p:cNvPr id="6" name="矩形 5"/>
          <p:cNvSpPr/>
          <p:nvPr/>
        </p:nvSpPr>
        <p:spPr>
          <a:xfrm>
            <a:off x="1403648" y="4725144"/>
            <a:ext cx="1635897" cy="523220"/>
          </a:xfrm>
          <a:prstGeom prst="rect">
            <a:avLst/>
          </a:prstGeom>
        </p:spPr>
        <p:txBody>
          <a:bodyPr wrap="none">
            <a:spAutoFit/>
          </a:bodyPr>
          <a:lstStyle/>
          <a:p>
            <a:r>
              <a:rPr lang="en-GB" altLang="zh-CN" sz="2800" dirty="0" smtClean="0">
                <a:latin typeface="Times New Roman" pitchFamily="18" charset="0"/>
                <a:cs typeface="Times New Roman" pitchFamily="18" charset="0"/>
              </a:rPr>
              <a:t>O/Pt(111)</a:t>
            </a:r>
            <a:endParaRPr lang="zh-CN" alt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3827"/>
                                        </p:tgtEl>
                                        <p:attrNameLst>
                                          <p:attrName>style.visibility</p:attrName>
                                        </p:attrNameLst>
                                      </p:cBhvr>
                                      <p:to>
                                        <p:strVal val="visible"/>
                                      </p:to>
                                    </p:set>
                                    <p:animEffect transition="in" filter="blinds(horizontal)">
                                      <p:cBhvr>
                                        <p:cTn id="7"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04664"/>
            <a:ext cx="8229600" cy="1143000"/>
          </a:xfrm>
        </p:spPr>
        <p:txBody>
          <a:bodyPr>
            <a:normAutofit fontScale="90000"/>
          </a:bodyPr>
          <a:lstStyle/>
          <a:p>
            <a:r>
              <a:rPr lang="zh-CN" altLang="en-US" dirty="0" smtClean="0">
                <a:solidFill>
                  <a:schemeClr val="bg1"/>
                </a:solidFill>
                <a:latin typeface="楷体" pitchFamily="49" charset="-122"/>
                <a:ea typeface="楷体" pitchFamily="49" charset="-122"/>
              </a:rPr>
              <a:t>宽带红外</a:t>
            </a:r>
            <a:r>
              <a:rPr lang="en-US" altLang="zh-CN" dirty="0" smtClean="0">
                <a:solidFill>
                  <a:schemeClr val="bg1"/>
                </a:solidFill>
                <a:latin typeface="楷体" pitchFamily="49" charset="-122"/>
                <a:ea typeface="楷体" pitchFamily="49" charset="-122"/>
              </a:rPr>
              <a:t>-</a:t>
            </a:r>
            <a:r>
              <a:rPr lang="zh-CN" altLang="en-US" dirty="0" smtClean="0">
                <a:solidFill>
                  <a:schemeClr val="bg1"/>
                </a:solidFill>
                <a:latin typeface="楷体" pitchFamily="49" charset="-122"/>
                <a:ea typeface="楷体" pitchFamily="49" charset="-122"/>
              </a:rPr>
              <a:t>表面和频振动光谱原理</a:t>
            </a:r>
            <a:r>
              <a:rPr lang="en-US" altLang="zh-CN" dirty="0" smtClean="0">
                <a:solidFill>
                  <a:schemeClr val="bg1"/>
                </a:solidFill>
                <a:latin typeface="楷体" pitchFamily="49" charset="-122"/>
                <a:ea typeface="楷体" pitchFamily="49" charset="-122"/>
              </a:rPr>
              <a:t/>
            </a:r>
            <a:br>
              <a:rPr lang="en-US" altLang="zh-CN" dirty="0" smtClean="0">
                <a:solidFill>
                  <a:schemeClr val="bg1"/>
                </a:solidFill>
                <a:latin typeface="楷体" pitchFamily="49" charset="-122"/>
                <a:ea typeface="楷体" pitchFamily="49" charset="-122"/>
              </a:rPr>
            </a:br>
            <a:r>
              <a:rPr lang="en-US" altLang="zh-CN" sz="3100" b="1" dirty="0" smtClean="0">
                <a:solidFill>
                  <a:schemeClr val="bg1"/>
                </a:solidFill>
                <a:latin typeface="Times New Roman" pitchFamily="18" charset="0"/>
                <a:ea typeface="楷体" pitchFamily="49" charset="-122"/>
                <a:cs typeface="Times New Roman" pitchFamily="18" charset="0"/>
              </a:rPr>
              <a:t>Broad Band Sum Frequency Generation</a:t>
            </a:r>
            <a:r>
              <a:rPr lang="zh-CN" altLang="en-US" sz="3100" b="1" dirty="0" smtClean="0">
                <a:solidFill>
                  <a:schemeClr val="bg1"/>
                </a:solidFill>
                <a:latin typeface="Times New Roman" pitchFamily="18" charset="0"/>
                <a:ea typeface="楷体" pitchFamily="49" charset="-122"/>
                <a:cs typeface="Times New Roman" pitchFamily="18" charset="0"/>
              </a:rPr>
              <a:t> （ </a:t>
            </a:r>
            <a:r>
              <a:rPr lang="en-US" altLang="zh-CN" sz="3100" b="1" dirty="0" smtClean="0">
                <a:solidFill>
                  <a:schemeClr val="bg1"/>
                </a:solidFill>
                <a:latin typeface="Times New Roman" pitchFamily="18" charset="0"/>
                <a:ea typeface="楷体" pitchFamily="49" charset="-122"/>
                <a:cs typeface="Times New Roman" pitchFamily="18" charset="0"/>
              </a:rPr>
              <a:t>BB-SFG</a:t>
            </a:r>
            <a:r>
              <a:rPr lang="zh-CN" altLang="en-US" sz="3100" b="1" dirty="0" smtClean="0">
                <a:solidFill>
                  <a:schemeClr val="bg1"/>
                </a:solidFill>
                <a:latin typeface="Times New Roman" pitchFamily="18" charset="0"/>
                <a:ea typeface="楷体" pitchFamily="49" charset="-122"/>
                <a:cs typeface="Times New Roman" pitchFamily="18" charset="0"/>
              </a:rPr>
              <a:t>）</a:t>
            </a:r>
            <a:endParaRPr lang="zh-CN" altLang="en-US" sz="3100" b="1" dirty="0">
              <a:solidFill>
                <a:schemeClr val="bg1"/>
              </a:solidFill>
              <a:latin typeface="Times New Roman" pitchFamily="18" charset="0"/>
              <a:ea typeface="楷体" pitchFamily="49" charset="-122"/>
              <a:cs typeface="Times New Roman" pitchFamily="18" charset="0"/>
            </a:endParaRPr>
          </a:p>
        </p:txBody>
      </p:sp>
      <p:pic>
        <p:nvPicPr>
          <p:cNvPr id="3" name="Picture 2"/>
          <p:cNvPicPr>
            <a:picLocks noChangeAspect="1" noChangeArrowheads="1"/>
          </p:cNvPicPr>
          <p:nvPr/>
        </p:nvPicPr>
        <p:blipFill>
          <a:blip r:embed="rId2" cstate="print"/>
          <a:srcRect r="62969"/>
          <a:stretch>
            <a:fillRect/>
          </a:stretch>
        </p:blipFill>
        <p:spPr bwMode="auto">
          <a:xfrm>
            <a:off x="93649" y="2160385"/>
            <a:ext cx="3213018" cy="2557575"/>
          </a:xfrm>
          <a:prstGeom prst="rect">
            <a:avLst/>
          </a:prstGeom>
          <a:noFill/>
          <a:ln w="9525">
            <a:noFill/>
            <a:miter lim="800000"/>
            <a:headEnd/>
            <a:tailEnd/>
          </a:ln>
        </p:spPr>
      </p:pic>
      <p:sp>
        <p:nvSpPr>
          <p:cNvPr id="4" name="矩形 3"/>
          <p:cNvSpPr/>
          <p:nvPr/>
        </p:nvSpPr>
        <p:spPr>
          <a:xfrm>
            <a:off x="1856933" y="4909517"/>
            <a:ext cx="5019323" cy="1523494"/>
          </a:xfrm>
          <a:prstGeom prst="rect">
            <a:avLst/>
          </a:prstGeom>
        </p:spPr>
        <p:txBody>
          <a:bodyPr wrap="none">
            <a:spAutoFit/>
          </a:bodyPr>
          <a:lstStyle/>
          <a:p>
            <a:pPr>
              <a:spcAft>
                <a:spcPts val="1200"/>
              </a:spcAft>
            </a:pPr>
            <a:r>
              <a:rPr lang="en-US" altLang="zh-CN" sz="2600" dirty="0" smtClean="0">
                <a:solidFill>
                  <a:srgbClr val="00FF00"/>
                </a:solidFill>
                <a:latin typeface="Comic Sans MS" pitchFamily="66" charset="0"/>
                <a:ea typeface="楷体" pitchFamily="49" charset="-122"/>
              </a:rPr>
              <a:t>Advantages:</a:t>
            </a:r>
            <a:endParaRPr lang="en-US" altLang="zh-CN" sz="2600" dirty="0" smtClean="0">
              <a:solidFill>
                <a:srgbClr val="00FF00"/>
              </a:solidFill>
              <a:latin typeface="Comic Sans MS" pitchFamily="66" charset="0"/>
              <a:ea typeface="楷体" pitchFamily="49" charset="-122"/>
            </a:endParaRPr>
          </a:p>
          <a:p>
            <a:pPr>
              <a:spcAft>
                <a:spcPts val="600"/>
              </a:spcAft>
            </a:pPr>
            <a:r>
              <a:rPr lang="en-US" altLang="zh-CN" sz="2600" dirty="0" smtClean="0">
                <a:solidFill>
                  <a:srgbClr val="00FF00"/>
                </a:solidFill>
                <a:latin typeface="Comic Sans MS" pitchFamily="66" charset="0"/>
                <a:ea typeface="楷体" pitchFamily="49" charset="-122"/>
              </a:rPr>
              <a:t>1.Surface/interface Selective</a:t>
            </a:r>
          </a:p>
          <a:p>
            <a:pPr>
              <a:spcAft>
                <a:spcPts val="600"/>
              </a:spcAft>
            </a:pPr>
            <a:r>
              <a:rPr lang="en-US" altLang="zh-CN" sz="2600" dirty="0" smtClean="0">
                <a:solidFill>
                  <a:srgbClr val="00FF00"/>
                </a:solidFill>
                <a:latin typeface="Comic Sans MS" pitchFamily="66" charset="0"/>
                <a:ea typeface="楷体" pitchFamily="49" charset="-122"/>
              </a:rPr>
              <a:t>2.Femtosecond Time Resolved</a:t>
            </a:r>
            <a:endParaRPr lang="zh-CN" altLang="en-US" sz="2600" dirty="0">
              <a:solidFill>
                <a:srgbClr val="00FF00"/>
              </a:solidFill>
              <a:latin typeface="Comic Sans MS" pitchFamily="66" charset="0"/>
            </a:endParaRPr>
          </a:p>
        </p:txBody>
      </p:sp>
      <p:pic>
        <p:nvPicPr>
          <p:cNvPr id="8" name="Picture 2"/>
          <p:cNvPicPr>
            <a:picLocks noChangeAspect="1" noChangeArrowheads="1"/>
          </p:cNvPicPr>
          <p:nvPr/>
        </p:nvPicPr>
        <p:blipFill>
          <a:blip r:embed="rId2" cstate="print"/>
          <a:srcRect l="59532"/>
          <a:stretch>
            <a:fillRect/>
          </a:stretch>
        </p:blipFill>
        <p:spPr bwMode="auto">
          <a:xfrm>
            <a:off x="5549669" y="2159358"/>
            <a:ext cx="3511201" cy="2557575"/>
          </a:xfrm>
          <a:prstGeom prst="rect">
            <a:avLst/>
          </a:prstGeom>
          <a:noFill/>
          <a:ln w="9525">
            <a:noFill/>
            <a:miter lim="800000"/>
            <a:headEnd/>
            <a:tailEnd/>
          </a:ln>
        </p:spPr>
      </p:pic>
      <p:grpSp>
        <p:nvGrpSpPr>
          <p:cNvPr id="5" name="组合 12"/>
          <p:cNvGrpSpPr/>
          <p:nvPr/>
        </p:nvGrpSpPr>
        <p:grpSpPr>
          <a:xfrm>
            <a:off x="3420056" y="2159358"/>
            <a:ext cx="2016224" cy="2557575"/>
            <a:chOff x="3420056" y="1902977"/>
            <a:chExt cx="2016224" cy="2557575"/>
          </a:xfrm>
        </p:grpSpPr>
        <p:pic>
          <p:nvPicPr>
            <p:cNvPr id="7" name="Picture 2"/>
            <p:cNvPicPr>
              <a:picLocks noChangeAspect="1" noChangeArrowheads="1"/>
            </p:cNvPicPr>
            <p:nvPr/>
          </p:nvPicPr>
          <p:blipFill>
            <a:blip r:embed="rId2" cstate="print"/>
            <a:srcRect l="36517" r="40245"/>
            <a:stretch>
              <a:fillRect/>
            </a:stretch>
          </p:blipFill>
          <p:spPr bwMode="auto">
            <a:xfrm>
              <a:off x="3420056" y="1902977"/>
              <a:ext cx="2016224" cy="2557575"/>
            </a:xfrm>
            <a:prstGeom prst="rect">
              <a:avLst/>
            </a:prstGeom>
            <a:noFill/>
            <a:ln w="9525">
              <a:noFill/>
              <a:miter lim="800000"/>
              <a:headEnd/>
              <a:tailEnd/>
            </a:ln>
          </p:spPr>
        </p:pic>
        <p:sp>
          <p:nvSpPr>
            <p:cNvPr id="9" name="矩形 8"/>
            <p:cNvSpPr/>
            <p:nvPr/>
          </p:nvSpPr>
          <p:spPr>
            <a:xfrm rot="21351681">
              <a:off x="3789438" y="3596831"/>
              <a:ext cx="50405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5022860">
              <a:off x="3912205" y="3439310"/>
              <a:ext cx="50405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7096226">
              <a:off x="3770960" y="3407903"/>
              <a:ext cx="50405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5400000">
              <a:off x="4847986" y="3513054"/>
              <a:ext cx="504056" cy="623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a:xfrm>
            <a:off x="251520" y="53752"/>
            <a:ext cx="8686800" cy="1215008"/>
          </a:xfrm>
        </p:spPr>
        <p:txBody>
          <a:bodyPr>
            <a:normAutofit fontScale="90000"/>
          </a:bodyPr>
          <a:lstStyle/>
          <a:p>
            <a:pPr algn="l" eaLnBrk="1" hangingPunct="1">
              <a:lnSpc>
                <a:spcPct val="150000"/>
              </a:lnSpc>
              <a:spcBef>
                <a:spcPts val="1200"/>
              </a:spcBef>
              <a:spcAft>
                <a:spcPts val="5400"/>
              </a:spcAft>
              <a:defRPr/>
            </a:pPr>
            <a:r>
              <a:rPr lang="en-US" altLang="zh-CN" sz="3300" dirty="0" smtClean="0">
                <a:solidFill>
                  <a:srgbClr val="0070C0"/>
                </a:solidFill>
                <a:latin typeface="Comic Sans MS" pitchFamily="66" charset="0"/>
              </a:rPr>
              <a:t>TR-SFG example: </a:t>
            </a:r>
            <a:r>
              <a:rPr lang="en-US" altLang="zh-CN" sz="3300" dirty="0" smtClean="0">
                <a:solidFill>
                  <a:srgbClr val="0070C0"/>
                </a:solidFill>
                <a:latin typeface="Comic Sans MS" pitchFamily="66" charset="0"/>
              </a:rPr>
              <a:t>CO/Pt(533)</a:t>
            </a:r>
            <a:r>
              <a:rPr lang="en-US" altLang="zh-CN" sz="2800" dirty="0" smtClean="0">
                <a:solidFill>
                  <a:schemeClr val="bg1"/>
                </a:solidFill>
                <a:latin typeface="Comic Sans MS" pitchFamily="66" charset="0"/>
              </a:rPr>
              <a:t/>
            </a:r>
            <a:br>
              <a:rPr lang="en-US" altLang="zh-CN" sz="2800" dirty="0" smtClean="0">
                <a:solidFill>
                  <a:schemeClr val="bg1"/>
                </a:solidFill>
                <a:latin typeface="Comic Sans MS" pitchFamily="66" charset="0"/>
              </a:rPr>
            </a:br>
            <a:r>
              <a:rPr lang="en-US" altLang="zh-CN" sz="2800" dirty="0" smtClean="0">
                <a:solidFill>
                  <a:schemeClr val="bg1"/>
                </a:solidFill>
                <a:latin typeface="Comic Sans MS" pitchFamily="66" charset="0"/>
              </a:rPr>
              <a:t>Real-Time Observation of Molecular Motion on a Surface</a:t>
            </a:r>
          </a:p>
        </p:txBody>
      </p:sp>
      <p:sp>
        <p:nvSpPr>
          <p:cNvPr id="13317" name="Rectangle 9"/>
          <p:cNvSpPr>
            <a:spLocks noChangeArrowheads="1"/>
          </p:cNvSpPr>
          <p:nvPr/>
        </p:nvSpPr>
        <p:spPr bwMode="auto">
          <a:xfrm>
            <a:off x="5327576" y="6525344"/>
            <a:ext cx="3816424" cy="307777"/>
          </a:xfrm>
          <a:prstGeom prst="rect">
            <a:avLst/>
          </a:prstGeom>
          <a:noFill/>
          <a:ln w="9525">
            <a:noFill/>
            <a:miter lim="800000"/>
            <a:headEnd/>
            <a:tailEnd/>
          </a:ln>
        </p:spPr>
        <p:txBody>
          <a:bodyPr wrap="square">
            <a:spAutoFit/>
          </a:bodyPr>
          <a:lstStyle/>
          <a:p>
            <a:pPr marL="342900">
              <a:spcBef>
                <a:spcPct val="50000"/>
              </a:spcBef>
            </a:pPr>
            <a:r>
              <a:rPr lang="en-US" altLang="zh-CN" sz="1400" dirty="0" smtClean="0">
                <a:solidFill>
                  <a:schemeClr val="bg1"/>
                </a:solidFill>
              </a:rPr>
              <a:t>M</a:t>
            </a:r>
            <a:r>
              <a:rPr lang="en-US" altLang="zh-CN" sz="1400" dirty="0">
                <a:solidFill>
                  <a:schemeClr val="bg1"/>
                </a:solidFill>
              </a:rPr>
              <a:t>. </a:t>
            </a:r>
            <a:r>
              <a:rPr lang="en-US" altLang="zh-CN" sz="1400" dirty="0" smtClean="0">
                <a:solidFill>
                  <a:schemeClr val="bg1"/>
                </a:solidFill>
              </a:rPr>
              <a:t>Bonn</a:t>
            </a:r>
            <a:r>
              <a:rPr lang="en-US" altLang="zh-CN" sz="1400" dirty="0" smtClean="0">
                <a:solidFill>
                  <a:schemeClr val="bg1"/>
                </a:solidFill>
              </a:rPr>
              <a:t>, </a:t>
            </a:r>
            <a:r>
              <a:rPr lang="en-US" altLang="zh-CN" sz="1400" i="1" dirty="0" smtClean="0">
                <a:solidFill>
                  <a:schemeClr val="bg1"/>
                </a:solidFill>
              </a:rPr>
              <a:t>et al</a:t>
            </a:r>
            <a:r>
              <a:rPr lang="en-US" altLang="zh-CN" sz="1400" dirty="0" smtClean="0">
                <a:solidFill>
                  <a:schemeClr val="bg1"/>
                </a:solidFill>
              </a:rPr>
              <a:t>.,  </a:t>
            </a:r>
            <a:r>
              <a:rPr lang="en-US" altLang="zh-CN" sz="1400" dirty="0" smtClean="0">
                <a:solidFill>
                  <a:schemeClr val="bg1"/>
                </a:solidFill>
              </a:rPr>
              <a:t>Science </a:t>
            </a:r>
            <a:r>
              <a:rPr lang="en-US" altLang="zh-CN" sz="1400" b="1" dirty="0">
                <a:solidFill>
                  <a:schemeClr val="bg1"/>
                </a:solidFill>
              </a:rPr>
              <a:t>310</a:t>
            </a:r>
            <a:r>
              <a:rPr lang="en-US" altLang="zh-CN" sz="1400" dirty="0">
                <a:solidFill>
                  <a:schemeClr val="bg1"/>
                </a:solidFill>
              </a:rPr>
              <a:t> </a:t>
            </a:r>
            <a:r>
              <a:rPr lang="en-US" altLang="zh-CN" sz="1400" dirty="0" smtClean="0">
                <a:solidFill>
                  <a:schemeClr val="bg1"/>
                </a:solidFill>
              </a:rPr>
              <a:t>, </a:t>
            </a:r>
            <a:r>
              <a:rPr lang="en-US" altLang="zh-CN" sz="1400" dirty="0">
                <a:solidFill>
                  <a:schemeClr val="bg1"/>
                </a:solidFill>
              </a:rPr>
              <a:t>1790 (2005)</a:t>
            </a:r>
          </a:p>
        </p:txBody>
      </p:sp>
      <p:pic>
        <p:nvPicPr>
          <p:cNvPr id="7" name="Picture 35" descr="Backus_CO_Pt(533)_1"/>
          <p:cNvPicPr>
            <a:picLocks noChangeAspect="1" noChangeArrowheads="1"/>
          </p:cNvPicPr>
          <p:nvPr/>
        </p:nvPicPr>
        <p:blipFill>
          <a:blip r:embed="rId2" cstate="print"/>
          <a:srcRect/>
          <a:stretch>
            <a:fillRect/>
          </a:stretch>
        </p:blipFill>
        <p:spPr bwMode="auto">
          <a:xfrm>
            <a:off x="1907704" y="1439157"/>
            <a:ext cx="5544616" cy="4942171"/>
          </a:xfrm>
          <a:prstGeom prst="rect">
            <a:avLst/>
          </a:prstGeom>
          <a:noFill/>
          <a:ln w="2857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圆角矩形 43"/>
          <p:cNvSpPr/>
          <p:nvPr/>
        </p:nvSpPr>
        <p:spPr>
          <a:xfrm>
            <a:off x="179512" y="1124744"/>
            <a:ext cx="8820472" cy="3456384"/>
          </a:xfrm>
          <a:prstGeom prst="roundRect">
            <a:avLst>
              <a:gd name="adj" fmla="val 86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0" y="116632"/>
            <a:ext cx="9144000" cy="1143000"/>
          </a:xfrm>
        </p:spPr>
        <p:txBody>
          <a:bodyPr>
            <a:noAutofit/>
          </a:bodyPr>
          <a:lstStyle/>
          <a:p>
            <a:r>
              <a:rPr lang="en-US" altLang="zh-CN" sz="3600" dirty="0" smtClean="0">
                <a:solidFill>
                  <a:srgbClr val="00FF00"/>
                </a:solidFill>
                <a:latin typeface="Comic Sans MS" pitchFamily="66" charset="0"/>
              </a:rPr>
              <a:t>Site-dependent Vibrational Frequency</a:t>
            </a:r>
            <a:endParaRPr lang="zh-CN" altLang="en-US" sz="3600" dirty="0">
              <a:solidFill>
                <a:srgbClr val="00FF00"/>
              </a:solidFill>
              <a:latin typeface="Comic Sans MS" pitchFamily="66" charset="0"/>
            </a:endParaRPr>
          </a:p>
        </p:txBody>
      </p:sp>
      <p:grpSp>
        <p:nvGrpSpPr>
          <p:cNvPr id="43" name="组合 42"/>
          <p:cNvGrpSpPr/>
          <p:nvPr/>
        </p:nvGrpSpPr>
        <p:grpSpPr>
          <a:xfrm>
            <a:off x="215008" y="1521321"/>
            <a:ext cx="3685218" cy="2771775"/>
            <a:chOff x="76200" y="2097385"/>
            <a:chExt cx="3685218" cy="2771775"/>
          </a:xfrm>
        </p:grpSpPr>
        <p:pic>
          <p:nvPicPr>
            <p:cNvPr id="4" name="Picture 2" descr="pt_persp2"/>
            <p:cNvPicPr>
              <a:picLocks noChangeAspect="1" noChangeArrowheads="1"/>
            </p:cNvPicPr>
            <p:nvPr/>
          </p:nvPicPr>
          <p:blipFill>
            <a:blip r:embed="rId2" cstate="print"/>
            <a:srcRect/>
            <a:stretch>
              <a:fillRect/>
            </a:stretch>
          </p:blipFill>
          <p:spPr bwMode="auto">
            <a:xfrm>
              <a:off x="76200" y="2660947"/>
              <a:ext cx="3048000" cy="2208213"/>
            </a:xfrm>
            <a:prstGeom prst="rect">
              <a:avLst/>
            </a:prstGeom>
            <a:noFill/>
          </p:spPr>
        </p:pic>
        <p:grpSp>
          <p:nvGrpSpPr>
            <p:cNvPr id="5" name="Group 3"/>
            <p:cNvGrpSpPr>
              <a:grpSpLocks/>
            </p:cNvGrpSpPr>
            <p:nvPr/>
          </p:nvGrpSpPr>
          <p:grpSpPr bwMode="auto">
            <a:xfrm rot="1855096">
              <a:off x="1600200" y="2737147"/>
              <a:ext cx="220663" cy="596900"/>
              <a:chOff x="2333" y="808"/>
              <a:chExt cx="213" cy="576"/>
            </a:xfrm>
          </p:grpSpPr>
          <p:sp>
            <p:nvSpPr>
              <p:cNvPr id="6" name="Oval 4"/>
              <p:cNvSpPr>
                <a:spLocks noChangeArrowheads="1"/>
              </p:cNvSpPr>
              <p:nvPr/>
            </p:nvSpPr>
            <p:spPr bwMode="auto">
              <a:xfrm>
                <a:off x="2333" y="1024"/>
                <a:ext cx="213" cy="213"/>
              </a:xfrm>
              <a:prstGeom prst="ellipse">
                <a:avLst/>
              </a:prstGeom>
              <a:gradFill rotWithShape="0">
                <a:gsLst>
                  <a:gs pos="0">
                    <a:srgbClr val="FF0000">
                      <a:gamma/>
                      <a:tint val="18039"/>
                      <a:invGamma/>
                    </a:srgbClr>
                  </a:gs>
                  <a:gs pos="100000">
                    <a:srgbClr val="FF0000"/>
                  </a:gs>
                </a:gsLst>
                <a:path path="shape">
                  <a:fillToRect l="50000" t="50000" r="50000" b="50000"/>
                </a:path>
              </a:gradFill>
              <a:ln w="9525">
                <a:noFill/>
                <a:round/>
                <a:headEnd/>
                <a:tailEnd/>
              </a:ln>
              <a:effectLst/>
            </p:spPr>
            <p:txBody>
              <a:bodyPr wrap="none" anchor="ctr"/>
              <a:lstStyle/>
              <a:p>
                <a:endParaRPr lang="zh-CN" altLang="en-US"/>
              </a:p>
            </p:txBody>
          </p:sp>
          <p:sp>
            <p:nvSpPr>
              <p:cNvPr id="7" name="Oval 5"/>
              <p:cNvSpPr>
                <a:spLocks noChangeArrowheads="1"/>
              </p:cNvSpPr>
              <p:nvPr/>
            </p:nvSpPr>
            <p:spPr bwMode="auto">
              <a:xfrm>
                <a:off x="2333" y="808"/>
                <a:ext cx="213" cy="213"/>
              </a:xfrm>
              <a:prstGeom prst="ellipse">
                <a:avLst/>
              </a:prstGeom>
              <a:gradFill rotWithShape="0">
                <a:gsLst>
                  <a:gs pos="0">
                    <a:srgbClr val="3333CC">
                      <a:gamma/>
                      <a:tint val="66667"/>
                      <a:invGamma/>
                    </a:srgbClr>
                  </a:gs>
                  <a:gs pos="100000">
                    <a:srgbClr val="3333CC"/>
                  </a:gs>
                </a:gsLst>
                <a:path path="shape">
                  <a:fillToRect l="50000" t="50000" r="50000" b="50000"/>
                </a:path>
              </a:gradFill>
              <a:ln w="9525">
                <a:noFill/>
                <a:round/>
                <a:headEnd/>
                <a:tailEnd/>
              </a:ln>
              <a:effectLst/>
            </p:spPr>
            <p:txBody>
              <a:bodyPr wrap="none" anchor="ctr"/>
              <a:lstStyle/>
              <a:p>
                <a:endParaRPr lang="zh-CN" altLang="en-US"/>
              </a:p>
            </p:txBody>
          </p:sp>
          <p:sp>
            <p:nvSpPr>
              <p:cNvPr id="8" name="Line 6"/>
              <p:cNvSpPr>
                <a:spLocks noChangeShapeType="1"/>
              </p:cNvSpPr>
              <p:nvPr/>
            </p:nvSpPr>
            <p:spPr bwMode="auto">
              <a:xfrm flipH="1" flipV="1">
                <a:off x="2447" y="1240"/>
                <a:ext cx="0" cy="144"/>
              </a:xfrm>
              <a:prstGeom prst="line">
                <a:avLst/>
              </a:prstGeom>
              <a:noFill/>
              <a:ln w="38100">
                <a:solidFill>
                  <a:schemeClr val="tx1"/>
                </a:solidFill>
                <a:round/>
                <a:headEnd/>
                <a:tailEnd/>
              </a:ln>
              <a:effectLst/>
            </p:spPr>
            <p:txBody>
              <a:bodyPr/>
              <a:lstStyle/>
              <a:p>
                <a:endParaRPr lang="zh-CN" altLang="en-US"/>
              </a:p>
            </p:txBody>
          </p:sp>
        </p:grpSp>
        <p:sp>
          <p:nvSpPr>
            <p:cNvPr id="9" name="Text Box 7"/>
            <p:cNvSpPr txBox="1">
              <a:spLocks noChangeArrowheads="1"/>
            </p:cNvSpPr>
            <p:nvPr/>
          </p:nvSpPr>
          <p:spPr bwMode="auto">
            <a:xfrm>
              <a:off x="2133600" y="2097385"/>
              <a:ext cx="1627818" cy="400110"/>
            </a:xfrm>
            <a:prstGeom prst="rect">
              <a:avLst/>
            </a:prstGeom>
            <a:noFill/>
            <a:ln w="9525">
              <a:noFill/>
              <a:miter lim="800000"/>
              <a:headEnd/>
              <a:tailEnd/>
            </a:ln>
            <a:effectLst/>
          </p:spPr>
          <p:txBody>
            <a:bodyPr wrap="none">
              <a:spAutoFit/>
            </a:bodyPr>
            <a:lstStyle/>
            <a:p>
              <a:r>
                <a:rPr lang="en-GB" sz="2000" dirty="0">
                  <a:solidFill>
                    <a:schemeClr val="bg1"/>
                  </a:solidFill>
                </a:rPr>
                <a:t>Step </a:t>
              </a:r>
              <a:r>
                <a:rPr lang="en-GB" sz="1800" dirty="0">
                  <a:solidFill>
                    <a:schemeClr val="bg1"/>
                  </a:solidFill>
                </a:rPr>
                <a:t>E</a:t>
              </a:r>
              <a:r>
                <a:rPr lang="en-GB" sz="1800" baseline="-25000" dirty="0">
                  <a:solidFill>
                    <a:schemeClr val="bg1"/>
                  </a:solidFill>
                </a:rPr>
                <a:t>bind</a:t>
              </a:r>
              <a:r>
                <a:rPr lang="en-GB" sz="1800" dirty="0">
                  <a:solidFill>
                    <a:schemeClr val="bg1"/>
                  </a:solidFill>
                </a:rPr>
                <a:t>~2 eV</a:t>
              </a:r>
            </a:p>
          </p:txBody>
        </p:sp>
        <p:sp>
          <p:nvSpPr>
            <p:cNvPr id="10" name="Line 8"/>
            <p:cNvSpPr>
              <a:spLocks noChangeShapeType="1"/>
            </p:cNvSpPr>
            <p:nvPr/>
          </p:nvSpPr>
          <p:spPr bwMode="auto">
            <a:xfrm flipH="1">
              <a:off x="1981200" y="2356147"/>
              <a:ext cx="228600" cy="381000"/>
            </a:xfrm>
            <a:prstGeom prst="line">
              <a:avLst/>
            </a:prstGeom>
            <a:noFill/>
            <a:ln w="9525">
              <a:solidFill>
                <a:schemeClr val="bg1"/>
              </a:solidFill>
              <a:round/>
              <a:headEnd/>
              <a:tailEnd type="triangle" w="med" len="med"/>
            </a:ln>
            <a:effectLst/>
          </p:spPr>
          <p:txBody>
            <a:bodyPr wrap="none" anchor="ctr"/>
            <a:lstStyle/>
            <a:p>
              <a:endParaRPr lang="zh-CN" altLang="en-US"/>
            </a:p>
          </p:txBody>
        </p:sp>
        <p:sp>
          <p:nvSpPr>
            <p:cNvPr id="11" name="Text Box 10"/>
            <p:cNvSpPr txBox="1">
              <a:spLocks noChangeArrowheads="1"/>
            </p:cNvSpPr>
            <p:nvPr/>
          </p:nvSpPr>
          <p:spPr bwMode="auto">
            <a:xfrm>
              <a:off x="304800" y="2706985"/>
              <a:ext cx="952377" cy="400110"/>
            </a:xfrm>
            <a:prstGeom prst="rect">
              <a:avLst/>
            </a:prstGeom>
            <a:noFill/>
            <a:ln w="9525">
              <a:noFill/>
              <a:miter lim="800000"/>
              <a:headEnd/>
              <a:tailEnd/>
            </a:ln>
            <a:effectLst/>
          </p:spPr>
          <p:txBody>
            <a:bodyPr wrap="none">
              <a:spAutoFit/>
            </a:bodyPr>
            <a:lstStyle/>
            <a:p>
              <a:r>
                <a:rPr lang="en-GB" sz="2000" dirty="0">
                  <a:solidFill>
                    <a:schemeClr val="bg1"/>
                  </a:solidFill>
                </a:rPr>
                <a:t>Pt(533)</a:t>
              </a:r>
            </a:p>
          </p:txBody>
        </p:sp>
        <p:sp>
          <p:nvSpPr>
            <p:cNvPr id="12" name="Text Box 11"/>
            <p:cNvSpPr txBox="1">
              <a:spLocks noChangeArrowheads="1"/>
            </p:cNvSpPr>
            <p:nvPr/>
          </p:nvSpPr>
          <p:spPr bwMode="auto">
            <a:xfrm>
              <a:off x="2057400" y="4002385"/>
              <a:ext cx="495300" cy="396875"/>
            </a:xfrm>
            <a:prstGeom prst="rect">
              <a:avLst/>
            </a:prstGeom>
            <a:noFill/>
            <a:ln w="9525">
              <a:noFill/>
              <a:miter lim="800000"/>
              <a:headEnd/>
              <a:tailEnd/>
            </a:ln>
            <a:effectLst/>
          </p:spPr>
          <p:txBody>
            <a:bodyPr wrap="none">
              <a:spAutoFit/>
            </a:bodyPr>
            <a:lstStyle/>
            <a:p>
              <a:r>
                <a:rPr lang="en-US" sz="2000">
                  <a:solidFill>
                    <a:schemeClr val="bg1"/>
                  </a:solidFill>
                </a:rPr>
                <a:t>7</a:t>
              </a:r>
              <a:r>
                <a:rPr lang="en-US" sz="2000">
                  <a:solidFill>
                    <a:schemeClr val="bg1"/>
                  </a:solidFill>
                  <a:cs typeface="Times New Roman" pitchFamily="18" charset="0"/>
                </a:rPr>
                <a:t>Å</a:t>
              </a:r>
            </a:p>
          </p:txBody>
        </p:sp>
        <p:sp>
          <p:nvSpPr>
            <p:cNvPr id="13" name="Line 12"/>
            <p:cNvSpPr>
              <a:spLocks noChangeShapeType="1"/>
            </p:cNvSpPr>
            <p:nvPr/>
          </p:nvSpPr>
          <p:spPr bwMode="auto">
            <a:xfrm>
              <a:off x="1828800" y="4261147"/>
              <a:ext cx="762000" cy="228600"/>
            </a:xfrm>
            <a:prstGeom prst="line">
              <a:avLst/>
            </a:prstGeom>
            <a:noFill/>
            <a:ln w="28575">
              <a:solidFill>
                <a:srgbClr val="FFFFCC"/>
              </a:solidFill>
              <a:round/>
              <a:headEnd/>
              <a:tailEnd/>
            </a:ln>
            <a:effectLst/>
          </p:spPr>
          <p:txBody>
            <a:bodyPr/>
            <a:lstStyle/>
            <a:p>
              <a:endParaRPr lang="zh-CN" altLang="en-US"/>
            </a:p>
          </p:txBody>
        </p:sp>
      </p:grpSp>
      <p:sp>
        <p:nvSpPr>
          <p:cNvPr id="14" name="Line 14"/>
          <p:cNvSpPr>
            <a:spLocks noChangeShapeType="1"/>
          </p:cNvSpPr>
          <p:nvPr/>
        </p:nvSpPr>
        <p:spPr bwMode="auto">
          <a:xfrm>
            <a:off x="4835650" y="1667371"/>
            <a:ext cx="1587" cy="1946275"/>
          </a:xfrm>
          <a:prstGeom prst="line">
            <a:avLst/>
          </a:prstGeom>
          <a:noFill/>
          <a:ln w="12700">
            <a:solidFill>
              <a:srgbClr val="000000"/>
            </a:solidFill>
            <a:round/>
            <a:headEnd/>
            <a:tailEnd/>
          </a:ln>
        </p:spPr>
        <p:txBody>
          <a:bodyPr/>
          <a:lstStyle/>
          <a:p>
            <a:endParaRPr lang="zh-CN" altLang="en-US"/>
          </a:p>
        </p:txBody>
      </p:sp>
      <p:sp>
        <p:nvSpPr>
          <p:cNvPr id="15" name="Rectangle 15"/>
          <p:cNvSpPr>
            <a:spLocks noChangeArrowheads="1"/>
          </p:cNvSpPr>
          <p:nvPr/>
        </p:nvSpPr>
        <p:spPr bwMode="auto">
          <a:xfrm rot="16200000">
            <a:off x="3686300" y="2616695"/>
            <a:ext cx="1765300" cy="244475"/>
          </a:xfrm>
          <a:prstGeom prst="rect">
            <a:avLst/>
          </a:prstGeom>
          <a:noFill/>
          <a:ln w="9525">
            <a:noFill/>
            <a:miter lim="800000"/>
            <a:headEnd/>
            <a:tailEnd/>
          </a:ln>
        </p:spPr>
        <p:txBody>
          <a:bodyPr wrap="none" lIns="0" tIns="0" rIns="0" bIns="0">
            <a:spAutoFit/>
          </a:bodyPr>
          <a:lstStyle/>
          <a:p>
            <a:r>
              <a:rPr lang="en-US" sz="1600">
                <a:solidFill>
                  <a:srgbClr val="000000"/>
                </a:solidFill>
              </a:rPr>
              <a:t>SFG Intensity (a.u.)</a:t>
            </a:r>
            <a:endParaRPr lang="en-US" sz="2800"/>
          </a:p>
        </p:txBody>
      </p:sp>
      <p:sp>
        <p:nvSpPr>
          <p:cNvPr id="16" name="Line 16"/>
          <p:cNvSpPr>
            <a:spLocks noChangeShapeType="1"/>
          </p:cNvSpPr>
          <p:nvPr/>
        </p:nvSpPr>
        <p:spPr bwMode="auto">
          <a:xfrm>
            <a:off x="4829300" y="3619996"/>
            <a:ext cx="3571875" cy="1587"/>
          </a:xfrm>
          <a:prstGeom prst="line">
            <a:avLst/>
          </a:prstGeom>
          <a:noFill/>
          <a:ln w="12700">
            <a:solidFill>
              <a:srgbClr val="000000"/>
            </a:solidFill>
            <a:round/>
            <a:headEnd/>
            <a:tailEnd/>
          </a:ln>
        </p:spPr>
        <p:txBody>
          <a:bodyPr/>
          <a:lstStyle/>
          <a:p>
            <a:endParaRPr lang="zh-CN" altLang="en-US"/>
          </a:p>
        </p:txBody>
      </p:sp>
      <p:sp>
        <p:nvSpPr>
          <p:cNvPr id="17" name="Line 17"/>
          <p:cNvSpPr>
            <a:spLocks noChangeShapeType="1"/>
          </p:cNvSpPr>
          <p:nvPr/>
        </p:nvSpPr>
        <p:spPr bwMode="auto">
          <a:xfrm>
            <a:off x="4829300" y="1661021"/>
            <a:ext cx="3571875" cy="1587"/>
          </a:xfrm>
          <a:prstGeom prst="line">
            <a:avLst/>
          </a:prstGeom>
          <a:noFill/>
          <a:ln w="12700">
            <a:solidFill>
              <a:srgbClr val="000000"/>
            </a:solidFill>
            <a:round/>
            <a:headEnd/>
            <a:tailEnd/>
          </a:ln>
        </p:spPr>
        <p:txBody>
          <a:bodyPr/>
          <a:lstStyle/>
          <a:p>
            <a:endParaRPr lang="zh-CN" altLang="en-US"/>
          </a:p>
        </p:txBody>
      </p:sp>
      <p:sp>
        <p:nvSpPr>
          <p:cNvPr id="18" name="Line 18"/>
          <p:cNvSpPr>
            <a:spLocks noChangeShapeType="1"/>
          </p:cNvSpPr>
          <p:nvPr/>
        </p:nvSpPr>
        <p:spPr bwMode="auto">
          <a:xfrm flipV="1">
            <a:off x="8364662" y="3526333"/>
            <a:ext cx="1588" cy="100013"/>
          </a:xfrm>
          <a:prstGeom prst="line">
            <a:avLst/>
          </a:prstGeom>
          <a:noFill/>
          <a:ln w="12700">
            <a:solidFill>
              <a:srgbClr val="000000"/>
            </a:solidFill>
            <a:round/>
            <a:headEnd/>
            <a:tailEnd/>
          </a:ln>
        </p:spPr>
        <p:txBody>
          <a:bodyPr/>
          <a:lstStyle/>
          <a:p>
            <a:endParaRPr lang="zh-CN" altLang="en-US"/>
          </a:p>
        </p:txBody>
      </p:sp>
      <p:sp>
        <p:nvSpPr>
          <p:cNvPr id="19" name="Rectangle 19"/>
          <p:cNvSpPr>
            <a:spLocks noChangeArrowheads="1"/>
          </p:cNvSpPr>
          <p:nvPr/>
        </p:nvSpPr>
        <p:spPr bwMode="auto">
          <a:xfrm>
            <a:off x="8167812" y="3677146"/>
            <a:ext cx="450850" cy="244475"/>
          </a:xfrm>
          <a:prstGeom prst="rect">
            <a:avLst/>
          </a:prstGeom>
          <a:noFill/>
          <a:ln w="9525">
            <a:noFill/>
            <a:miter lim="800000"/>
            <a:headEnd/>
            <a:tailEnd/>
          </a:ln>
        </p:spPr>
        <p:txBody>
          <a:bodyPr wrap="none" lIns="0" tIns="0" rIns="0" bIns="0">
            <a:spAutoFit/>
          </a:bodyPr>
          <a:lstStyle/>
          <a:p>
            <a:r>
              <a:rPr lang="en-US" sz="1600">
                <a:solidFill>
                  <a:srgbClr val="000000"/>
                </a:solidFill>
              </a:rPr>
              <a:t>2200</a:t>
            </a:r>
            <a:endParaRPr lang="en-US" sz="2800"/>
          </a:p>
        </p:txBody>
      </p:sp>
      <p:sp>
        <p:nvSpPr>
          <p:cNvPr id="20" name="Line 20"/>
          <p:cNvSpPr>
            <a:spLocks noChangeShapeType="1"/>
          </p:cNvSpPr>
          <p:nvPr/>
        </p:nvSpPr>
        <p:spPr bwMode="auto">
          <a:xfrm flipV="1">
            <a:off x="7489950" y="3526333"/>
            <a:ext cx="1587" cy="100013"/>
          </a:xfrm>
          <a:prstGeom prst="line">
            <a:avLst/>
          </a:prstGeom>
          <a:noFill/>
          <a:ln w="12700">
            <a:solidFill>
              <a:srgbClr val="000000"/>
            </a:solidFill>
            <a:round/>
            <a:headEnd/>
            <a:tailEnd/>
          </a:ln>
        </p:spPr>
        <p:txBody>
          <a:bodyPr/>
          <a:lstStyle/>
          <a:p>
            <a:endParaRPr lang="zh-CN" altLang="en-US"/>
          </a:p>
        </p:txBody>
      </p:sp>
      <p:sp>
        <p:nvSpPr>
          <p:cNvPr id="21" name="Rectangle 21"/>
          <p:cNvSpPr>
            <a:spLocks noChangeArrowheads="1"/>
          </p:cNvSpPr>
          <p:nvPr/>
        </p:nvSpPr>
        <p:spPr bwMode="auto">
          <a:xfrm>
            <a:off x="7293100" y="3677146"/>
            <a:ext cx="450850" cy="244475"/>
          </a:xfrm>
          <a:prstGeom prst="rect">
            <a:avLst/>
          </a:prstGeom>
          <a:noFill/>
          <a:ln w="9525">
            <a:noFill/>
            <a:miter lim="800000"/>
            <a:headEnd/>
            <a:tailEnd/>
          </a:ln>
        </p:spPr>
        <p:txBody>
          <a:bodyPr wrap="none" lIns="0" tIns="0" rIns="0" bIns="0">
            <a:spAutoFit/>
          </a:bodyPr>
          <a:lstStyle/>
          <a:p>
            <a:r>
              <a:rPr lang="en-US" sz="1600">
                <a:solidFill>
                  <a:srgbClr val="000000"/>
                </a:solidFill>
              </a:rPr>
              <a:t>2150</a:t>
            </a:r>
            <a:endParaRPr lang="en-US" sz="2800"/>
          </a:p>
        </p:txBody>
      </p:sp>
      <p:sp>
        <p:nvSpPr>
          <p:cNvPr id="22" name="Line 22"/>
          <p:cNvSpPr>
            <a:spLocks noChangeShapeType="1"/>
          </p:cNvSpPr>
          <p:nvPr/>
        </p:nvSpPr>
        <p:spPr bwMode="auto">
          <a:xfrm flipV="1">
            <a:off x="6615237" y="3526333"/>
            <a:ext cx="1588" cy="100013"/>
          </a:xfrm>
          <a:prstGeom prst="line">
            <a:avLst/>
          </a:prstGeom>
          <a:noFill/>
          <a:ln w="12700">
            <a:solidFill>
              <a:srgbClr val="000000"/>
            </a:solidFill>
            <a:round/>
            <a:headEnd/>
            <a:tailEnd/>
          </a:ln>
        </p:spPr>
        <p:txBody>
          <a:bodyPr/>
          <a:lstStyle/>
          <a:p>
            <a:endParaRPr lang="zh-CN" altLang="en-US"/>
          </a:p>
        </p:txBody>
      </p:sp>
      <p:sp>
        <p:nvSpPr>
          <p:cNvPr id="23" name="Rectangle 23"/>
          <p:cNvSpPr>
            <a:spLocks noChangeArrowheads="1"/>
          </p:cNvSpPr>
          <p:nvPr/>
        </p:nvSpPr>
        <p:spPr bwMode="auto">
          <a:xfrm>
            <a:off x="6416800" y="3677146"/>
            <a:ext cx="450850" cy="244475"/>
          </a:xfrm>
          <a:prstGeom prst="rect">
            <a:avLst/>
          </a:prstGeom>
          <a:noFill/>
          <a:ln w="9525">
            <a:noFill/>
            <a:miter lim="800000"/>
            <a:headEnd/>
            <a:tailEnd/>
          </a:ln>
        </p:spPr>
        <p:txBody>
          <a:bodyPr wrap="none" lIns="0" tIns="0" rIns="0" bIns="0">
            <a:spAutoFit/>
          </a:bodyPr>
          <a:lstStyle/>
          <a:p>
            <a:r>
              <a:rPr lang="en-US" sz="1600">
                <a:solidFill>
                  <a:srgbClr val="000000"/>
                </a:solidFill>
              </a:rPr>
              <a:t>2100</a:t>
            </a:r>
            <a:endParaRPr lang="en-US" sz="2800"/>
          </a:p>
        </p:txBody>
      </p:sp>
      <p:sp>
        <p:nvSpPr>
          <p:cNvPr id="24" name="Line 24"/>
          <p:cNvSpPr>
            <a:spLocks noChangeShapeType="1"/>
          </p:cNvSpPr>
          <p:nvPr/>
        </p:nvSpPr>
        <p:spPr bwMode="auto">
          <a:xfrm flipV="1">
            <a:off x="5740525" y="3526333"/>
            <a:ext cx="1587" cy="100013"/>
          </a:xfrm>
          <a:prstGeom prst="line">
            <a:avLst/>
          </a:prstGeom>
          <a:noFill/>
          <a:ln w="12700">
            <a:solidFill>
              <a:srgbClr val="000000"/>
            </a:solidFill>
            <a:round/>
            <a:headEnd/>
            <a:tailEnd/>
          </a:ln>
        </p:spPr>
        <p:txBody>
          <a:bodyPr/>
          <a:lstStyle/>
          <a:p>
            <a:endParaRPr lang="zh-CN" altLang="en-US"/>
          </a:p>
        </p:txBody>
      </p:sp>
      <p:sp>
        <p:nvSpPr>
          <p:cNvPr id="25" name="Rectangle 25"/>
          <p:cNvSpPr>
            <a:spLocks noChangeArrowheads="1"/>
          </p:cNvSpPr>
          <p:nvPr/>
        </p:nvSpPr>
        <p:spPr bwMode="auto">
          <a:xfrm>
            <a:off x="5543675" y="3677146"/>
            <a:ext cx="450850" cy="244475"/>
          </a:xfrm>
          <a:prstGeom prst="rect">
            <a:avLst/>
          </a:prstGeom>
          <a:noFill/>
          <a:ln w="9525">
            <a:noFill/>
            <a:miter lim="800000"/>
            <a:headEnd/>
            <a:tailEnd/>
          </a:ln>
        </p:spPr>
        <p:txBody>
          <a:bodyPr wrap="none" lIns="0" tIns="0" rIns="0" bIns="0">
            <a:spAutoFit/>
          </a:bodyPr>
          <a:lstStyle/>
          <a:p>
            <a:r>
              <a:rPr lang="en-US" sz="1600">
                <a:solidFill>
                  <a:srgbClr val="000000"/>
                </a:solidFill>
              </a:rPr>
              <a:t>2050</a:t>
            </a:r>
            <a:endParaRPr lang="en-US" sz="2800"/>
          </a:p>
        </p:txBody>
      </p:sp>
      <p:sp>
        <p:nvSpPr>
          <p:cNvPr id="26" name="Line 26"/>
          <p:cNvSpPr>
            <a:spLocks noChangeShapeType="1"/>
          </p:cNvSpPr>
          <p:nvPr/>
        </p:nvSpPr>
        <p:spPr bwMode="auto">
          <a:xfrm flipV="1">
            <a:off x="4865812" y="3526333"/>
            <a:ext cx="1588" cy="100013"/>
          </a:xfrm>
          <a:prstGeom prst="line">
            <a:avLst/>
          </a:prstGeom>
          <a:noFill/>
          <a:ln w="12700">
            <a:solidFill>
              <a:srgbClr val="000000"/>
            </a:solidFill>
            <a:round/>
            <a:headEnd/>
            <a:tailEnd/>
          </a:ln>
        </p:spPr>
        <p:txBody>
          <a:bodyPr/>
          <a:lstStyle/>
          <a:p>
            <a:endParaRPr lang="zh-CN" altLang="en-US"/>
          </a:p>
        </p:txBody>
      </p:sp>
      <p:sp>
        <p:nvSpPr>
          <p:cNvPr id="27" name="Rectangle 27"/>
          <p:cNvSpPr>
            <a:spLocks noChangeArrowheads="1"/>
          </p:cNvSpPr>
          <p:nvPr/>
        </p:nvSpPr>
        <p:spPr bwMode="auto">
          <a:xfrm>
            <a:off x="4668962" y="3677146"/>
            <a:ext cx="450850" cy="244475"/>
          </a:xfrm>
          <a:prstGeom prst="rect">
            <a:avLst/>
          </a:prstGeom>
          <a:noFill/>
          <a:ln w="9525">
            <a:noFill/>
            <a:miter lim="800000"/>
            <a:headEnd/>
            <a:tailEnd/>
          </a:ln>
        </p:spPr>
        <p:txBody>
          <a:bodyPr wrap="none" lIns="0" tIns="0" rIns="0" bIns="0">
            <a:spAutoFit/>
          </a:bodyPr>
          <a:lstStyle/>
          <a:p>
            <a:r>
              <a:rPr lang="en-US" sz="1600">
                <a:solidFill>
                  <a:srgbClr val="000000"/>
                </a:solidFill>
              </a:rPr>
              <a:t>2000</a:t>
            </a:r>
            <a:endParaRPr lang="en-US" sz="2800"/>
          </a:p>
        </p:txBody>
      </p:sp>
      <p:sp>
        <p:nvSpPr>
          <p:cNvPr id="28" name="Rectangle 28"/>
          <p:cNvSpPr>
            <a:spLocks noChangeArrowheads="1"/>
          </p:cNvSpPr>
          <p:nvPr/>
        </p:nvSpPr>
        <p:spPr bwMode="auto">
          <a:xfrm>
            <a:off x="5854825" y="3986708"/>
            <a:ext cx="1637179" cy="246221"/>
          </a:xfrm>
          <a:prstGeom prst="rect">
            <a:avLst/>
          </a:prstGeom>
          <a:noFill/>
          <a:ln w="9525">
            <a:noFill/>
            <a:miter lim="800000"/>
            <a:headEnd/>
            <a:tailEnd/>
          </a:ln>
        </p:spPr>
        <p:txBody>
          <a:bodyPr wrap="none" lIns="0" tIns="0" rIns="0" bIns="0">
            <a:spAutoFit/>
          </a:bodyPr>
          <a:lstStyle/>
          <a:p>
            <a:r>
              <a:rPr lang="en-US" sz="1600" dirty="0">
                <a:solidFill>
                  <a:srgbClr val="000000"/>
                </a:solidFill>
              </a:rPr>
              <a:t>IR frequency (</a:t>
            </a:r>
            <a:r>
              <a:rPr lang="en-US" sz="1600" dirty="0" smtClean="0">
                <a:solidFill>
                  <a:srgbClr val="000000"/>
                </a:solidFill>
              </a:rPr>
              <a:t>cm</a:t>
            </a:r>
            <a:r>
              <a:rPr lang="en-US" sz="1600" baseline="30000" dirty="0" smtClean="0">
                <a:solidFill>
                  <a:srgbClr val="000000"/>
                </a:solidFill>
              </a:rPr>
              <a:t>-1</a:t>
            </a:r>
            <a:r>
              <a:rPr lang="en-US" sz="1600" dirty="0" smtClean="0">
                <a:solidFill>
                  <a:srgbClr val="000000"/>
                </a:solidFill>
              </a:rPr>
              <a:t>)</a:t>
            </a:r>
            <a:endParaRPr lang="en-US" sz="2800" dirty="0"/>
          </a:p>
        </p:txBody>
      </p:sp>
      <p:sp>
        <p:nvSpPr>
          <p:cNvPr id="31" name="Line 31"/>
          <p:cNvSpPr>
            <a:spLocks noChangeShapeType="1"/>
          </p:cNvSpPr>
          <p:nvPr/>
        </p:nvSpPr>
        <p:spPr bwMode="auto">
          <a:xfrm>
            <a:off x="8394825" y="1667371"/>
            <a:ext cx="1587" cy="1946275"/>
          </a:xfrm>
          <a:prstGeom prst="line">
            <a:avLst/>
          </a:prstGeom>
          <a:noFill/>
          <a:ln w="12700">
            <a:solidFill>
              <a:srgbClr val="000000"/>
            </a:solidFill>
            <a:round/>
            <a:headEnd/>
            <a:tailEnd/>
          </a:ln>
        </p:spPr>
        <p:txBody>
          <a:bodyPr/>
          <a:lstStyle/>
          <a:p>
            <a:endParaRPr lang="zh-CN" altLang="en-US"/>
          </a:p>
        </p:txBody>
      </p:sp>
      <p:sp>
        <p:nvSpPr>
          <p:cNvPr id="32" name="Freeform 33"/>
          <p:cNvSpPr>
            <a:spLocks/>
          </p:cNvSpPr>
          <p:nvPr/>
        </p:nvSpPr>
        <p:spPr bwMode="auto">
          <a:xfrm>
            <a:off x="4865812" y="1691183"/>
            <a:ext cx="3498850" cy="1866900"/>
          </a:xfrm>
          <a:custGeom>
            <a:avLst/>
            <a:gdLst/>
            <a:ahLst/>
            <a:cxnLst>
              <a:cxn ang="0">
                <a:pos x="2291" y="1227"/>
              </a:cxn>
              <a:cxn ang="0">
                <a:pos x="2252" y="1227"/>
              </a:cxn>
              <a:cxn ang="0">
                <a:pos x="2214" y="1224"/>
              </a:cxn>
              <a:cxn ang="0">
                <a:pos x="2175" y="1226"/>
              </a:cxn>
              <a:cxn ang="0">
                <a:pos x="2137" y="1226"/>
              </a:cxn>
              <a:cxn ang="0">
                <a:pos x="2099" y="1227"/>
              </a:cxn>
              <a:cxn ang="0">
                <a:pos x="2060" y="1227"/>
              </a:cxn>
              <a:cxn ang="0">
                <a:pos x="2022" y="1226"/>
              </a:cxn>
              <a:cxn ang="0">
                <a:pos x="1984" y="1226"/>
              </a:cxn>
              <a:cxn ang="0">
                <a:pos x="1945" y="1226"/>
              </a:cxn>
              <a:cxn ang="0">
                <a:pos x="1907" y="1226"/>
              </a:cxn>
              <a:cxn ang="0">
                <a:pos x="1869" y="1225"/>
              </a:cxn>
              <a:cxn ang="0">
                <a:pos x="1831" y="1227"/>
              </a:cxn>
              <a:cxn ang="0">
                <a:pos x="1792" y="1225"/>
              </a:cxn>
              <a:cxn ang="0">
                <a:pos x="1754" y="1226"/>
              </a:cxn>
              <a:cxn ang="0">
                <a:pos x="1716" y="1226"/>
              </a:cxn>
              <a:cxn ang="0">
                <a:pos x="1678" y="1226"/>
              </a:cxn>
              <a:cxn ang="0">
                <a:pos x="1640" y="1225"/>
              </a:cxn>
              <a:cxn ang="0">
                <a:pos x="1602" y="1226"/>
              </a:cxn>
              <a:cxn ang="0">
                <a:pos x="1564" y="1223"/>
              </a:cxn>
              <a:cxn ang="0">
                <a:pos x="1526" y="1223"/>
              </a:cxn>
              <a:cxn ang="0">
                <a:pos x="1488" y="1221"/>
              </a:cxn>
              <a:cxn ang="0">
                <a:pos x="1450" y="1221"/>
              </a:cxn>
              <a:cxn ang="0">
                <a:pos x="1412" y="1221"/>
              </a:cxn>
              <a:cxn ang="0">
                <a:pos x="1374" y="1217"/>
              </a:cxn>
              <a:cxn ang="0">
                <a:pos x="1336" y="1215"/>
              </a:cxn>
              <a:cxn ang="0">
                <a:pos x="1298" y="1214"/>
              </a:cxn>
              <a:cxn ang="0">
                <a:pos x="1261" y="1211"/>
              </a:cxn>
              <a:cxn ang="0">
                <a:pos x="1223" y="1211"/>
              </a:cxn>
              <a:cxn ang="0">
                <a:pos x="1185" y="1207"/>
              </a:cxn>
              <a:cxn ang="0">
                <a:pos x="1147" y="1191"/>
              </a:cxn>
              <a:cxn ang="0">
                <a:pos x="1110" y="1169"/>
              </a:cxn>
              <a:cxn ang="0">
                <a:pos x="1072" y="1134"/>
              </a:cxn>
              <a:cxn ang="0">
                <a:pos x="1034" y="1060"/>
              </a:cxn>
              <a:cxn ang="0">
                <a:pos x="996" y="924"/>
              </a:cxn>
              <a:cxn ang="0">
                <a:pos x="959" y="623"/>
              </a:cxn>
              <a:cxn ang="0">
                <a:pos x="921" y="140"/>
              </a:cxn>
              <a:cxn ang="0">
                <a:pos x="884" y="97"/>
              </a:cxn>
              <a:cxn ang="0">
                <a:pos x="846" y="636"/>
              </a:cxn>
              <a:cxn ang="0">
                <a:pos x="809" y="967"/>
              </a:cxn>
              <a:cxn ang="0">
                <a:pos x="771" y="1081"/>
              </a:cxn>
              <a:cxn ang="0">
                <a:pos x="734" y="1160"/>
              </a:cxn>
              <a:cxn ang="0">
                <a:pos x="696" y="1181"/>
              </a:cxn>
              <a:cxn ang="0">
                <a:pos x="659" y="1195"/>
              </a:cxn>
              <a:cxn ang="0">
                <a:pos x="621" y="1199"/>
              </a:cxn>
              <a:cxn ang="0">
                <a:pos x="584" y="1206"/>
              </a:cxn>
              <a:cxn ang="0">
                <a:pos x="547" y="1215"/>
              </a:cxn>
              <a:cxn ang="0">
                <a:pos x="509" y="1218"/>
              </a:cxn>
              <a:cxn ang="0">
                <a:pos x="472" y="1220"/>
              </a:cxn>
              <a:cxn ang="0">
                <a:pos x="435" y="1221"/>
              </a:cxn>
              <a:cxn ang="0">
                <a:pos x="397" y="1220"/>
              </a:cxn>
              <a:cxn ang="0">
                <a:pos x="360" y="1224"/>
              </a:cxn>
              <a:cxn ang="0">
                <a:pos x="323" y="1224"/>
              </a:cxn>
              <a:cxn ang="0">
                <a:pos x="286" y="1223"/>
              </a:cxn>
              <a:cxn ang="0">
                <a:pos x="249" y="1225"/>
              </a:cxn>
              <a:cxn ang="0">
                <a:pos x="211" y="1225"/>
              </a:cxn>
              <a:cxn ang="0">
                <a:pos x="174" y="1225"/>
              </a:cxn>
              <a:cxn ang="0">
                <a:pos x="137" y="1224"/>
              </a:cxn>
              <a:cxn ang="0">
                <a:pos x="100" y="1227"/>
              </a:cxn>
              <a:cxn ang="0">
                <a:pos x="63" y="1227"/>
              </a:cxn>
              <a:cxn ang="0">
                <a:pos x="26" y="1226"/>
              </a:cxn>
              <a:cxn ang="0">
                <a:pos x="0" y="1226"/>
              </a:cxn>
            </a:cxnLst>
            <a:rect l="0" t="0" r="r" b="b"/>
            <a:pathLst>
              <a:path w="2305" h="1228">
                <a:moveTo>
                  <a:pt x="2305" y="1227"/>
                </a:moveTo>
                <a:lnTo>
                  <a:pt x="2304" y="1227"/>
                </a:lnTo>
                <a:lnTo>
                  <a:pt x="2291" y="1227"/>
                </a:lnTo>
                <a:lnTo>
                  <a:pt x="2278" y="1227"/>
                </a:lnTo>
                <a:lnTo>
                  <a:pt x="2265" y="1228"/>
                </a:lnTo>
                <a:lnTo>
                  <a:pt x="2252" y="1227"/>
                </a:lnTo>
                <a:lnTo>
                  <a:pt x="2240" y="1227"/>
                </a:lnTo>
                <a:lnTo>
                  <a:pt x="2227" y="1226"/>
                </a:lnTo>
                <a:lnTo>
                  <a:pt x="2214" y="1224"/>
                </a:lnTo>
                <a:lnTo>
                  <a:pt x="2201" y="1223"/>
                </a:lnTo>
                <a:lnTo>
                  <a:pt x="2188" y="1224"/>
                </a:lnTo>
                <a:lnTo>
                  <a:pt x="2175" y="1226"/>
                </a:lnTo>
                <a:lnTo>
                  <a:pt x="2163" y="1227"/>
                </a:lnTo>
                <a:lnTo>
                  <a:pt x="2150" y="1228"/>
                </a:lnTo>
                <a:lnTo>
                  <a:pt x="2137" y="1226"/>
                </a:lnTo>
                <a:lnTo>
                  <a:pt x="2124" y="1228"/>
                </a:lnTo>
                <a:lnTo>
                  <a:pt x="2111" y="1227"/>
                </a:lnTo>
                <a:lnTo>
                  <a:pt x="2099" y="1227"/>
                </a:lnTo>
                <a:lnTo>
                  <a:pt x="2086" y="1226"/>
                </a:lnTo>
                <a:lnTo>
                  <a:pt x="2073" y="1227"/>
                </a:lnTo>
                <a:lnTo>
                  <a:pt x="2060" y="1227"/>
                </a:lnTo>
                <a:lnTo>
                  <a:pt x="2048" y="1227"/>
                </a:lnTo>
                <a:lnTo>
                  <a:pt x="2035" y="1226"/>
                </a:lnTo>
                <a:lnTo>
                  <a:pt x="2022" y="1226"/>
                </a:lnTo>
                <a:lnTo>
                  <a:pt x="2009" y="1226"/>
                </a:lnTo>
                <a:lnTo>
                  <a:pt x="1996" y="1226"/>
                </a:lnTo>
                <a:lnTo>
                  <a:pt x="1984" y="1226"/>
                </a:lnTo>
                <a:lnTo>
                  <a:pt x="1971" y="1226"/>
                </a:lnTo>
                <a:lnTo>
                  <a:pt x="1958" y="1225"/>
                </a:lnTo>
                <a:lnTo>
                  <a:pt x="1945" y="1226"/>
                </a:lnTo>
                <a:lnTo>
                  <a:pt x="1933" y="1227"/>
                </a:lnTo>
                <a:lnTo>
                  <a:pt x="1920" y="1226"/>
                </a:lnTo>
                <a:lnTo>
                  <a:pt x="1907" y="1226"/>
                </a:lnTo>
                <a:lnTo>
                  <a:pt x="1894" y="1225"/>
                </a:lnTo>
                <a:lnTo>
                  <a:pt x="1882" y="1225"/>
                </a:lnTo>
                <a:lnTo>
                  <a:pt x="1869" y="1225"/>
                </a:lnTo>
                <a:lnTo>
                  <a:pt x="1856" y="1226"/>
                </a:lnTo>
                <a:lnTo>
                  <a:pt x="1843" y="1226"/>
                </a:lnTo>
                <a:lnTo>
                  <a:pt x="1831" y="1227"/>
                </a:lnTo>
                <a:lnTo>
                  <a:pt x="1818" y="1226"/>
                </a:lnTo>
                <a:lnTo>
                  <a:pt x="1805" y="1225"/>
                </a:lnTo>
                <a:lnTo>
                  <a:pt x="1792" y="1225"/>
                </a:lnTo>
                <a:lnTo>
                  <a:pt x="1780" y="1223"/>
                </a:lnTo>
                <a:lnTo>
                  <a:pt x="1767" y="1225"/>
                </a:lnTo>
                <a:lnTo>
                  <a:pt x="1754" y="1226"/>
                </a:lnTo>
                <a:lnTo>
                  <a:pt x="1742" y="1226"/>
                </a:lnTo>
                <a:lnTo>
                  <a:pt x="1729" y="1227"/>
                </a:lnTo>
                <a:lnTo>
                  <a:pt x="1716" y="1226"/>
                </a:lnTo>
                <a:lnTo>
                  <a:pt x="1703" y="1225"/>
                </a:lnTo>
                <a:lnTo>
                  <a:pt x="1691" y="1225"/>
                </a:lnTo>
                <a:lnTo>
                  <a:pt x="1678" y="1226"/>
                </a:lnTo>
                <a:lnTo>
                  <a:pt x="1665" y="1226"/>
                </a:lnTo>
                <a:lnTo>
                  <a:pt x="1653" y="1225"/>
                </a:lnTo>
                <a:lnTo>
                  <a:pt x="1640" y="1225"/>
                </a:lnTo>
                <a:lnTo>
                  <a:pt x="1627" y="1225"/>
                </a:lnTo>
                <a:lnTo>
                  <a:pt x="1615" y="1225"/>
                </a:lnTo>
                <a:lnTo>
                  <a:pt x="1602" y="1226"/>
                </a:lnTo>
                <a:lnTo>
                  <a:pt x="1589" y="1225"/>
                </a:lnTo>
                <a:lnTo>
                  <a:pt x="1577" y="1224"/>
                </a:lnTo>
                <a:lnTo>
                  <a:pt x="1564" y="1223"/>
                </a:lnTo>
                <a:lnTo>
                  <a:pt x="1551" y="1224"/>
                </a:lnTo>
                <a:lnTo>
                  <a:pt x="1539" y="1223"/>
                </a:lnTo>
                <a:lnTo>
                  <a:pt x="1526" y="1223"/>
                </a:lnTo>
                <a:lnTo>
                  <a:pt x="1513" y="1221"/>
                </a:lnTo>
                <a:lnTo>
                  <a:pt x="1501" y="1221"/>
                </a:lnTo>
                <a:lnTo>
                  <a:pt x="1488" y="1221"/>
                </a:lnTo>
                <a:lnTo>
                  <a:pt x="1475" y="1221"/>
                </a:lnTo>
                <a:lnTo>
                  <a:pt x="1463" y="1221"/>
                </a:lnTo>
                <a:lnTo>
                  <a:pt x="1450" y="1221"/>
                </a:lnTo>
                <a:lnTo>
                  <a:pt x="1437" y="1218"/>
                </a:lnTo>
                <a:lnTo>
                  <a:pt x="1425" y="1221"/>
                </a:lnTo>
                <a:lnTo>
                  <a:pt x="1412" y="1221"/>
                </a:lnTo>
                <a:lnTo>
                  <a:pt x="1399" y="1218"/>
                </a:lnTo>
                <a:lnTo>
                  <a:pt x="1387" y="1216"/>
                </a:lnTo>
                <a:lnTo>
                  <a:pt x="1374" y="1217"/>
                </a:lnTo>
                <a:lnTo>
                  <a:pt x="1362" y="1217"/>
                </a:lnTo>
                <a:lnTo>
                  <a:pt x="1349" y="1217"/>
                </a:lnTo>
                <a:lnTo>
                  <a:pt x="1336" y="1215"/>
                </a:lnTo>
                <a:lnTo>
                  <a:pt x="1324" y="1214"/>
                </a:lnTo>
                <a:lnTo>
                  <a:pt x="1311" y="1214"/>
                </a:lnTo>
                <a:lnTo>
                  <a:pt x="1298" y="1214"/>
                </a:lnTo>
                <a:lnTo>
                  <a:pt x="1286" y="1212"/>
                </a:lnTo>
                <a:lnTo>
                  <a:pt x="1273" y="1213"/>
                </a:lnTo>
                <a:lnTo>
                  <a:pt x="1261" y="1211"/>
                </a:lnTo>
                <a:lnTo>
                  <a:pt x="1248" y="1209"/>
                </a:lnTo>
                <a:lnTo>
                  <a:pt x="1235" y="1211"/>
                </a:lnTo>
                <a:lnTo>
                  <a:pt x="1223" y="1211"/>
                </a:lnTo>
                <a:lnTo>
                  <a:pt x="1210" y="1211"/>
                </a:lnTo>
                <a:lnTo>
                  <a:pt x="1198" y="1208"/>
                </a:lnTo>
                <a:lnTo>
                  <a:pt x="1185" y="1207"/>
                </a:lnTo>
                <a:lnTo>
                  <a:pt x="1172" y="1207"/>
                </a:lnTo>
                <a:lnTo>
                  <a:pt x="1160" y="1202"/>
                </a:lnTo>
                <a:lnTo>
                  <a:pt x="1147" y="1191"/>
                </a:lnTo>
                <a:lnTo>
                  <a:pt x="1135" y="1188"/>
                </a:lnTo>
                <a:lnTo>
                  <a:pt x="1122" y="1185"/>
                </a:lnTo>
                <a:lnTo>
                  <a:pt x="1110" y="1169"/>
                </a:lnTo>
                <a:lnTo>
                  <a:pt x="1097" y="1152"/>
                </a:lnTo>
                <a:lnTo>
                  <a:pt x="1084" y="1141"/>
                </a:lnTo>
                <a:lnTo>
                  <a:pt x="1072" y="1134"/>
                </a:lnTo>
                <a:lnTo>
                  <a:pt x="1059" y="1111"/>
                </a:lnTo>
                <a:lnTo>
                  <a:pt x="1047" y="1071"/>
                </a:lnTo>
                <a:lnTo>
                  <a:pt x="1034" y="1060"/>
                </a:lnTo>
                <a:lnTo>
                  <a:pt x="1022" y="1044"/>
                </a:lnTo>
                <a:lnTo>
                  <a:pt x="1009" y="1000"/>
                </a:lnTo>
                <a:lnTo>
                  <a:pt x="996" y="924"/>
                </a:lnTo>
                <a:lnTo>
                  <a:pt x="984" y="851"/>
                </a:lnTo>
                <a:lnTo>
                  <a:pt x="971" y="757"/>
                </a:lnTo>
                <a:lnTo>
                  <a:pt x="959" y="623"/>
                </a:lnTo>
                <a:lnTo>
                  <a:pt x="946" y="428"/>
                </a:lnTo>
                <a:lnTo>
                  <a:pt x="934" y="256"/>
                </a:lnTo>
                <a:lnTo>
                  <a:pt x="921" y="140"/>
                </a:lnTo>
                <a:lnTo>
                  <a:pt x="909" y="70"/>
                </a:lnTo>
                <a:lnTo>
                  <a:pt x="896" y="0"/>
                </a:lnTo>
                <a:lnTo>
                  <a:pt x="884" y="97"/>
                </a:lnTo>
                <a:lnTo>
                  <a:pt x="871" y="272"/>
                </a:lnTo>
                <a:lnTo>
                  <a:pt x="859" y="459"/>
                </a:lnTo>
                <a:lnTo>
                  <a:pt x="846" y="636"/>
                </a:lnTo>
                <a:lnTo>
                  <a:pt x="834" y="753"/>
                </a:lnTo>
                <a:lnTo>
                  <a:pt x="821" y="874"/>
                </a:lnTo>
                <a:lnTo>
                  <a:pt x="809" y="967"/>
                </a:lnTo>
                <a:lnTo>
                  <a:pt x="796" y="1003"/>
                </a:lnTo>
                <a:lnTo>
                  <a:pt x="784" y="1039"/>
                </a:lnTo>
                <a:lnTo>
                  <a:pt x="771" y="1081"/>
                </a:lnTo>
                <a:lnTo>
                  <a:pt x="759" y="1117"/>
                </a:lnTo>
                <a:lnTo>
                  <a:pt x="746" y="1143"/>
                </a:lnTo>
                <a:lnTo>
                  <a:pt x="734" y="1160"/>
                </a:lnTo>
                <a:lnTo>
                  <a:pt x="721" y="1167"/>
                </a:lnTo>
                <a:lnTo>
                  <a:pt x="709" y="1167"/>
                </a:lnTo>
                <a:lnTo>
                  <a:pt x="696" y="1181"/>
                </a:lnTo>
                <a:lnTo>
                  <a:pt x="684" y="1192"/>
                </a:lnTo>
                <a:lnTo>
                  <a:pt x="671" y="1193"/>
                </a:lnTo>
                <a:lnTo>
                  <a:pt x="659" y="1195"/>
                </a:lnTo>
                <a:lnTo>
                  <a:pt x="646" y="1195"/>
                </a:lnTo>
                <a:lnTo>
                  <a:pt x="634" y="1196"/>
                </a:lnTo>
                <a:lnTo>
                  <a:pt x="621" y="1199"/>
                </a:lnTo>
                <a:lnTo>
                  <a:pt x="609" y="1197"/>
                </a:lnTo>
                <a:lnTo>
                  <a:pt x="596" y="1203"/>
                </a:lnTo>
                <a:lnTo>
                  <a:pt x="584" y="1206"/>
                </a:lnTo>
                <a:lnTo>
                  <a:pt x="571" y="1209"/>
                </a:lnTo>
                <a:lnTo>
                  <a:pt x="559" y="1212"/>
                </a:lnTo>
                <a:lnTo>
                  <a:pt x="547" y="1215"/>
                </a:lnTo>
                <a:lnTo>
                  <a:pt x="534" y="1214"/>
                </a:lnTo>
                <a:lnTo>
                  <a:pt x="522" y="1213"/>
                </a:lnTo>
                <a:lnTo>
                  <a:pt x="509" y="1218"/>
                </a:lnTo>
                <a:lnTo>
                  <a:pt x="497" y="1217"/>
                </a:lnTo>
                <a:lnTo>
                  <a:pt x="484" y="1218"/>
                </a:lnTo>
                <a:lnTo>
                  <a:pt x="472" y="1220"/>
                </a:lnTo>
                <a:lnTo>
                  <a:pt x="459" y="1220"/>
                </a:lnTo>
                <a:lnTo>
                  <a:pt x="447" y="1221"/>
                </a:lnTo>
                <a:lnTo>
                  <a:pt x="435" y="1221"/>
                </a:lnTo>
                <a:lnTo>
                  <a:pt x="422" y="1220"/>
                </a:lnTo>
                <a:lnTo>
                  <a:pt x="410" y="1219"/>
                </a:lnTo>
                <a:lnTo>
                  <a:pt x="397" y="1220"/>
                </a:lnTo>
                <a:lnTo>
                  <a:pt x="385" y="1220"/>
                </a:lnTo>
                <a:lnTo>
                  <a:pt x="373" y="1221"/>
                </a:lnTo>
                <a:lnTo>
                  <a:pt x="360" y="1224"/>
                </a:lnTo>
                <a:lnTo>
                  <a:pt x="348" y="1224"/>
                </a:lnTo>
                <a:lnTo>
                  <a:pt x="335" y="1225"/>
                </a:lnTo>
                <a:lnTo>
                  <a:pt x="323" y="1224"/>
                </a:lnTo>
                <a:lnTo>
                  <a:pt x="310" y="1224"/>
                </a:lnTo>
                <a:lnTo>
                  <a:pt x="298" y="1223"/>
                </a:lnTo>
                <a:lnTo>
                  <a:pt x="286" y="1223"/>
                </a:lnTo>
                <a:lnTo>
                  <a:pt x="273" y="1222"/>
                </a:lnTo>
                <a:lnTo>
                  <a:pt x="261" y="1223"/>
                </a:lnTo>
                <a:lnTo>
                  <a:pt x="249" y="1225"/>
                </a:lnTo>
                <a:lnTo>
                  <a:pt x="236" y="1225"/>
                </a:lnTo>
                <a:lnTo>
                  <a:pt x="224" y="1225"/>
                </a:lnTo>
                <a:lnTo>
                  <a:pt x="211" y="1225"/>
                </a:lnTo>
                <a:lnTo>
                  <a:pt x="199" y="1224"/>
                </a:lnTo>
                <a:lnTo>
                  <a:pt x="187" y="1224"/>
                </a:lnTo>
                <a:lnTo>
                  <a:pt x="174" y="1225"/>
                </a:lnTo>
                <a:lnTo>
                  <a:pt x="162" y="1226"/>
                </a:lnTo>
                <a:lnTo>
                  <a:pt x="150" y="1224"/>
                </a:lnTo>
                <a:lnTo>
                  <a:pt x="137" y="1224"/>
                </a:lnTo>
                <a:lnTo>
                  <a:pt x="125" y="1224"/>
                </a:lnTo>
                <a:lnTo>
                  <a:pt x="112" y="1226"/>
                </a:lnTo>
                <a:lnTo>
                  <a:pt x="100" y="1227"/>
                </a:lnTo>
                <a:lnTo>
                  <a:pt x="88" y="1227"/>
                </a:lnTo>
                <a:lnTo>
                  <a:pt x="75" y="1227"/>
                </a:lnTo>
                <a:lnTo>
                  <a:pt x="63" y="1227"/>
                </a:lnTo>
                <a:lnTo>
                  <a:pt x="51" y="1228"/>
                </a:lnTo>
                <a:lnTo>
                  <a:pt x="38" y="1227"/>
                </a:lnTo>
                <a:lnTo>
                  <a:pt x="26" y="1226"/>
                </a:lnTo>
                <a:lnTo>
                  <a:pt x="14" y="1226"/>
                </a:lnTo>
                <a:lnTo>
                  <a:pt x="1" y="1226"/>
                </a:lnTo>
                <a:lnTo>
                  <a:pt x="0" y="1226"/>
                </a:lnTo>
              </a:path>
            </a:pathLst>
          </a:custGeom>
          <a:noFill/>
          <a:ln w="36513">
            <a:solidFill>
              <a:srgbClr val="000000"/>
            </a:solidFill>
            <a:prstDash val="solid"/>
            <a:round/>
            <a:headEnd/>
            <a:tailEnd/>
          </a:ln>
        </p:spPr>
        <p:txBody>
          <a:bodyPr/>
          <a:lstStyle/>
          <a:p>
            <a:endParaRPr lang="zh-CN" altLang="en-US"/>
          </a:p>
        </p:txBody>
      </p:sp>
      <p:sp>
        <p:nvSpPr>
          <p:cNvPr id="33" name="Rectangle 35"/>
          <p:cNvSpPr>
            <a:spLocks noChangeArrowheads="1"/>
          </p:cNvSpPr>
          <p:nvPr/>
        </p:nvSpPr>
        <p:spPr bwMode="auto">
          <a:xfrm>
            <a:off x="5132512" y="1780083"/>
            <a:ext cx="973138" cy="519113"/>
          </a:xfrm>
          <a:prstGeom prst="rect">
            <a:avLst/>
          </a:prstGeom>
          <a:noFill/>
          <a:ln w="9525">
            <a:noFill/>
            <a:miter lim="800000"/>
            <a:headEnd/>
            <a:tailEnd/>
          </a:ln>
        </p:spPr>
        <p:txBody>
          <a:bodyPr wrap="none" lIns="0" tIns="0" rIns="0" bIns="0">
            <a:spAutoFit/>
          </a:bodyPr>
          <a:lstStyle/>
          <a:p>
            <a:r>
              <a:rPr lang="en-US" sz="1600">
                <a:solidFill>
                  <a:srgbClr val="000000"/>
                </a:solidFill>
              </a:rPr>
              <a:t>step CO</a:t>
            </a:r>
          </a:p>
          <a:p>
            <a:r>
              <a:rPr lang="en-US" sz="1800">
                <a:solidFill>
                  <a:srgbClr val="000000"/>
                </a:solidFill>
                <a:latin typeface="Symbol" pitchFamily="18" charset="2"/>
              </a:rPr>
              <a:t>q</a:t>
            </a:r>
            <a:r>
              <a:rPr lang="en-US" sz="1600">
                <a:solidFill>
                  <a:srgbClr val="000000"/>
                </a:solidFill>
              </a:rPr>
              <a:t>=0.25 ML</a:t>
            </a:r>
            <a:endParaRPr lang="en-US" sz="2800"/>
          </a:p>
        </p:txBody>
      </p:sp>
      <p:grpSp>
        <p:nvGrpSpPr>
          <p:cNvPr id="34" name="Group 215"/>
          <p:cNvGrpSpPr>
            <a:grpSpLocks/>
          </p:cNvGrpSpPr>
          <p:nvPr/>
        </p:nvGrpSpPr>
        <p:grpSpPr bwMode="auto">
          <a:xfrm>
            <a:off x="2513137" y="1703883"/>
            <a:ext cx="5851525" cy="1857375"/>
            <a:chOff x="1470" y="480"/>
            <a:chExt cx="3686" cy="1170"/>
          </a:xfrm>
        </p:grpSpPr>
        <p:sp>
          <p:nvSpPr>
            <p:cNvPr id="35" name="Text Box 216"/>
            <p:cNvSpPr txBox="1">
              <a:spLocks noChangeArrowheads="1"/>
            </p:cNvSpPr>
            <p:nvPr/>
          </p:nvSpPr>
          <p:spPr bwMode="auto">
            <a:xfrm>
              <a:off x="1680" y="701"/>
              <a:ext cx="951" cy="446"/>
            </a:xfrm>
            <a:prstGeom prst="rect">
              <a:avLst/>
            </a:prstGeom>
            <a:noFill/>
            <a:ln w="9525">
              <a:noFill/>
              <a:miter lim="800000"/>
              <a:headEnd/>
              <a:tailEnd/>
            </a:ln>
            <a:effectLst/>
          </p:spPr>
          <p:txBody>
            <a:bodyPr wrap="none">
              <a:spAutoFit/>
            </a:bodyPr>
            <a:lstStyle/>
            <a:p>
              <a:r>
                <a:rPr lang="en-GB" sz="2000" dirty="0">
                  <a:solidFill>
                    <a:schemeClr val="bg1"/>
                  </a:solidFill>
                </a:rPr>
                <a:t>Terrace</a:t>
              </a:r>
              <a:br>
                <a:rPr lang="en-GB" sz="2000" dirty="0">
                  <a:solidFill>
                    <a:schemeClr val="bg1"/>
                  </a:solidFill>
                </a:rPr>
              </a:br>
              <a:r>
                <a:rPr lang="en-GB" sz="2000" dirty="0">
                  <a:solidFill>
                    <a:schemeClr val="bg1"/>
                  </a:solidFill>
                </a:rPr>
                <a:t>    </a:t>
              </a:r>
              <a:r>
                <a:rPr lang="en-GB" sz="1800" dirty="0">
                  <a:solidFill>
                    <a:schemeClr val="bg1"/>
                  </a:solidFill>
                </a:rPr>
                <a:t>E</a:t>
              </a:r>
              <a:r>
                <a:rPr lang="en-GB" sz="1800" baseline="-25000" dirty="0">
                  <a:solidFill>
                    <a:schemeClr val="bg1"/>
                  </a:solidFill>
                </a:rPr>
                <a:t>bind</a:t>
              </a:r>
              <a:r>
                <a:rPr lang="en-GB" sz="1800" dirty="0">
                  <a:solidFill>
                    <a:schemeClr val="bg1"/>
                  </a:solidFill>
                </a:rPr>
                <a:t>~1.5 eV</a:t>
              </a:r>
            </a:p>
          </p:txBody>
        </p:sp>
        <p:sp>
          <p:nvSpPr>
            <p:cNvPr id="36" name="Line 217"/>
            <p:cNvSpPr>
              <a:spLocks noChangeShapeType="1"/>
            </p:cNvSpPr>
            <p:nvPr/>
          </p:nvSpPr>
          <p:spPr bwMode="auto">
            <a:xfrm flipH="1">
              <a:off x="1632" y="912"/>
              <a:ext cx="192" cy="288"/>
            </a:xfrm>
            <a:prstGeom prst="line">
              <a:avLst/>
            </a:prstGeom>
            <a:noFill/>
            <a:ln w="9525">
              <a:solidFill>
                <a:schemeClr val="bg1"/>
              </a:solidFill>
              <a:round/>
              <a:headEnd/>
              <a:tailEnd type="triangle" w="med" len="med"/>
            </a:ln>
            <a:effectLst/>
          </p:spPr>
          <p:txBody>
            <a:bodyPr wrap="none" anchor="ctr"/>
            <a:lstStyle/>
            <a:p>
              <a:endParaRPr lang="zh-CN" altLang="en-US"/>
            </a:p>
          </p:txBody>
        </p:sp>
        <p:sp>
          <p:nvSpPr>
            <p:cNvPr id="37" name="Freeform 218"/>
            <p:cNvSpPr>
              <a:spLocks/>
            </p:cNvSpPr>
            <p:nvPr/>
          </p:nvSpPr>
          <p:spPr bwMode="auto">
            <a:xfrm>
              <a:off x="2952" y="480"/>
              <a:ext cx="2204" cy="1170"/>
            </a:xfrm>
            <a:custGeom>
              <a:avLst/>
              <a:gdLst/>
              <a:ahLst/>
              <a:cxnLst>
                <a:cxn ang="0">
                  <a:pos x="2291" y="1221"/>
                </a:cxn>
                <a:cxn ang="0">
                  <a:pos x="2252" y="1219"/>
                </a:cxn>
                <a:cxn ang="0">
                  <a:pos x="2214" y="1214"/>
                </a:cxn>
                <a:cxn ang="0">
                  <a:pos x="2175" y="1219"/>
                </a:cxn>
                <a:cxn ang="0">
                  <a:pos x="2137" y="1220"/>
                </a:cxn>
                <a:cxn ang="0">
                  <a:pos x="2099" y="1220"/>
                </a:cxn>
                <a:cxn ang="0">
                  <a:pos x="2060" y="1220"/>
                </a:cxn>
                <a:cxn ang="0">
                  <a:pos x="2022" y="1219"/>
                </a:cxn>
                <a:cxn ang="0">
                  <a:pos x="1984" y="1217"/>
                </a:cxn>
                <a:cxn ang="0">
                  <a:pos x="1945" y="1218"/>
                </a:cxn>
                <a:cxn ang="0">
                  <a:pos x="1907" y="1215"/>
                </a:cxn>
                <a:cxn ang="0">
                  <a:pos x="1869" y="1217"/>
                </a:cxn>
                <a:cxn ang="0">
                  <a:pos x="1831" y="1219"/>
                </a:cxn>
                <a:cxn ang="0">
                  <a:pos x="1792" y="1215"/>
                </a:cxn>
                <a:cxn ang="0">
                  <a:pos x="1754" y="1216"/>
                </a:cxn>
                <a:cxn ang="0">
                  <a:pos x="1716" y="1213"/>
                </a:cxn>
                <a:cxn ang="0">
                  <a:pos x="1678" y="1212"/>
                </a:cxn>
                <a:cxn ang="0">
                  <a:pos x="1640" y="1212"/>
                </a:cxn>
                <a:cxn ang="0">
                  <a:pos x="1602" y="1208"/>
                </a:cxn>
                <a:cxn ang="0">
                  <a:pos x="1564" y="1209"/>
                </a:cxn>
                <a:cxn ang="0">
                  <a:pos x="1526" y="1203"/>
                </a:cxn>
                <a:cxn ang="0">
                  <a:pos x="1488" y="1196"/>
                </a:cxn>
                <a:cxn ang="0">
                  <a:pos x="1450" y="1199"/>
                </a:cxn>
                <a:cxn ang="0">
                  <a:pos x="1412" y="1183"/>
                </a:cxn>
                <a:cxn ang="0">
                  <a:pos x="1374" y="1171"/>
                </a:cxn>
                <a:cxn ang="0">
                  <a:pos x="1336" y="1149"/>
                </a:cxn>
                <a:cxn ang="0">
                  <a:pos x="1298" y="1120"/>
                </a:cxn>
                <a:cxn ang="0">
                  <a:pos x="1261" y="929"/>
                </a:cxn>
                <a:cxn ang="0">
                  <a:pos x="1223" y="757"/>
                </a:cxn>
                <a:cxn ang="0">
                  <a:pos x="1185" y="346"/>
                </a:cxn>
                <a:cxn ang="0">
                  <a:pos x="1147" y="0"/>
                </a:cxn>
                <a:cxn ang="0">
                  <a:pos x="1110" y="259"/>
                </a:cxn>
                <a:cxn ang="0">
                  <a:pos x="1072" y="590"/>
                </a:cxn>
                <a:cxn ang="0">
                  <a:pos x="1034" y="871"/>
                </a:cxn>
                <a:cxn ang="0">
                  <a:pos x="996" y="1049"/>
                </a:cxn>
                <a:cxn ang="0">
                  <a:pos x="959" y="1122"/>
                </a:cxn>
                <a:cxn ang="0">
                  <a:pos x="921" y="1159"/>
                </a:cxn>
                <a:cxn ang="0">
                  <a:pos x="884" y="1177"/>
                </a:cxn>
                <a:cxn ang="0">
                  <a:pos x="846" y="1190"/>
                </a:cxn>
                <a:cxn ang="0">
                  <a:pos x="809" y="1189"/>
                </a:cxn>
                <a:cxn ang="0">
                  <a:pos x="771" y="1195"/>
                </a:cxn>
                <a:cxn ang="0">
                  <a:pos x="734" y="1200"/>
                </a:cxn>
                <a:cxn ang="0">
                  <a:pos x="696" y="1206"/>
                </a:cxn>
                <a:cxn ang="0">
                  <a:pos x="659" y="1204"/>
                </a:cxn>
                <a:cxn ang="0">
                  <a:pos x="621" y="1201"/>
                </a:cxn>
                <a:cxn ang="0">
                  <a:pos x="584" y="1210"/>
                </a:cxn>
                <a:cxn ang="0">
                  <a:pos x="547" y="1214"/>
                </a:cxn>
                <a:cxn ang="0">
                  <a:pos x="509" y="1217"/>
                </a:cxn>
                <a:cxn ang="0">
                  <a:pos x="472" y="1210"/>
                </a:cxn>
                <a:cxn ang="0">
                  <a:pos x="435" y="1213"/>
                </a:cxn>
                <a:cxn ang="0">
                  <a:pos x="397" y="1206"/>
                </a:cxn>
                <a:cxn ang="0">
                  <a:pos x="360" y="1214"/>
                </a:cxn>
                <a:cxn ang="0">
                  <a:pos x="323" y="1220"/>
                </a:cxn>
                <a:cxn ang="0">
                  <a:pos x="286" y="1219"/>
                </a:cxn>
                <a:cxn ang="0">
                  <a:pos x="249" y="1213"/>
                </a:cxn>
                <a:cxn ang="0">
                  <a:pos x="211" y="1214"/>
                </a:cxn>
                <a:cxn ang="0">
                  <a:pos x="174" y="1218"/>
                </a:cxn>
                <a:cxn ang="0">
                  <a:pos x="137" y="1219"/>
                </a:cxn>
                <a:cxn ang="0">
                  <a:pos x="100" y="1220"/>
                </a:cxn>
                <a:cxn ang="0">
                  <a:pos x="63" y="1219"/>
                </a:cxn>
                <a:cxn ang="0">
                  <a:pos x="26" y="1221"/>
                </a:cxn>
                <a:cxn ang="0">
                  <a:pos x="0" y="1221"/>
                </a:cxn>
              </a:cxnLst>
              <a:rect l="0" t="0" r="r" b="b"/>
              <a:pathLst>
                <a:path w="2305" h="1222">
                  <a:moveTo>
                    <a:pt x="2305" y="1222"/>
                  </a:moveTo>
                  <a:lnTo>
                    <a:pt x="2304" y="1222"/>
                  </a:lnTo>
                  <a:lnTo>
                    <a:pt x="2291" y="1221"/>
                  </a:lnTo>
                  <a:lnTo>
                    <a:pt x="2278" y="1221"/>
                  </a:lnTo>
                  <a:lnTo>
                    <a:pt x="2265" y="1220"/>
                  </a:lnTo>
                  <a:lnTo>
                    <a:pt x="2252" y="1219"/>
                  </a:lnTo>
                  <a:lnTo>
                    <a:pt x="2240" y="1216"/>
                  </a:lnTo>
                  <a:lnTo>
                    <a:pt x="2227" y="1214"/>
                  </a:lnTo>
                  <a:lnTo>
                    <a:pt x="2214" y="1214"/>
                  </a:lnTo>
                  <a:lnTo>
                    <a:pt x="2201" y="1214"/>
                  </a:lnTo>
                  <a:lnTo>
                    <a:pt x="2188" y="1216"/>
                  </a:lnTo>
                  <a:lnTo>
                    <a:pt x="2175" y="1219"/>
                  </a:lnTo>
                  <a:lnTo>
                    <a:pt x="2163" y="1219"/>
                  </a:lnTo>
                  <a:lnTo>
                    <a:pt x="2150" y="1220"/>
                  </a:lnTo>
                  <a:lnTo>
                    <a:pt x="2137" y="1220"/>
                  </a:lnTo>
                  <a:lnTo>
                    <a:pt x="2124" y="1219"/>
                  </a:lnTo>
                  <a:lnTo>
                    <a:pt x="2111" y="1220"/>
                  </a:lnTo>
                  <a:lnTo>
                    <a:pt x="2099" y="1220"/>
                  </a:lnTo>
                  <a:lnTo>
                    <a:pt x="2086" y="1218"/>
                  </a:lnTo>
                  <a:lnTo>
                    <a:pt x="2073" y="1218"/>
                  </a:lnTo>
                  <a:lnTo>
                    <a:pt x="2060" y="1220"/>
                  </a:lnTo>
                  <a:lnTo>
                    <a:pt x="2048" y="1220"/>
                  </a:lnTo>
                  <a:lnTo>
                    <a:pt x="2035" y="1219"/>
                  </a:lnTo>
                  <a:lnTo>
                    <a:pt x="2022" y="1219"/>
                  </a:lnTo>
                  <a:lnTo>
                    <a:pt x="2009" y="1218"/>
                  </a:lnTo>
                  <a:lnTo>
                    <a:pt x="1996" y="1217"/>
                  </a:lnTo>
                  <a:lnTo>
                    <a:pt x="1984" y="1217"/>
                  </a:lnTo>
                  <a:lnTo>
                    <a:pt x="1971" y="1218"/>
                  </a:lnTo>
                  <a:lnTo>
                    <a:pt x="1958" y="1220"/>
                  </a:lnTo>
                  <a:lnTo>
                    <a:pt x="1945" y="1218"/>
                  </a:lnTo>
                  <a:lnTo>
                    <a:pt x="1933" y="1218"/>
                  </a:lnTo>
                  <a:lnTo>
                    <a:pt x="1920" y="1218"/>
                  </a:lnTo>
                  <a:lnTo>
                    <a:pt x="1907" y="1215"/>
                  </a:lnTo>
                  <a:lnTo>
                    <a:pt x="1894" y="1214"/>
                  </a:lnTo>
                  <a:lnTo>
                    <a:pt x="1882" y="1215"/>
                  </a:lnTo>
                  <a:lnTo>
                    <a:pt x="1869" y="1217"/>
                  </a:lnTo>
                  <a:lnTo>
                    <a:pt x="1856" y="1218"/>
                  </a:lnTo>
                  <a:lnTo>
                    <a:pt x="1843" y="1220"/>
                  </a:lnTo>
                  <a:lnTo>
                    <a:pt x="1831" y="1219"/>
                  </a:lnTo>
                  <a:lnTo>
                    <a:pt x="1818" y="1216"/>
                  </a:lnTo>
                  <a:lnTo>
                    <a:pt x="1805" y="1215"/>
                  </a:lnTo>
                  <a:lnTo>
                    <a:pt x="1792" y="1215"/>
                  </a:lnTo>
                  <a:lnTo>
                    <a:pt x="1780" y="1215"/>
                  </a:lnTo>
                  <a:lnTo>
                    <a:pt x="1767" y="1216"/>
                  </a:lnTo>
                  <a:lnTo>
                    <a:pt x="1754" y="1216"/>
                  </a:lnTo>
                  <a:lnTo>
                    <a:pt x="1742" y="1218"/>
                  </a:lnTo>
                  <a:lnTo>
                    <a:pt x="1729" y="1215"/>
                  </a:lnTo>
                  <a:lnTo>
                    <a:pt x="1716" y="1213"/>
                  </a:lnTo>
                  <a:lnTo>
                    <a:pt x="1703" y="1212"/>
                  </a:lnTo>
                  <a:lnTo>
                    <a:pt x="1691" y="1213"/>
                  </a:lnTo>
                  <a:lnTo>
                    <a:pt x="1678" y="1212"/>
                  </a:lnTo>
                  <a:lnTo>
                    <a:pt x="1665" y="1213"/>
                  </a:lnTo>
                  <a:lnTo>
                    <a:pt x="1653" y="1214"/>
                  </a:lnTo>
                  <a:lnTo>
                    <a:pt x="1640" y="1212"/>
                  </a:lnTo>
                  <a:lnTo>
                    <a:pt x="1627" y="1209"/>
                  </a:lnTo>
                  <a:lnTo>
                    <a:pt x="1615" y="1208"/>
                  </a:lnTo>
                  <a:lnTo>
                    <a:pt x="1602" y="1208"/>
                  </a:lnTo>
                  <a:lnTo>
                    <a:pt x="1589" y="1207"/>
                  </a:lnTo>
                  <a:lnTo>
                    <a:pt x="1577" y="1206"/>
                  </a:lnTo>
                  <a:lnTo>
                    <a:pt x="1564" y="1209"/>
                  </a:lnTo>
                  <a:lnTo>
                    <a:pt x="1551" y="1206"/>
                  </a:lnTo>
                  <a:lnTo>
                    <a:pt x="1539" y="1205"/>
                  </a:lnTo>
                  <a:lnTo>
                    <a:pt x="1526" y="1203"/>
                  </a:lnTo>
                  <a:lnTo>
                    <a:pt x="1513" y="1200"/>
                  </a:lnTo>
                  <a:lnTo>
                    <a:pt x="1501" y="1198"/>
                  </a:lnTo>
                  <a:lnTo>
                    <a:pt x="1488" y="1196"/>
                  </a:lnTo>
                  <a:lnTo>
                    <a:pt x="1475" y="1191"/>
                  </a:lnTo>
                  <a:lnTo>
                    <a:pt x="1463" y="1197"/>
                  </a:lnTo>
                  <a:lnTo>
                    <a:pt x="1450" y="1199"/>
                  </a:lnTo>
                  <a:lnTo>
                    <a:pt x="1437" y="1195"/>
                  </a:lnTo>
                  <a:lnTo>
                    <a:pt x="1425" y="1188"/>
                  </a:lnTo>
                  <a:lnTo>
                    <a:pt x="1412" y="1183"/>
                  </a:lnTo>
                  <a:lnTo>
                    <a:pt x="1399" y="1183"/>
                  </a:lnTo>
                  <a:lnTo>
                    <a:pt x="1387" y="1179"/>
                  </a:lnTo>
                  <a:lnTo>
                    <a:pt x="1374" y="1171"/>
                  </a:lnTo>
                  <a:lnTo>
                    <a:pt x="1362" y="1165"/>
                  </a:lnTo>
                  <a:lnTo>
                    <a:pt x="1349" y="1152"/>
                  </a:lnTo>
                  <a:lnTo>
                    <a:pt x="1336" y="1149"/>
                  </a:lnTo>
                  <a:lnTo>
                    <a:pt x="1324" y="1137"/>
                  </a:lnTo>
                  <a:lnTo>
                    <a:pt x="1311" y="1136"/>
                  </a:lnTo>
                  <a:lnTo>
                    <a:pt x="1298" y="1120"/>
                  </a:lnTo>
                  <a:lnTo>
                    <a:pt x="1286" y="1076"/>
                  </a:lnTo>
                  <a:lnTo>
                    <a:pt x="1273" y="995"/>
                  </a:lnTo>
                  <a:lnTo>
                    <a:pt x="1261" y="929"/>
                  </a:lnTo>
                  <a:lnTo>
                    <a:pt x="1248" y="879"/>
                  </a:lnTo>
                  <a:lnTo>
                    <a:pt x="1235" y="824"/>
                  </a:lnTo>
                  <a:lnTo>
                    <a:pt x="1223" y="757"/>
                  </a:lnTo>
                  <a:lnTo>
                    <a:pt x="1210" y="632"/>
                  </a:lnTo>
                  <a:lnTo>
                    <a:pt x="1198" y="500"/>
                  </a:lnTo>
                  <a:lnTo>
                    <a:pt x="1185" y="346"/>
                  </a:lnTo>
                  <a:lnTo>
                    <a:pt x="1172" y="210"/>
                  </a:lnTo>
                  <a:lnTo>
                    <a:pt x="1160" y="89"/>
                  </a:lnTo>
                  <a:lnTo>
                    <a:pt x="1147" y="0"/>
                  </a:lnTo>
                  <a:lnTo>
                    <a:pt x="1135" y="72"/>
                  </a:lnTo>
                  <a:lnTo>
                    <a:pt x="1122" y="94"/>
                  </a:lnTo>
                  <a:lnTo>
                    <a:pt x="1110" y="259"/>
                  </a:lnTo>
                  <a:lnTo>
                    <a:pt x="1097" y="336"/>
                  </a:lnTo>
                  <a:lnTo>
                    <a:pt x="1084" y="478"/>
                  </a:lnTo>
                  <a:lnTo>
                    <a:pt x="1072" y="590"/>
                  </a:lnTo>
                  <a:lnTo>
                    <a:pt x="1059" y="692"/>
                  </a:lnTo>
                  <a:lnTo>
                    <a:pt x="1047" y="807"/>
                  </a:lnTo>
                  <a:lnTo>
                    <a:pt x="1034" y="871"/>
                  </a:lnTo>
                  <a:lnTo>
                    <a:pt x="1022" y="942"/>
                  </a:lnTo>
                  <a:lnTo>
                    <a:pt x="1009" y="998"/>
                  </a:lnTo>
                  <a:lnTo>
                    <a:pt x="996" y="1049"/>
                  </a:lnTo>
                  <a:lnTo>
                    <a:pt x="984" y="1079"/>
                  </a:lnTo>
                  <a:lnTo>
                    <a:pt x="971" y="1110"/>
                  </a:lnTo>
                  <a:lnTo>
                    <a:pt x="959" y="1122"/>
                  </a:lnTo>
                  <a:lnTo>
                    <a:pt x="946" y="1128"/>
                  </a:lnTo>
                  <a:lnTo>
                    <a:pt x="934" y="1138"/>
                  </a:lnTo>
                  <a:lnTo>
                    <a:pt x="921" y="1159"/>
                  </a:lnTo>
                  <a:lnTo>
                    <a:pt x="909" y="1165"/>
                  </a:lnTo>
                  <a:lnTo>
                    <a:pt x="896" y="1168"/>
                  </a:lnTo>
                  <a:lnTo>
                    <a:pt x="884" y="1177"/>
                  </a:lnTo>
                  <a:lnTo>
                    <a:pt x="871" y="1182"/>
                  </a:lnTo>
                  <a:lnTo>
                    <a:pt x="859" y="1187"/>
                  </a:lnTo>
                  <a:lnTo>
                    <a:pt x="846" y="1190"/>
                  </a:lnTo>
                  <a:lnTo>
                    <a:pt x="834" y="1189"/>
                  </a:lnTo>
                  <a:lnTo>
                    <a:pt x="821" y="1184"/>
                  </a:lnTo>
                  <a:lnTo>
                    <a:pt x="809" y="1189"/>
                  </a:lnTo>
                  <a:lnTo>
                    <a:pt x="796" y="1189"/>
                  </a:lnTo>
                  <a:lnTo>
                    <a:pt x="784" y="1195"/>
                  </a:lnTo>
                  <a:lnTo>
                    <a:pt x="771" y="1195"/>
                  </a:lnTo>
                  <a:lnTo>
                    <a:pt x="759" y="1200"/>
                  </a:lnTo>
                  <a:lnTo>
                    <a:pt x="746" y="1196"/>
                  </a:lnTo>
                  <a:lnTo>
                    <a:pt x="734" y="1200"/>
                  </a:lnTo>
                  <a:lnTo>
                    <a:pt x="721" y="1202"/>
                  </a:lnTo>
                  <a:lnTo>
                    <a:pt x="709" y="1206"/>
                  </a:lnTo>
                  <a:lnTo>
                    <a:pt x="696" y="1206"/>
                  </a:lnTo>
                  <a:lnTo>
                    <a:pt x="684" y="1205"/>
                  </a:lnTo>
                  <a:lnTo>
                    <a:pt x="671" y="1204"/>
                  </a:lnTo>
                  <a:lnTo>
                    <a:pt x="659" y="1204"/>
                  </a:lnTo>
                  <a:lnTo>
                    <a:pt x="646" y="1203"/>
                  </a:lnTo>
                  <a:lnTo>
                    <a:pt x="634" y="1202"/>
                  </a:lnTo>
                  <a:lnTo>
                    <a:pt x="621" y="1201"/>
                  </a:lnTo>
                  <a:lnTo>
                    <a:pt x="609" y="1204"/>
                  </a:lnTo>
                  <a:lnTo>
                    <a:pt x="596" y="1207"/>
                  </a:lnTo>
                  <a:lnTo>
                    <a:pt x="584" y="1210"/>
                  </a:lnTo>
                  <a:lnTo>
                    <a:pt x="571" y="1211"/>
                  </a:lnTo>
                  <a:lnTo>
                    <a:pt x="559" y="1215"/>
                  </a:lnTo>
                  <a:lnTo>
                    <a:pt x="547" y="1214"/>
                  </a:lnTo>
                  <a:lnTo>
                    <a:pt x="534" y="1216"/>
                  </a:lnTo>
                  <a:lnTo>
                    <a:pt x="522" y="1218"/>
                  </a:lnTo>
                  <a:lnTo>
                    <a:pt x="509" y="1217"/>
                  </a:lnTo>
                  <a:lnTo>
                    <a:pt x="497" y="1215"/>
                  </a:lnTo>
                  <a:lnTo>
                    <a:pt x="484" y="1214"/>
                  </a:lnTo>
                  <a:lnTo>
                    <a:pt x="472" y="1210"/>
                  </a:lnTo>
                  <a:lnTo>
                    <a:pt x="459" y="1213"/>
                  </a:lnTo>
                  <a:lnTo>
                    <a:pt x="447" y="1212"/>
                  </a:lnTo>
                  <a:lnTo>
                    <a:pt x="435" y="1213"/>
                  </a:lnTo>
                  <a:lnTo>
                    <a:pt x="422" y="1213"/>
                  </a:lnTo>
                  <a:lnTo>
                    <a:pt x="410" y="1211"/>
                  </a:lnTo>
                  <a:lnTo>
                    <a:pt x="397" y="1206"/>
                  </a:lnTo>
                  <a:lnTo>
                    <a:pt x="385" y="1210"/>
                  </a:lnTo>
                  <a:lnTo>
                    <a:pt x="373" y="1213"/>
                  </a:lnTo>
                  <a:lnTo>
                    <a:pt x="360" y="1214"/>
                  </a:lnTo>
                  <a:lnTo>
                    <a:pt x="348" y="1215"/>
                  </a:lnTo>
                  <a:lnTo>
                    <a:pt x="335" y="1218"/>
                  </a:lnTo>
                  <a:lnTo>
                    <a:pt x="323" y="1220"/>
                  </a:lnTo>
                  <a:lnTo>
                    <a:pt x="310" y="1217"/>
                  </a:lnTo>
                  <a:lnTo>
                    <a:pt x="298" y="1219"/>
                  </a:lnTo>
                  <a:lnTo>
                    <a:pt x="286" y="1219"/>
                  </a:lnTo>
                  <a:lnTo>
                    <a:pt x="273" y="1217"/>
                  </a:lnTo>
                  <a:lnTo>
                    <a:pt x="261" y="1212"/>
                  </a:lnTo>
                  <a:lnTo>
                    <a:pt x="249" y="1213"/>
                  </a:lnTo>
                  <a:lnTo>
                    <a:pt x="236" y="1216"/>
                  </a:lnTo>
                  <a:lnTo>
                    <a:pt x="224" y="1217"/>
                  </a:lnTo>
                  <a:lnTo>
                    <a:pt x="211" y="1214"/>
                  </a:lnTo>
                  <a:lnTo>
                    <a:pt x="199" y="1215"/>
                  </a:lnTo>
                  <a:lnTo>
                    <a:pt x="187" y="1215"/>
                  </a:lnTo>
                  <a:lnTo>
                    <a:pt x="174" y="1218"/>
                  </a:lnTo>
                  <a:lnTo>
                    <a:pt x="162" y="1218"/>
                  </a:lnTo>
                  <a:lnTo>
                    <a:pt x="150" y="1217"/>
                  </a:lnTo>
                  <a:lnTo>
                    <a:pt x="137" y="1219"/>
                  </a:lnTo>
                  <a:lnTo>
                    <a:pt x="125" y="1220"/>
                  </a:lnTo>
                  <a:lnTo>
                    <a:pt x="112" y="1220"/>
                  </a:lnTo>
                  <a:lnTo>
                    <a:pt x="100" y="1220"/>
                  </a:lnTo>
                  <a:lnTo>
                    <a:pt x="88" y="1221"/>
                  </a:lnTo>
                  <a:lnTo>
                    <a:pt x="75" y="1220"/>
                  </a:lnTo>
                  <a:lnTo>
                    <a:pt x="63" y="1219"/>
                  </a:lnTo>
                  <a:lnTo>
                    <a:pt x="51" y="1220"/>
                  </a:lnTo>
                  <a:lnTo>
                    <a:pt x="38" y="1219"/>
                  </a:lnTo>
                  <a:lnTo>
                    <a:pt x="26" y="1221"/>
                  </a:lnTo>
                  <a:lnTo>
                    <a:pt x="14" y="1222"/>
                  </a:lnTo>
                  <a:lnTo>
                    <a:pt x="1" y="1222"/>
                  </a:lnTo>
                  <a:lnTo>
                    <a:pt x="0" y="1221"/>
                  </a:lnTo>
                </a:path>
              </a:pathLst>
            </a:custGeom>
            <a:noFill/>
            <a:ln w="36576">
              <a:solidFill>
                <a:srgbClr val="FF0000"/>
              </a:solidFill>
              <a:prstDash val="solid"/>
              <a:round/>
              <a:headEnd/>
              <a:tailEnd/>
            </a:ln>
          </p:spPr>
          <p:txBody>
            <a:bodyPr/>
            <a:lstStyle/>
            <a:p>
              <a:endParaRPr lang="zh-CN" altLang="en-US"/>
            </a:p>
          </p:txBody>
        </p:sp>
        <p:sp>
          <p:nvSpPr>
            <p:cNvPr id="38" name="Rectangle 219"/>
            <p:cNvSpPr>
              <a:spLocks noChangeArrowheads="1"/>
            </p:cNvSpPr>
            <p:nvPr/>
          </p:nvSpPr>
          <p:spPr bwMode="auto">
            <a:xfrm>
              <a:off x="4147" y="682"/>
              <a:ext cx="627" cy="327"/>
            </a:xfrm>
            <a:prstGeom prst="rect">
              <a:avLst/>
            </a:prstGeom>
            <a:noFill/>
            <a:ln w="9525">
              <a:noFill/>
              <a:miter lim="800000"/>
              <a:headEnd/>
              <a:tailEnd/>
            </a:ln>
          </p:spPr>
          <p:txBody>
            <a:bodyPr wrap="none" lIns="0" tIns="0" rIns="0" bIns="0">
              <a:spAutoFit/>
            </a:bodyPr>
            <a:lstStyle/>
            <a:p>
              <a:r>
                <a:rPr lang="en-US" sz="1600" dirty="0">
                  <a:solidFill>
                    <a:srgbClr val="FF0000"/>
                  </a:solidFill>
                </a:rPr>
                <a:t>terrace CO</a:t>
              </a:r>
            </a:p>
            <a:p>
              <a:r>
                <a:rPr lang="en-US" sz="1800" dirty="0">
                  <a:solidFill>
                    <a:srgbClr val="FF0000"/>
                  </a:solidFill>
                  <a:latin typeface="Symbol" pitchFamily="18" charset="2"/>
                </a:rPr>
                <a:t>q</a:t>
              </a:r>
              <a:r>
                <a:rPr lang="en-US" sz="1600" dirty="0">
                  <a:solidFill>
                    <a:srgbClr val="FF0000"/>
                  </a:solidFill>
                </a:rPr>
                <a:t>=1 ML</a:t>
              </a:r>
            </a:p>
          </p:txBody>
        </p:sp>
        <p:grpSp>
          <p:nvGrpSpPr>
            <p:cNvPr id="39" name="Group 220"/>
            <p:cNvGrpSpPr>
              <a:grpSpLocks/>
            </p:cNvGrpSpPr>
            <p:nvPr/>
          </p:nvGrpSpPr>
          <p:grpSpPr bwMode="auto">
            <a:xfrm>
              <a:off x="1470" y="1160"/>
              <a:ext cx="139" cy="376"/>
              <a:chOff x="2333" y="808"/>
              <a:chExt cx="213" cy="576"/>
            </a:xfrm>
          </p:grpSpPr>
          <p:sp>
            <p:nvSpPr>
              <p:cNvPr id="40" name="Oval 221"/>
              <p:cNvSpPr>
                <a:spLocks noChangeArrowheads="1"/>
              </p:cNvSpPr>
              <p:nvPr/>
            </p:nvSpPr>
            <p:spPr bwMode="auto">
              <a:xfrm>
                <a:off x="2333" y="1024"/>
                <a:ext cx="213" cy="213"/>
              </a:xfrm>
              <a:prstGeom prst="ellipse">
                <a:avLst/>
              </a:prstGeom>
              <a:gradFill rotWithShape="0">
                <a:gsLst>
                  <a:gs pos="0">
                    <a:srgbClr val="FF0000">
                      <a:gamma/>
                      <a:tint val="18039"/>
                      <a:invGamma/>
                    </a:srgbClr>
                  </a:gs>
                  <a:gs pos="100000">
                    <a:srgbClr val="FF0000"/>
                  </a:gs>
                </a:gsLst>
                <a:path path="shape">
                  <a:fillToRect l="50000" t="50000" r="50000" b="50000"/>
                </a:path>
              </a:gradFill>
              <a:ln w="9525">
                <a:noFill/>
                <a:round/>
                <a:headEnd/>
                <a:tailEnd/>
              </a:ln>
              <a:effectLst/>
            </p:spPr>
            <p:txBody>
              <a:bodyPr wrap="none" anchor="ctr"/>
              <a:lstStyle/>
              <a:p>
                <a:endParaRPr lang="zh-CN" altLang="en-US"/>
              </a:p>
            </p:txBody>
          </p:sp>
          <p:sp>
            <p:nvSpPr>
              <p:cNvPr id="41" name="Oval 222"/>
              <p:cNvSpPr>
                <a:spLocks noChangeArrowheads="1"/>
              </p:cNvSpPr>
              <p:nvPr/>
            </p:nvSpPr>
            <p:spPr bwMode="auto">
              <a:xfrm>
                <a:off x="2333" y="808"/>
                <a:ext cx="213" cy="213"/>
              </a:xfrm>
              <a:prstGeom prst="ellipse">
                <a:avLst/>
              </a:prstGeom>
              <a:gradFill rotWithShape="0">
                <a:gsLst>
                  <a:gs pos="0">
                    <a:srgbClr val="3333CC">
                      <a:gamma/>
                      <a:tint val="66667"/>
                      <a:invGamma/>
                    </a:srgbClr>
                  </a:gs>
                  <a:gs pos="100000">
                    <a:srgbClr val="3333CC"/>
                  </a:gs>
                </a:gsLst>
                <a:path path="shape">
                  <a:fillToRect l="50000" t="50000" r="50000" b="50000"/>
                </a:path>
              </a:gradFill>
              <a:ln w="9525">
                <a:noFill/>
                <a:round/>
                <a:headEnd/>
                <a:tailEnd/>
              </a:ln>
              <a:effectLst/>
            </p:spPr>
            <p:txBody>
              <a:bodyPr wrap="none" anchor="ctr"/>
              <a:lstStyle/>
              <a:p>
                <a:endParaRPr lang="zh-CN" altLang="en-US"/>
              </a:p>
            </p:txBody>
          </p:sp>
          <p:sp>
            <p:nvSpPr>
              <p:cNvPr id="42" name="Line 223"/>
              <p:cNvSpPr>
                <a:spLocks noChangeShapeType="1"/>
              </p:cNvSpPr>
              <p:nvPr/>
            </p:nvSpPr>
            <p:spPr bwMode="auto">
              <a:xfrm flipH="1" flipV="1">
                <a:off x="2447" y="1240"/>
                <a:ext cx="0" cy="144"/>
              </a:xfrm>
              <a:prstGeom prst="line">
                <a:avLst/>
              </a:prstGeom>
              <a:noFill/>
              <a:ln w="38100">
                <a:solidFill>
                  <a:schemeClr val="tx1"/>
                </a:solidFill>
                <a:round/>
                <a:headEnd/>
                <a:tailEnd/>
              </a:ln>
              <a:effectLst/>
            </p:spPr>
            <p:txBody>
              <a:bodyPr/>
              <a:lstStyle/>
              <a:p>
                <a:endParaRPr lang="zh-CN" altLang="en-US"/>
              </a:p>
            </p:txBody>
          </p:sp>
        </p:grpSp>
      </p:grpSp>
      <p:grpSp>
        <p:nvGrpSpPr>
          <p:cNvPr id="45" name="组合 44"/>
          <p:cNvGrpSpPr/>
          <p:nvPr/>
        </p:nvGrpSpPr>
        <p:grpSpPr>
          <a:xfrm>
            <a:off x="2339752" y="4689449"/>
            <a:ext cx="4716016" cy="2168551"/>
            <a:chOff x="4427984" y="1800200"/>
            <a:chExt cx="4716016" cy="2168551"/>
          </a:xfrm>
        </p:grpSpPr>
        <p:sp>
          <p:nvSpPr>
            <p:cNvPr id="46" name="圆角矩形 45"/>
            <p:cNvSpPr/>
            <p:nvPr/>
          </p:nvSpPr>
          <p:spPr>
            <a:xfrm>
              <a:off x="4427984" y="1800200"/>
              <a:ext cx="4716016" cy="2160240"/>
            </a:xfrm>
            <a:prstGeom prst="roundRect">
              <a:avLst>
                <a:gd name="adj" fmla="val 6561"/>
              </a:avLst>
            </a:prstGeom>
            <a:solidFill>
              <a:schemeClr val="tx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Picture 4"/>
            <p:cNvPicPr>
              <a:picLocks noChangeAspect="1" noChangeArrowheads="1"/>
            </p:cNvPicPr>
            <p:nvPr/>
          </p:nvPicPr>
          <p:blipFill>
            <a:blip r:embed="rId3" cstate="print"/>
            <a:srcRect/>
            <a:stretch>
              <a:fillRect/>
            </a:stretch>
          </p:blipFill>
          <p:spPr bwMode="auto">
            <a:xfrm>
              <a:off x="4579938" y="1897063"/>
              <a:ext cx="4495800" cy="2071688"/>
            </a:xfrm>
            <a:prstGeom prst="rect">
              <a:avLst/>
            </a:prstGeom>
            <a:noFill/>
            <a:ln w="9525">
              <a:solidFill>
                <a:schemeClr val="tx1"/>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2" name="Picture 35" descr="Backus_CO_Pt(533)_1"/>
          <p:cNvPicPr>
            <a:picLocks noChangeAspect="1" noChangeArrowheads="1"/>
          </p:cNvPicPr>
          <p:nvPr/>
        </p:nvPicPr>
        <p:blipFill>
          <a:blip r:embed="rId2" cstate="print"/>
          <a:srcRect l="27273" t="21321"/>
          <a:stretch>
            <a:fillRect/>
          </a:stretch>
        </p:blipFill>
        <p:spPr bwMode="auto">
          <a:xfrm>
            <a:off x="0" y="0"/>
            <a:ext cx="3275856" cy="3158861"/>
          </a:xfrm>
          <a:prstGeom prst="rect">
            <a:avLst/>
          </a:prstGeom>
          <a:noFill/>
          <a:ln w="28575">
            <a:noFill/>
            <a:miter lim="800000"/>
            <a:headEnd/>
            <a:tailEnd/>
          </a:ln>
        </p:spPr>
      </p:pic>
      <p:grpSp>
        <p:nvGrpSpPr>
          <p:cNvPr id="1243" name="组合 1242"/>
          <p:cNvGrpSpPr/>
          <p:nvPr/>
        </p:nvGrpSpPr>
        <p:grpSpPr>
          <a:xfrm>
            <a:off x="2448272" y="2060848"/>
            <a:ext cx="3059832" cy="4248472"/>
            <a:chOff x="2448272" y="2060848"/>
            <a:chExt cx="3059832" cy="4248472"/>
          </a:xfrm>
        </p:grpSpPr>
        <p:sp>
          <p:nvSpPr>
            <p:cNvPr id="1184" name="圆角矩形 1183"/>
            <p:cNvSpPr/>
            <p:nvPr/>
          </p:nvSpPr>
          <p:spPr>
            <a:xfrm>
              <a:off x="2448272" y="2060848"/>
              <a:ext cx="3059832" cy="4248472"/>
            </a:xfrm>
            <a:prstGeom prst="roundRect">
              <a:avLst>
                <a:gd name="adj" fmla="val 8070"/>
              </a:avLst>
            </a:prstGeom>
            <a:solidFill>
              <a:schemeClr val="tx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9" name="Line 2"/>
            <p:cNvSpPr>
              <a:spLocks noChangeShapeType="1"/>
            </p:cNvSpPr>
            <p:nvPr/>
          </p:nvSpPr>
          <p:spPr bwMode="auto">
            <a:xfrm>
              <a:off x="5342285" y="2309366"/>
              <a:ext cx="1587" cy="3121025"/>
            </a:xfrm>
            <a:prstGeom prst="line">
              <a:avLst/>
            </a:prstGeom>
            <a:noFill/>
            <a:ln w="9525">
              <a:solidFill>
                <a:srgbClr val="000000"/>
              </a:solidFill>
              <a:round/>
              <a:headEnd/>
              <a:tailEnd/>
            </a:ln>
          </p:spPr>
          <p:txBody>
            <a:bodyPr/>
            <a:lstStyle/>
            <a:p>
              <a:endParaRPr lang="zh-CN" altLang="en-US"/>
            </a:p>
          </p:txBody>
        </p:sp>
        <p:sp>
          <p:nvSpPr>
            <p:cNvPr id="1150" name="Line 3"/>
            <p:cNvSpPr>
              <a:spLocks noChangeShapeType="1"/>
            </p:cNvSpPr>
            <p:nvPr/>
          </p:nvSpPr>
          <p:spPr bwMode="auto">
            <a:xfrm>
              <a:off x="2757835" y="2309366"/>
              <a:ext cx="1587" cy="3121025"/>
            </a:xfrm>
            <a:prstGeom prst="line">
              <a:avLst/>
            </a:prstGeom>
            <a:noFill/>
            <a:ln w="9525">
              <a:solidFill>
                <a:srgbClr val="000000"/>
              </a:solidFill>
              <a:round/>
              <a:headEnd/>
              <a:tailEnd/>
            </a:ln>
          </p:spPr>
          <p:txBody>
            <a:bodyPr/>
            <a:lstStyle/>
            <a:p>
              <a:endParaRPr lang="zh-CN" altLang="en-US"/>
            </a:p>
          </p:txBody>
        </p:sp>
        <p:sp>
          <p:nvSpPr>
            <p:cNvPr id="1151" name="Line 4"/>
            <p:cNvSpPr>
              <a:spLocks noChangeShapeType="1"/>
            </p:cNvSpPr>
            <p:nvPr/>
          </p:nvSpPr>
          <p:spPr bwMode="auto">
            <a:xfrm>
              <a:off x="2757835" y="5443091"/>
              <a:ext cx="2597150" cy="3175"/>
            </a:xfrm>
            <a:prstGeom prst="line">
              <a:avLst/>
            </a:prstGeom>
            <a:noFill/>
            <a:ln w="9525">
              <a:solidFill>
                <a:srgbClr val="000000"/>
              </a:solidFill>
              <a:round/>
              <a:headEnd/>
              <a:tailEnd/>
            </a:ln>
          </p:spPr>
          <p:txBody>
            <a:bodyPr/>
            <a:lstStyle/>
            <a:p>
              <a:endParaRPr lang="zh-CN" altLang="en-US"/>
            </a:p>
          </p:txBody>
        </p:sp>
        <p:sp>
          <p:nvSpPr>
            <p:cNvPr id="1152" name="Line 5"/>
            <p:cNvSpPr>
              <a:spLocks noChangeShapeType="1"/>
            </p:cNvSpPr>
            <p:nvPr/>
          </p:nvSpPr>
          <p:spPr bwMode="auto">
            <a:xfrm>
              <a:off x="2757835" y="2298254"/>
              <a:ext cx="2597150" cy="1587"/>
            </a:xfrm>
            <a:prstGeom prst="line">
              <a:avLst/>
            </a:prstGeom>
            <a:noFill/>
            <a:ln w="9525">
              <a:solidFill>
                <a:srgbClr val="000000"/>
              </a:solidFill>
              <a:round/>
              <a:headEnd/>
              <a:tailEnd/>
            </a:ln>
          </p:spPr>
          <p:txBody>
            <a:bodyPr/>
            <a:lstStyle/>
            <a:p>
              <a:endParaRPr lang="zh-CN" altLang="en-US"/>
            </a:p>
          </p:txBody>
        </p:sp>
        <p:sp>
          <p:nvSpPr>
            <p:cNvPr id="1153" name="Line 6"/>
            <p:cNvSpPr>
              <a:spLocks noChangeShapeType="1"/>
            </p:cNvSpPr>
            <p:nvPr/>
          </p:nvSpPr>
          <p:spPr bwMode="auto">
            <a:xfrm flipV="1">
              <a:off x="4858097" y="5319266"/>
              <a:ext cx="1588" cy="136525"/>
            </a:xfrm>
            <a:prstGeom prst="line">
              <a:avLst/>
            </a:prstGeom>
            <a:noFill/>
            <a:ln w="9525">
              <a:solidFill>
                <a:srgbClr val="000000"/>
              </a:solidFill>
              <a:round/>
              <a:headEnd/>
              <a:tailEnd/>
            </a:ln>
          </p:spPr>
          <p:txBody>
            <a:bodyPr/>
            <a:lstStyle/>
            <a:p>
              <a:endParaRPr lang="zh-CN" altLang="en-US"/>
            </a:p>
          </p:txBody>
        </p:sp>
        <p:sp>
          <p:nvSpPr>
            <p:cNvPr id="1154" name="Line 7"/>
            <p:cNvSpPr>
              <a:spLocks noChangeShapeType="1"/>
            </p:cNvSpPr>
            <p:nvPr/>
          </p:nvSpPr>
          <p:spPr bwMode="auto">
            <a:xfrm flipV="1">
              <a:off x="4285010" y="5319266"/>
              <a:ext cx="3175" cy="136525"/>
            </a:xfrm>
            <a:prstGeom prst="line">
              <a:avLst/>
            </a:prstGeom>
            <a:noFill/>
            <a:ln w="9525">
              <a:solidFill>
                <a:srgbClr val="000000"/>
              </a:solidFill>
              <a:round/>
              <a:headEnd/>
              <a:tailEnd/>
            </a:ln>
          </p:spPr>
          <p:txBody>
            <a:bodyPr/>
            <a:lstStyle/>
            <a:p>
              <a:endParaRPr lang="zh-CN" altLang="en-US"/>
            </a:p>
          </p:txBody>
        </p:sp>
        <p:sp>
          <p:nvSpPr>
            <p:cNvPr id="1155" name="Line 8"/>
            <p:cNvSpPr>
              <a:spLocks noChangeShapeType="1"/>
            </p:cNvSpPr>
            <p:nvPr/>
          </p:nvSpPr>
          <p:spPr bwMode="auto">
            <a:xfrm flipV="1">
              <a:off x="3713510" y="5319266"/>
              <a:ext cx="3175" cy="136525"/>
            </a:xfrm>
            <a:prstGeom prst="line">
              <a:avLst/>
            </a:prstGeom>
            <a:noFill/>
            <a:ln w="9525">
              <a:solidFill>
                <a:srgbClr val="000000"/>
              </a:solidFill>
              <a:round/>
              <a:headEnd/>
              <a:tailEnd/>
            </a:ln>
          </p:spPr>
          <p:txBody>
            <a:bodyPr/>
            <a:lstStyle/>
            <a:p>
              <a:endParaRPr lang="zh-CN" altLang="en-US"/>
            </a:p>
          </p:txBody>
        </p:sp>
        <p:sp>
          <p:nvSpPr>
            <p:cNvPr id="1156" name="Line 9"/>
            <p:cNvSpPr>
              <a:spLocks noChangeShapeType="1"/>
            </p:cNvSpPr>
            <p:nvPr/>
          </p:nvSpPr>
          <p:spPr bwMode="auto">
            <a:xfrm flipV="1">
              <a:off x="3142010" y="5319266"/>
              <a:ext cx="3175" cy="136525"/>
            </a:xfrm>
            <a:prstGeom prst="line">
              <a:avLst/>
            </a:prstGeom>
            <a:noFill/>
            <a:ln w="9525">
              <a:solidFill>
                <a:srgbClr val="000000"/>
              </a:solidFill>
              <a:round/>
              <a:headEnd/>
              <a:tailEnd/>
            </a:ln>
          </p:spPr>
          <p:txBody>
            <a:bodyPr/>
            <a:lstStyle/>
            <a:p>
              <a:endParaRPr lang="zh-CN" altLang="en-US"/>
            </a:p>
          </p:txBody>
        </p:sp>
        <p:sp>
          <p:nvSpPr>
            <p:cNvPr id="1157" name="Freeform 10"/>
            <p:cNvSpPr>
              <a:spLocks/>
            </p:cNvSpPr>
            <p:nvPr/>
          </p:nvSpPr>
          <p:spPr bwMode="auto">
            <a:xfrm>
              <a:off x="2807047" y="2593529"/>
              <a:ext cx="2497138" cy="1139825"/>
            </a:xfrm>
            <a:custGeom>
              <a:avLst/>
              <a:gdLst/>
              <a:ahLst/>
              <a:cxnLst>
                <a:cxn ang="0">
                  <a:pos x="198" y="92"/>
                </a:cxn>
                <a:cxn ang="0">
                  <a:pos x="194" y="92"/>
                </a:cxn>
                <a:cxn ang="0">
                  <a:pos x="190" y="92"/>
                </a:cxn>
                <a:cxn ang="0">
                  <a:pos x="186" y="92"/>
                </a:cxn>
                <a:cxn ang="0">
                  <a:pos x="182" y="92"/>
                </a:cxn>
                <a:cxn ang="0">
                  <a:pos x="178" y="92"/>
                </a:cxn>
                <a:cxn ang="0">
                  <a:pos x="174" y="92"/>
                </a:cxn>
                <a:cxn ang="0">
                  <a:pos x="170" y="92"/>
                </a:cxn>
                <a:cxn ang="0">
                  <a:pos x="166" y="92"/>
                </a:cxn>
                <a:cxn ang="0">
                  <a:pos x="162" y="92"/>
                </a:cxn>
                <a:cxn ang="0">
                  <a:pos x="158" y="92"/>
                </a:cxn>
                <a:cxn ang="0">
                  <a:pos x="154" y="92"/>
                </a:cxn>
                <a:cxn ang="0">
                  <a:pos x="150" y="91"/>
                </a:cxn>
                <a:cxn ang="0">
                  <a:pos x="146" y="91"/>
                </a:cxn>
                <a:cxn ang="0">
                  <a:pos x="142" y="91"/>
                </a:cxn>
                <a:cxn ang="0">
                  <a:pos x="138" y="90"/>
                </a:cxn>
                <a:cxn ang="0">
                  <a:pos x="134" y="90"/>
                </a:cxn>
                <a:cxn ang="0">
                  <a:pos x="130" y="88"/>
                </a:cxn>
                <a:cxn ang="0">
                  <a:pos x="126" y="86"/>
                </a:cxn>
                <a:cxn ang="0">
                  <a:pos x="122" y="83"/>
                </a:cxn>
                <a:cxn ang="0">
                  <a:pos x="118" y="78"/>
                </a:cxn>
                <a:cxn ang="0">
                  <a:pos x="114" y="65"/>
                </a:cxn>
                <a:cxn ang="0">
                  <a:pos x="110" y="52"/>
                </a:cxn>
                <a:cxn ang="0">
                  <a:pos x="106" y="64"/>
                </a:cxn>
                <a:cxn ang="0">
                  <a:pos x="102" y="51"/>
                </a:cxn>
                <a:cxn ang="0">
                  <a:pos x="98" y="0"/>
                </a:cxn>
                <a:cxn ang="0">
                  <a:pos x="94" y="32"/>
                </a:cxn>
                <a:cxn ang="0">
                  <a:pos x="90" y="57"/>
                </a:cxn>
                <a:cxn ang="0">
                  <a:pos x="86" y="71"/>
                </a:cxn>
                <a:cxn ang="0">
                  <a:pos x="82" y="79"/>
                </a:cxn>
                <a:cxn ang="0">
                  <a:pos x="78" y="84"/>
                </a:cxn>
                <a:cxn ang="0">
                  <a:pos x="74" y="86"/>
                </a:cxn>
                <a:cxn ang="0">
                  <a:pos x="70" y="89"/>
                </a:cxn>
                <a:cxn ang="0">
                  <a:pos x="66" y="89"/>
                </a:cxn>
                <a:cxn ang="0">
                  <a:pos x="62" y="89"/>
                </a:cxn>
                <a:cxn ang="0">
                  <a:pos x="58" y="90"/>
                </a:cxn>
                <a:cxn ang="0">
                  <a:pos x="54" y="90"/>
                </a:cxn>
                <a:cxn ang="0">
                  <a:pos x="50" y="91"/>
                </a:cxn>
                <a:cxn ang="0">
                  <a:pos x="46" y="91"/>
                </a:cxn>
                <a:cxn ang="0">
                  <a:pos x="42" y="91"/>
                </a:cxn>
                <a:cxn ang="0">
                  <a:pos x="38" y="91"/>
                </a:cxn>
                <a:cxn ang="0">
                  <a:pos x="34" y="91"/>
                </a:cxn>
                <a:cxn ang="0">
                  <a:pos x="30" y="91"/>
                </a:cxn>
                <a:cxn ang="0">
                  <a:pos x="26" y="90"/>
                </a:cxn>
                <a:cxn ang="0">
                  <a:pos x="23" y="92"/>
                </a:cxn>
                <a:cxn ang="0">
                  <a:pos x="19" y="92"/>
                </a:cxn>
                <a:cxn ang="0">
                  <a:pos x="15" y="92"/>
                </a:cxn>
                <a:cxn ang="0">
                  <a:pos x="11" y="92"/>
                </a:cxn>
                <a:cxn ang="0">
                  <a:pos x="7" y="92"/>
                </a:cxn>
                <a:cxn ang="0">
                  <a:pos x="3" y="92"/>
                </a:cxn>
                <a:cxn ang="0">
                  <a:pos x="0" y="92"/>
                </a:cxn>
              </a:cxnLst>
              <a:rect l="0" t="0" r="r" b="b"/>
              <a:pathLst>
                <a:path w="201" h="92">
                  <a:moveTo>
                    <a:pt x="201" y="92"/>
                  </a:moveTo>
                  <a:lnTo>
                    <a:pt x="200" y="92"/>
                  </a:lnTo>
                  <a:lnTo>
                    <a:pt x="199" y="92"/>
                  </a:lnTo>
                  <a:lnTo>
                    <a:pt x="198" y="92"/>
                  </a:lnTo>
                  <a:lnTo>
                    <a:pt x="197" y="92"/>
                  </a:lnTo>
                  <a:lnTo>
                    <a:pt x="196" y="92"/>
                  </a:lnTo>
                  <a:lnTo>
                    <a:pt x="195" y="92"/>
                  </a:lnTo>
                  <a:lnTo>
                    <a:pt x="194" y="92"/>
                  </a:lnTo>
                  <a:lnTo>
                    <a:pt x="193" y="92"/>
                  </a:lnTo>
                  <a:lnTo>
                    <a:pt x="192" y="92"/>
                  </a:lnTo>
                  <a:lnTo>
                    <a:pt x="191" y="92"/>
                  </a:lnTo>
                  <a:lnTo>
                    <a:pt x="190" y="92"/>
                  </a:lnTo>
                  <a:lnTo>
                    <a:pt x="189" y="92"/>
                  </a:lnTo>
                  <a:lnTo>
                    <a:pt x="188" y="92"/>
                  </a:lnTo>
                  <a:lnTo>
                    <a:pt x="187" y="92"/>
                  </a:lnTo>
                  <a:lnTo>
                    <a:pt x="186" y="92"/>
                  </a:lnTo>
                  <a:lnTo>
                    <a:pt x="185" y="92"/>
                  </a:lnTo>
                  <a:lnTo>
                    <a:pt x="184" y="92"/>
                  </a:lnTo>
                  <a:lnTo>
                    <a:pt x="183" y="92"/>
                  </a:lnTo>
                  <a:lnTo>
                    <a:pt x="182" y="92"/>
                  </a:lnTo>
                  <a:lnTo>
                    <a:pt x="181" y="92"/>
                  </a:lnTo>
                  <a:lnTo>
                    <a:pt x="180" y="92"/>
                  </a:lnTo>
                  <a:lnTo>
                    <a:pt x="179" y="92"/>
                  </a:lnTo>
                  <a:lnTo>
                    <a:pt x="178" y="92"/>
                  </a:lnTo>
                  <a:lnTo>
                    <a:pt x="177" y="92"/>
                  </a:lnTo>
                  <a:lnTo>
                    <a:pt x="176" y="92"/>
                  </a:lnTo>
                  <a:lnTo>
                    <a:pt x="175" y="92"/>
                  </a:lnTo>
                  <a:lnTo>
                    <a:pt x="174" y="92"/>
                  </a:lnTo>
                  <a:lnTo>
                    <a:pt x="173" y="92"/>
                  </a:lnTo>
                  <a:lnTo>
                    <a:pt x="172" y="92"/>
                  </a:lnTo>
                  <a:lnTo>
                    <a:pt x="171" y="92"/>
                  </a:lnTo>
                  <a:lnTo>
                    <a:pt x="170" y="92"/>
                  </a:lnTo>
                  <a:lnTo>
                    <a:pt x="169" y="92"/>
                  </a:lnTo>
                  <a:lnTo>
                    <a:pt x="168" y="92"/>
                  </a:lnTo>
                  <a:lnTo>
                    <a:pt x="167" y="92"/>
                  </a:lnTo>
                  <a:lnTo>
                    <a:pt x="166" y="92"/>
                  </a:lnTo>
                  <a:lnTo>
                    <a:pt x="165" y="92"/>
                  </a:lnTo>
                  <a:lnTo>
                    <a:pt x="164" y="92"/>
                  </a:lnTo>
                  <a:lnTo>
                    <a:pt x="163" y="92"/>
                  </a:lnTo>
                  <a:lnTo>
                    <a:pt x="162" y="92"/>
                  </a:lnTo>
                  <a:lnTo>
                    <a:pt x="161" y="92"/>
                  </a:lnTo>
                  <a:lnTo>
                    <a:pt x="160" y="92"/>
                  </a:lnTo>
                  <a:lnTo>
                    <a:pt x="159" y="92"/>
                  </a:lnTo>
                  <a:lnTo>
                    <a:pt x="158" y="92"/>
                  </a:lnTo>
                  <a:lnTo>
                    <a:pt x="157" y="92"/>
                  </a:lnTo>
                  <a:lnTo>
                    <a:pt x="156" y="92"/>
                  </a:lnTo>
                  <a:lnTo>
                    <a:pt x="155" y="92"/>
                  </a:lnTo>
                  <a:lnTo>
                    <a:pt x="154" y="92"/>
                  </a:lnTo>
                  <a:lnTo>
                    <a:pt x="153" y="92"/>
                  </a:lnTo>
                  <a:lnTo>
                    <a:pt x="152" y="91"/>
                  </a:lnTo>
                  <a:lnTo>
                    <a:pt x="151" y="92"/>
                  </a:lnTo>
                  <a:lnTo>
                    <a:pt x="150" y="91"/>
                  </a:lnTo>
                  <a:lnTo>
                    <a:pt x="149" y="91"/>
                  </a:lnTo>
                  <a:lnTo>
                    <a:pt x="148" y="91"/>
                  </a:lnTo>
                  <a:lnTo>
                    <a:pt x="147" y="91"/>
                  </a:lnTo>
                  <a:lnTo>
                    <a:pt x="146" y="91"/>
                  </a:lnTo>
                  <a:lnTo>
                    <a:pt x="145" y="91"/>
                  </a:lnTo>
                  <a:lnTo>
                    <a:pt x="144" y="91"/>
                  </a:lnTo>
                  <a:lnTo>
                    <a:pt x="143" y="91"/>
                  </a:lnTo>
                  <a:lnTo>
                    <a:pt x="142" y="91"/>
                  </a:lnTo>
                  <a:lnTo>
                    <a:pt x="141" y="91"/>
                  </a:lnTo>
                  <a:lnTo>
                    <a:pt x="140" y="90"/>
                  </a:lnTo>
                  <a:lnTo>
                    <a:pt x="139" y="90"/>
                  </a:lnTo>
                  <a:lnTo>
                    <a:pt x="138" y="90"/>
                  </a:lnTo>
                  <a:lnTo>
                    <a:pt x="137" y="90"/>
                  </a:lnTo>
                  <a:lnTo>
                    <a:pt x="136" y="90"/>
                  </a:lnTo>
                  <a:lnTo>
                    <a:pt x="135" y="90"/>
                  </a:lnTo>
                  <a:lnTo>
                    <a:pt x="134" y="90"/>
                  </a:lnTo>
                  <a:lnTo>
                    <a:pt x="133" y="89"/>
                  </a:lnTo>
                  <a:lnTo>
                    <a:pt x="132" y="89"/>
                  </a:lnTo>
                  <a:lnTo>
                    <a:pt x="131" y="89"/>
                  </a:lnTo>
                  <a:lnTo>
                    <a:pt x="130" y="88"/>
                  </a:lnTo>
                  <a:lnTo>
                    <a:pt x="129" y="88"/>
                  </a:lnTo>
                  <a:lnTo>
                    <a:pt x="128" y="87"/>
                  </a:lnTo>
                  <a:lnTo>
                    <a:pt x="127" y="86"/>
                  </a:lnTo>
                  <a:lnTo>
                    <a:pt x="126" y="86"/>
                  </a:lnTo>
                  <a:lnTo>
                    <a:pt x="125" y="86"/>
                  </a:lnTo>
                  <a:lnTo>
                    <a:pt x="124" y="85"/>
                  </a:lnTo>
                  <a:lnTo>
                    <a:pt x="123" y="85"/>
                  </a:lnTo>
                  <a:lnTo>
                    <a:pt x="122" y="83"/>
                  </a:lnTo>
                  <a:lnTo>
                    <a:pt x="121" y="82"/>
                  </a:lnTo>
                  <a:lnTo>
                    <a:pt x="120" y="81"/>
                  </a:lnTo>
                  <a:lnTo>
                    <a:pt x="119" y="80"/>
                  </a:lnTo>
                  <a:lnTo>
                    <a:pt x="118" y="78"/>
                  </a:lnTo>
                  <a:lnTo>
                    <a:pt x="117" y="76"/>
                  </a:lnTo>
                  <a:lnTo>
                    <a:pt x="116" y="73"/>
                  </a:lnTo>
                  <a:lnTo>
                    <a:pt x="115" y="69"/>
                  </a:lnTo>
                  <a:lnTo>
                    <a:pt x="114" y="65"/>
                  </a:lnTo>
                  <a:lnTo>
                    <a:pt x="113" y="59"/>
                  </a:lnTo>
                  <a:lnTo>
                    <a:pt x="112" y="54"/>
                  </a:lnTo>
                  <a:lnTo>
                    <a:pt x="111" y="52"/>
                  </a:lnTo>
                  <a:lnTo>
                    <a:pt x="110" y="52"/>
                  </a:lnTo>
                  <a:lnTo>
                    <a:pt x="109" y="56"/>
                  </a:lnTo>
                  <a:lnTo>
                    <a:pt x="108" y="62"/>
                  </a:lnTo>
                  <a:lnTo>
                    <a:pt x="107" y="64"/>
                  </a:lnTo>
                  <a:lnTo>
                    <a:pt x="106" y="64"/>
                  </a:lnTo>
                  <a:lnTo>
                    <a:pt x="105" y="65"/>
                  </a:lnTo>
                  <a:lnTo>
                    <a:pt x="104" y="62"/>
                  </a:lnTo>
                  <a:lnTo>
                    <a:pt x="103" y="58"/>
                  </a:lnTo>
                  <a:lnTo>
                    <a:pt x="102" y="51"/>
                  </a:lnTo>
                  <a:lnTo>
                    <a:pt x="101" y="38"/>
                  </a:lnTo>
                  <a:lnTo>
                    <a:pt x="100" y="17"/>
                  </a:lnTo>
                  <a:lnTo>
                    <a:pt x="99" y="4"/>
                  </a:lnTo>
                  <a:lnTo>
                    <a:pt x="98" y="0"/>
                  </a:lnTo>
                  <a:lnTo>
                    <a:pt x="97" y="5"/>
                  </a:lnTo>
                  <a:lnTo>
                    <a:pt x="96" y="13"/>
                  </a:lnTo>
                  <a:lnTo>
                    <a:pt x="95" y="21"/>
                  </a:lnTo>
                  <a:lnTo>
                    <a:pt x="94" y="32"/>
                  </a:lnTo>
                  <a:lnTo>
                    <a:pt x="93" y="43"/>
                  </a:lnTo>
                  <a:lnTo>
                    <a:pt x="92" y="49"/>
                  </a:lnTo>
                  <a:lnTo>
                    <a:pt x="91" y="53"/>
                  </a:lnTo>
                  <a:lnTo>
                    <a:pt x="90" y="57"/>
                  </a:lnTo>
                  <a:lnTo>
                    <a:pt x="89" y="63"/>
                  </a:lnTo>
                  <a:lnTo>
                    <a:pt x="88" y="69"/>
                  </a:lnTo>
                  <a:lnTo>
                    <a:pt x="87" y="70"/>
                  </a:lnTo>
                  <a:lnTo>
                    <a:pt x="86" y="71"/>
                  </a:lnTo>
                  <a:lnTo>
                    <a:pt x="85" y="74"/>
                  </a:lnTo>
                  <a:lnTo>
                    <a:pt x="84" y="76"/>
                  </a:lnTo>
                  <a:lnTo>
                    <a:pt x="83" y="77"/>
                  </a:lnTo>
                  <a:lnTo>
                    <a:pt x="82" y="79"/>
                  </a:lnTo>
                  <a:lnTo>
                    <a:pt x="81" y="80"/>
                  </a:lnTo>
                  <a:lnTo>
                    <a:pt x="80" y="81"/>
                  </a:lnTo>
                  <a:lnTo>
                    <a:pt x="79" y="83"/>
                  </a:lnTo>
                  <a:lnTo>
                    <a:pt x="78" y="84"/>
                  </a:lnTo>
                  <a:lnTo>
                    <a:pt x="77" y="85"/>
                  </a:lnTo>
                  <a:lnTo>
                    <a:pt x="76" y="85"/>
                  </a:lnTo>
                  <a:lnTo>
                    <a:pt x="75" y="86"/>
                  </a:lnTo>
                  <a:lnTo>
                    <a:pt x="74" y="86"/>
                  </a:lnTo>
                  <a:lnTo>
                    <a:pt x="73" y="87"/>
                  </a:lnTo>
                  <a:lnTo>
                    <a:pt x="72" y="87"/>
                  </a:lnTo>
                  <a:lnTo>
                    <a:pt x="71" y="88"/>
                  </a:lnTo>
                  <a:lnTo>
                    <a:pt x="70" y="89"/>
                  </a:lnTo>
                  <a:lnTo>
                    <a:pt x="69" y="88"/>
                  </a:lnTo>
                  <a:lnTo>
                    <a:pt x="68" y="88"/>
                  </a:lnTo>
                  <a:lnTo>
                    <a:pt x="67" y="89"/>
                  </a:lnTo>
                  <a:lnTo>
                    <a:pt x="66" y="89"/>
                  </a:lnTo>
                  <a:lnTo>
                    <a:pt x="65" y="89"/>
                  </a:lnTo>
                  <a:lnTo>
                    <a:pt x="64" y="89"/>
                  </a:lnTo>
                  <a:lnTo>
                    <a:pt x="63" y="89"/>
                  </a:lnTo>
                  <a:lnTo>
                    <a:pt x="62" y="89"/>
                  </a:lnTo>
                  <a:lnTo>
                    <a:pt x="61" y="89"/>
                  </a:lnTo>
                  <a:lnTo>
                    <a:pt x="60" y="90"/>
                  </a:lnTo>
                  <a:lnTo>
                    <a:pt x="59" y="89"/>
                  </a:lnTo>
                  <a:lnTo>
                    <a:pt x="58" y="90"/>
                  </a:lnTo>
                  <a:lnTo>
                    <a:pt x="57" y="90"/>
                  </a:lnTo>
                  <a:lnTo>
                    <a:pt x="56" y="90"/>
                  </a:lnTo>
                  <a:lnTo>
                    <a:pt x="55" y="90"/>
                  </a:lnTo>
                  <a:lnTo>
                    <a:pt x="54" y="90"/>
                  </a:lnTo>
                  <a:lnTo>
                    <a:pt x="53" y="90"/>
                  </a:lnTo>
                  <a:lnTo>
                    <a:pt x="52" y="90"/>
                  </a:lnTo>
                  <a:lnTo>
                    <a:pt x="51" y="90"/>
                  </a:lnTo>
                  <a:lnTo>
                    <a:pt x="50" y="91"/>
                  </a:lnTo>
                  <a:lnTo>
                    <a:pt x="49" y="91"/>
                  </a:lnTo>
                  <a:lnTo>
                    <a:pt x="48" y="90"/>
                  </a:lnTo>
                  <a:lnTo>
                    <a:pt x="47" y="90"/>
                  </a:lnTo>
                  <a:lnTo>
                    <a:pt x="46" y="91"/>
                  </a:lnTo>
                  <a:lnTo>
                    <a:pt x="45" y="91"/>
                  </a:lnTo>
                  <a:lnTo>
                    <a:pt x="44" y="91"/>
                  </a:lnTo>
                  <a:lnTo>
                    <a:pt x="43" y="91"/>
                  </a:lnTo>
                  <a:lnTo>
                    <a:pt x="42" y="91"/>
                  </a:lnTo>
                  <a:lnTo>
                    <a:pt x="41" y="91"/>
                  </a:lnTo>
                  <a:lnTo>
                    <a:pt x="40" y="92"/>
                  </a:lnTo>
                  <a:lnTo>
                    <a:pt x="39" y="92"/>
                  </a:lnTo>
                  <a:lnTo>
                    <a:pt x="38" y="91"/>
                  </a:lnTo>
                  <a:lnTo>
                    <a:pt x="37" y="91"/>
                  </a:lnTo>
                  <a:lnTo>
                    <a:pt x="36" y="91"/>
                  </a:lnTo>
                  <a:lnTo>
                    <a:pt x="35" y="91"/>
                  </a:lnTo>
                  <a:lnTo>
                    <a:pt x="34" y="91"/>
                  </a:lnTo>
                  <a:lnTo>
                    <a:pt x="33" y="92"/>
                  </a:lnTo>
                  <a:lnTo>
                    <a:pt x="32" y="91"/>
                  </a:lnTo>
                  <a:lnTo>
                    <a:pt x="31" y="91"/>
                  </a:lnTo>
                  <a:lnTo>
                    <a:pt x="30" y="91"/>
                  </a:lnTo>
                  <a:lnTo>
                    <a:pt x="30" y="91"/>
                  </a:lnTo>
                  <a:lnTo>
                    <a:pt x="29" y="91"/>
                  </a:lnTo>
                  <a:lnTo>
                    <a:pt x="27" y="90"/>
                  </a:lnTo>
                  <a:lnTo>
                    <a:pt x="26" y="90"/>
                  </a:lnTo>
                  <a:lnTo>
                    <a:pt x="26" y="90"/>
                  </a:lnTo>
                  <a:lnTo>
                    <a:pt x="25" y="90"/>
                  </a:lnTo>
                  <a:lnTo>
                    <a:pt x="24" y="91"/>
                  </a:lnTo>
                  <a:lnTo>
                    <a:pt x="23" y="92"/>
                  </a:lnTo>
                  <a:lnTo>
                    <a:pt x="22" y="92"/>
                  </a:lnTo>
                  <a:lnTo>
                    <a:pt x="21" y="92"/>
                  </a:lnTo>
                  <a:lnTo>
                    <a:pt x="20" y="92"/>
                  </a:lnTo>
                  <a:lnTo>
                    <a:pt x="19" y="92"/>
                  </a:lnTo>
                  <a:lnTo>
                    <a:pt x="18" y="92"/>
                  </a:lnTo>
                  <a:lnTo>
                    <a:pt x="17" y="92"/>
                  </a:lnTo>
                  <a:lnTo>
                    <a:pt x="16" y="92"/>
                  </a:lnTo>
                  <a:lnTo>
                    <a:pt x="15" y="92"/>
                  </a:lnTo>
                  <a:lnTo>
                    <a:pt x="14" y="92"/>
                  </a:lnTo>
                  <a:lnTo>
                    <a:pt x="13" y="92"/>
                  </a:lnTo>
                  <a:lnTo>
                    <a:pt x="12" y="92"/>
                  </a:lnTo>
                  <a:lnTo>
                    <a:pt x="11" y="92"/>
                  </a:lnTo>
                  <a:lnTo>
                    <a:pt x="10" y="92"/>
                  </a:lnTo>
                  <a:lnTo>
                    <a:pt x="9" y="92"/>
                  </a:lnTo>
                  <a:lnTo>
                    <a:pt x="8" y="92"/>
                  </a:lnTo>
                  <a:lnTo>
                    <a:pt x="7" y="92"/>
                  </a:lnTo>
                  <a:lnTo>
                    <a:pt x="6" y="92"/>
                  </a:lnTo>
                  <a:lnTo>
                    <a:pt x="5" y="92"/>
                  </a:lnTo>
                  <a:lnTo>
                    <a:pt x="4" y="92"/>
                  </a:lnTo>
                  <a:lnTo>
                    <a:pt x="3" y="92"/>
                  </a:lnTo>
                  <a:lnTo>
                    <a:pt x="2" y="92"/>
                  </a:lnTo>
                  <a:lnTo>
                    <a:pt x="1" y="92"/>
                  </a:lnTo>
                  <a:lnTo>
                    <a:pt x="0" y="92"/>
                  </a:lnTo>
                  <a:lnTo>
                    <a:pt x="0" y="92"/>
                  </a:lnTo>
                </a:path>
              </a:pathLst>
            </a:custGeom>
            <a:noFill/>
            <a:ln w="38100">
              <a:solidFill>
                <a:srgbClr val="000000"/>
              </a:solidFill>
              <a:prstDash val="solid"/>
              <a:round/>
              <a:headEnd/>
              <a:tailEnd/>
            </a:ln>
          </p:spPr>
          <p:txBody>
            <a:bodyPr/>
            <a:lstStyle/>
            <a:p>
              <a:endParaRPr lang="zh-CN" altLang="en-US"/>
            </a:p>
          </p:txBody>
        </p:sp>
        <p:sp>
          <p:nvSpPr>
            <p:cNvPr id="1168" name="Rectangle 248"/>
            <p:cNvSpPr>
              <a:spLocks noChangeArrowheads="1"/>
            </p:cNvSpPr>
            <p:nvPr/>
          </p:nvSpPr>
          <p:spPr bwMode="auto">
            <a:xfrm>
              <a:off x="4623147" y="5470079"/>
              <a:ext cx="336550" cy="182562"/>
            </a:xfrm>
            <a:prstGeom prst="rect">
              <a:avLst/>
            </a:prstGeom>
            <a:noFill/>
            <a:ln w="9525">
              <a:noFill/>
              <a:miter lim="800000"/>
              <a:headEnd/>
              <a:tailEnd/>
            </a:ln>
          </p:spPr>
          <p:txBody>
            <a:bodyPr wrap="none" lIns="0" tIns="0" rIns="0" bIns="0">
              <a:spAutoFit/>
            </a:bodyPr>
            <a:lstStyle/>
            <a:p>
              <a:r>
                <a:rPr lang="en-US">
                  <a:solidFill>
                    <a:srgbClr val="000000"/>
                  </a:solidFill>
                </a:rPr>
                <a:t>2150</a:t>
              </a:r>
              <a:endParaRPr lang="en-US" sz="1400"/>
            </a:p>
          </p:txBody>
        </p:sp>
        <p:sp>
          <p:nvSpPr>
            <p:cNvPr id="1169" name="Rectangle 249"/>
            <p:cNvSpPr>
              <a:spLocks noChangeArrowheads="1"/>
            </p:cNvSpPr>
            <p:nvPr/>
          </p:nvSpPr>
          <p:spPr bwMode="auto">
            <a:xfrm>
              <a:off x="4059585" y="5470079"/>
              <a:ext cx="336550" cy="182562"/>
            </a:xfrm>
            <a:prstGeom prst="rect">
              <a:avLst/>
            </a:prstGeom>
            <a:noFill/>
            <a:ln w="9525">
              <a:noFill/>
              <a:miter lim="800000"/>
              <a:headEnd/>
              <a:tailEnd/>
            </a:ln>
          </p:spPr>
          <p:txBody>
            <a:bodyPr wrap="none" lIns="0" tIns="0" rIns="0" bIns="0">
              <a:spAutoFit/>
            </a:bodyPr>
            <a:lstStyle/>
            <a:p>
              <a:r>
                <a:rPr lang="en-US">
                  <a:solidFill>
                    <a:srgbClr val="000000"/>
                  </a:solidFill>
                </a:rPr>
                <a:t>2100</a:t>
              </a:r>
              <a:endParaRPr lang="en-US" sz="1400"/>
            </a:p>
          </p:txBody>
        </p:sp>
        <p:sp>
          <p:nvSpPr>
            <p:cNvPr id="1170" name="Rectangle 250"/>
            <p:cNvSpPr>
              <a:spLocks noChangeArrowheads="1"/>
            </p:cNvSpPr>
            <p:nvPr/>
          </p:nvSpPr>
          <p:spPr bwMode="auto">
            <a:xfrm>
              <a:off x="3488085" y="5470079"/>
              <a:ext cx="336550" cy="182562"/>
            </a:xfrm>
            <a:prstGeom prst="rect">
              <a:avLst/>
            </a:prstGeom>
            <a:noFill/>
            <a:ln w="9525">
              <a:noFill/>
              <a:miter lim="800000"/>
              <a:headEnd/>
              <a:tailEnd/>
            </a:ln>
          </p:spPr>
          <p:txBody>
            <a:bodyPr wrap="none" lIns="0" tIns="0" rIns="0" bIns="0">
              <a:spAutoFit/>
            </a:bodyPr>
            <a:lstStyle/>
            <a:p>
              <a:r>
                <a:rPr lang="en-US">
                  <a:solidFill>
                    <a:srgbClr val="000000"/>
                  </a:solidFill>
                </a:rPr>
                <a:t>2050</a:t>
              </a:r>
              <a:endParaRPr lang="en-US" sz="1400"/>
            </a:p>
          </p:txBody>
        </p:sp>
        <p:sp>
          <p:nvSpPr>
            <p:cNvPr id="1171" name="Rectangle 251"/>
            <p:cNvSpPr>
              <a:spLocks noChangeArrowheads="1"/>
            </p:cNvSpPr>
            <p:nvPr/>
          </p:nvSpPr>
          <p:spPr bwMode="auto">
            <a:xfrm>
              <a:off x="2924522" y="5470079"/>
              <a:ext cx="336550" cy="182562"/>
            </a:xfrm>
            <a:prstGeom prst="rect">
              <a:avLst/>
            </a:prstGeom>
            <a:noFill/>
            <a:ln w="9525">
              <a:noFill/>
              <a:miter lim="800000"/>
              <a:headEnd/>
              <a:tailEnd/>
            </a:ln>
          </p:spPr>
          <p:txBody>
            <a:bodyPr wrap="none" lIns="0" tIns="0" rIns="0" bIns="0">
              <a:spAutoFit/>
            </a:bodyPr>
            <a:lstStyle/>
            <a:p>
              <a:r>
                <a:rPr lang="en-US">
                  <a:solidFill>
                    <a:srgbClr val="000000"/>
                  </a:solidFill>
                </a:rPr>
                <a:t>2000</a:t>
              </a:r>
              <a:endParaRPr lang="en-US" sz="1400"/>
            </a:p>
          </p:txBody>
        </p:sp>
        <p:sp>
          <p:nvSpPr>
            <p:cNvPr id="1172" name="Rectangle 252"/>
            <p:cNvSpPr>
              <a:spLocks noChangeArrowheads="1"/>
            </p:cNvSpPr>
            <p:nvPr/>
          </p:nvSpPr>
          <p:spPr bwMode="auto">
            <a:xfrm>
              <a:off x="3481735" y="5674866"/>
              <a:ext cx="1300162" cy="182563"/>
            </a:xfrm>
            <a:prstGeom prst="rect">
              <a:avLst/>
            </a:prstGeom>
            <a:noFill/>
            <a:ln w="9525">
              <a:noFill/>
              <a:miter lim="800000"/>
              <a:headEnd/>
              <a:tailEnd/>
            </a:ln>
          </p:spPr>
          <p:txBody>
            <a:bodyPr wrap="none" lIns="0" tIns="0" rIns="0" bIns="0">
              <a:spAutoFit/>
            </a:bodyPr>
            <a:lstStyle/>
            <a:p>
              <a:r>
                <a:rPr lang="en-US">
                  <a:solidFill>
                    <a:srgbClr val="000000"/>
                  </a:solidFill>
                </a:rPr>
                <a:t>IR frequency (cm</a:t>
              </a:r>
              <a:r>
                <a:rPr lang="en-US" baseline="30000">
                  <a:solidFill>
                    <a:srgbClr val="000000"/>
                  </a:solidFill>
                </a:rPr>
                <a:t>-1</a:t>
              </a:r>
              <a:r>
                <a:rPr lang="en-US">
                  <a:solidFill>
                    <a:srgbClr val="000000"/>
                  </a:solidFill>
                </a:rPr>
                <a:t>)</a:t>
              </a:r>
              <a:endParaRPr lang="en-US" sz="1400"/>
            </a:p>
          </p:txBody>
        </p:sp>
        <p:sp>
          <p:nvSpPr>
            <p:cNvPr id="1173" name="Rectangle 276"/>
            <p:cNvSpPr>
              <a:spLocks noChangeArrowheads="1"/>
            </p:cNvSpPr>
            <p:nvPr/>
          </p:nvSpPr>
          <p:spPr bwMode="auto">
            <a:xfrm rot="16200000">
              <a:off x="1703735" y="3800028"/>
              <a:ext cx="1765300" cy="244475"/>
            </a:xfrm>
            <a:prstGeom prst="rect">
              <a:avLst/>
            </a:prstGeom>
            <a:noFill/>
            <a:ln w="9525">
              <a:noFill/>
              <a:miter lim="800000"/>
              <a:headEnd/>
              <a:tailEnd/>
            </a:ln>
          </p:spPr>
          <p:txBody>
            <a:bodyPr wrap="none" lIns="0" tIns="0" rIns="0" bIns="0">
              <a:spAutoFit/>
            </a:bodyPr>
            <a:lstStyle/>
            <a:p>
              <a:r>
                <a:rPr lang="en-US" sz="1600">
                  <a:solidFill>
                    <a:srgbClr val="000000"/>
                  </a:solidFill>
                </a:rPr>
                <a:t>SFG Intensity (a.u.)</a:t>
              </a:r>
              <a:endParaRPr lang="en-US" sz="2800"/>
            </a:p>
          </p:txBody>
        </p:sp>
        <p:sp>
          <p:nvSpPr>
            <p:cNvPr id="1175" name="Rectangle 279"/>
            <p:cNvSpPr>
              <a:spLocks noChangeArrowheads="1"/>
            </p:cNvSpPr>
            <p:nvPr/>
          </p:nvSpPr>
          <p:spPr bwMode="auto">
            <a:xfrm>
              <a:off x="2781647" y="3344416"/>
              <a:ext cx="1054100" cy="212725"/>
            </a:xfrm>
            <a:prstGeom prst="rect">
              <a:avLst/>
            </a:prstGeom>
            <a:noFill/>
            <a:ln w="9525">
              <a:noFill/>
              <a:miter lim="800000"/>
              <a:headEnd/>
              <a:tailEnd/>
            </a:ln>
          </p:spPr>
          <p:txBody>
            <a:bodyPr wrap="none" lIns="0" tIns="0" rIns="0" bIns="0">
              <a:spAutoFit/>
            </a:bodyPr>
            <a:lstStyle/>
            <a:p>
              <a:r>
                <a:rPr lang="en-US" sz="1400">
                  <a:solidFill>
                    <a:srgbClr val="000000"/>
                  </a:solidFill>
                </a:rPr>
                <a:t>without pump</a:t>
              </a:r>
              <a:endParaRPr lang="en-US" sz="1800"/>
            </a:p>
          </p:txBody>
        </p:sp>
        <p:sp>
          <p:nvSpPr>
            <p:cNvPr id="1176" name="Rectangle 280"/>
            <p:cNvSpPr>
              <a:spLocks noChangeArrowheads="1"/>
            </p:cNvSpPr>
            <p:nvPr/>
          </p:nvSpPr>
          <p:spPr bwMode="auto">
            <a:xfrm>
              <a:off x="2829272" y="2414141"/>
              <a:ext cx="746125" cy="244475"/>
            </a:xfrm>
            <a:prstGeom prst="rect">
              <a:avLst/>
            </a:prstGeom>
            <a:noFill/>
            <a:ln w="9525">
              <a:noFill/>
              <a:miter lim="800000"/>
              <a:headEnd/>
              <a:tailEnd/>
            </a:ln>
          </p:spPr>
          <p:txBody>
            <a:bodyPr wrap="none" lIns="0" tIns="0" rIns="0" bIns="0">
              <a:spAutoFit/>
            </a:bodyPr>
            <a:lstStyle/>
            <a:p>
              <a:r>
                <a:rPr lang="en-US" sz="1600" dirty="0">
                  <a:solidFill>
                    <a:srgbClr val="000000"/>
                  </a:solidFill>
                </a:rPr>
                <a:t>step CO</a:t>
              </a:r>
              <a:endParaRPr lang="en-US" sz="1600" dirty="0"/>
            </a:p>
          </p:txBody>
        </p:sp>
        <p:sp>
          <p:nvSpPr>
            <p:cNvPr id="1177" name="Freeform 281"/>
            <p:cNvSpPr>
              <a:spLocks/>
            </p:cNvSpPr>
            <p:nvPr/>
          </p:nvSpPr>
          <p:spPr bwMode="auto">
            <a:xfrm>
              <a:off x="3826222" y="2545904"/>
              <a:ext cx="130175" cy="71437"/>
            </a:xfrm>
            <a:custGeom>
              <a:avLst/>
              <a:gdLst/>
              <a:ahLst/>
              <a:cxnLst>
                <a:cxn ang="0">
                  <a:pos x="82" y="45"/>
                </a:cxn>
                <a:cxn ang="0">
                  <a:pos x="0" y="37"/>
                </a:cxn>
                <a:cxn ang="0">
                  <a:pos x="14" y="0"/>
                </a:cxn>
                <a:cxn ang="0">
                  <a:pos x="82" y="45"/>
                </a:cxn>
              </a:cxnLst>
              <a:rect l="0" t="0" r="r" b="b"/>
              <a:pathLst>
                <a:path w="82" h="45">
                  <a:moveTo>
                    <a:pt x="82" y="45"/>
                  </a:moveTo>
                  <a:lnTo>
                    <a:pt x="0" y="37"/>
                  </a:lnTo>
                  <a:lnTo>
                    <a:pt x="14" y="0"/>
                  </a:lnTo>
                  <a:lnTo>
                    <a:pt x="82" y="45"/>
                  </a:lnTo>
                  <a:close/>
                </a:path>
              </a:pathLst>
            </a:custGeom>
            <a:solidFill>
              <a:srgbClr val="000000"/>
            </a:solidFill>
            <a:ln w="9525">
              <a:noFill/>
              <a:round/>
              <a:headEnd/>
              <a:tailEnd/>
            </a:ln>
          </p:spPr>
          <p:txBody>
            <a:bodyPr/>
            <a:lstStyle/>
            <a:p>
              <a:endParaRPr lang="zh-CN" altLang="en-US"/>
            </a:p>
          </p:txBody>
        </p:sp>
        <p:sp>
          <p:nvSpPr>
            <p:cNvPr id="1178" name="Freeform 282"/>
            <p:cNvSpPr>
              <a:spLocks/>
            </p:cNvSpPr>
            <p:nvPr/>
          </p:nvSpPr>
          <p:spPr bwMode="auto">
            <a:xfrm>
              <a:off x="3826222" y="2545904"/>
              <a:ext cx="130175" cy="71437"/>
            </a:xfrm>
            <a:custGeom>
              <a:avLst/>
              <a:gdLst/>
              <a:ahLst/>
              <a:cxnLst>
                <a:cxn ang="0">
                  <a:pos x="82" y="45"/>
                </a:cxn>
                <a:cxn ang="0">
                  <a:pos x="0" y="37"/>
                </a:cxn>
                <a:cxn ang="0">
                  <a:pos x="14" y="0"/>
                </a:cxn>
                <a:cxn ang="0">
                  <a:pos x="82" y="45"/>
                </a:cxn>
              </a:cxnLst>
              <a:rect l="0" t="0" r="r" b="b"/>
              <a:pathLst>
                <a:path w="82" h="45">
                  <a:moveTo>
                    <a:pt x="82" y="45"/>
                  </a:moveTo>
                  <a:lnTo>
                    <a:pt x="0" y="37"/>
                  </a:lnTo>
                  <a:lnTo>
                    <a:pt x="14" y="0"/>
                  </a:lnTo>
                  <a:lnTo>
                    <a:pt x="82" y="45"/>
                  </a:lnTo>
                  <a:close/>
                </a:path>
              </a:pathLst>
            </a:custGeom>
            <a:noFill/>
            <a:ln w="1588">
              <a:solidFill>
                <a:srgbClr val="000000"/>
              </a:solidFill>
              <a:prstDash val="solid"/>
              <a:round/>
              <a:headEnd/>
              <a:tailEnd/>
            </a:ln>
          </p:spPr>
          <p:txBody>
            <a:bodyPr/>
            <a:lstStyle/>
            <a:p>
              <a:endParaRPr lang="zh-CN" altLang="en-US"/>
            </a:p>
          </p:txBody>
        </p:sp>
        <p:sp>
          <p:nvSpPr>
            <p:cNvPr id="1179" name="Line 283"/>
            <p:cNvSpPr>
              <a:spLocks noChangeShapeType="1"/>
            </p:cNvSpPr>
            <p:nvPr/>
          </p:nvSpPr>
          <p:spPr bwMode="auto">
            <a:xfrm flipH="1" flipV="1">
              <a:off x="3721447" y="2533204"/>
              <a:ext cx="115888" cy="42862"/>
            </a:xfrm>
            <a:prstGeom prst="line">
              <a:avLst/>
            </a:prstGeom>
            <a:noFill/>
            <a:ln w="23813">
              <a:solidFill>
                <a:srgbClr val="000000"/>
              </a:solidFill>
              <a:round/>
              <a:headEnd/>
              <a:tailEnd/>
            </a:ln>
          </p:spPr>
          <p:txBody>
            <a:bodyPr/>
            <a:lstStyle/>
            <a:p>
              <a:endParaRPr lang="zh-CN" altLang="en-US"/>
            </a:p>
          </p:txBody>
        </p:sp>
        <p:sp>
          <p:nvSpPr>
            <p:cNvPr id="1180" name="Freeform 284"/>
            <p:cNvSpPr>
              <a:spLocks/>
            </p:cNvSpPr>
            <p:nvPr/>
          </p:nvSpPr>
          <p:spPr bwMode="auto">
            <a:xfrm>
              <a:off x="4223097" y="3080891"/>
              <a:ext cx="127000" cy="85725"/>
            </a:xfrm>
            <a:custGeom>
              <a:avLst/>
              <a:gdLst/>
              <a:ahLst/>
              <a:cxnLst>
                <a:cxn ang="0">
                  <a:pos x="0" y="54"/>
                </a:cxn>
                <a:cxn ang="0">
                  <a:pos x="61" y="0"/>
                </a:cxn>
                <a:cxn ang="0">
                  <a:pos x="80" y="34"/>
                </a:cxn>
                <a:cxn ang="0">
                  <a:pos x="0" y="54"/>
                </a:cxn>
              </a:cxnLst>
              <a:rect l="0" t="0" r="r" b="b"/>
              <a:pathLst>
                <a:path w="80" h="54">
                  <a:moveTo>
                    <a:pt x="0" y="54"/>
                  </a:moveTo>
                  <a:lnTo>
                    <a:pt x="61" y="0"/>
                  </a:lnTo>
                  <a:lnTo>
                    <a:pt x="80" y="34"/>
                  </a:lnTo>
                  <a:lnTo>
                    <a:pt x="0" y="54"/>
                  </a:lnTo>
                  <a:close/>
                </a:path>
              </a:pathLst>
            </a:custGeom>
            <a:solidFill>
              <a:srgbClr val="000000"/>
            </a:solidFill>
            <a:ln w="9525">
              <a:noFill/>
              <a:round/>
              <a:headEnd/>
              <a:tailEnd/>
            </a:ln>
          </p:spPr>
          <p:txBody>
            <a:bodyPr/>
            <a:lstStyle/>
            <a:p>
              <a:endParaRPr lang="zh-CN" altLang="en-US"/>
            </a:p>
          </p:txBody>
        </p:sp>
        <p:sp>
          <p:nvSpPr>
            <p:cNvPr id="1181" name="Freeform 285"/>
            <p:cNvSpPr>
              <a:spLocks/>
            </p:cNvSpPr>
            <p:nvPr/>
          </p:nvSpPr>
          <p:spPr bwMode="auto">
            <a:xfrm>
              <a:off x="4223097" y="3080891"/>
              <a:ext cx="127000" cy="85725"/>
            </a:xfrm>
            <a:custGeom>
              <a:avLst/>
              <a:gdLst/>
              <a:ahLst/>
              <a:cxnLst>
                <a:cxn ang="0">
                  <a:pos x="0" y="54"/>
                </a:cxn>
                <a:cxn ang="0">
                  <a:pos x="61" y="0"/>
                </a:cxn>
                <a:cxn ang="0">
                  <a:pos x="80" y="34"/>
                </a:cxn>
                <a:cxn ang="0">
                  <a:pos x="0" y="54"/>
                </a:cxn>
              </a:cxnLst>
              <a:rect l="0" t="0" r="r" b="b"/>
              <a:pathLst>
                <a:path w="80" h="54">
                  <a:moveTo>
                    <a:pt x="0" y="54"/>
                  </a:moveTo>
                  <a:lnTo>
                    <a:pt x="61" y="0"/>
                  </a:lnTo>
                  <a:lnTo>
                    <a:pt x="80" y="34"/>
                  </a:lnTo>
                  <a:lnTo>
                    <a:pt x="0" y="54"/>
                  </a:lnTo>
                  <a:close/>
                </a:path>
              </a:pathLst>
            </a:custGeom>
            <a:noFill/>
            <a:ln w="1588">
              <a:solidFill>
                <a:srgbClr val="000000"/>
              </a:solidFill>
              <a:prstDash val="solid"/>
              <a:round/>
              <a:headEnd/>
              <a:tailEnd/>
            </a:ln>
          </p:spPr>
          <p:txBody>
            <a:bodyPr/>
            <a:lstStyle/>
            <a:p>
              <a:endParaRPr lang="zh-CN" altLang="en-US"/>
            </a:p>
          </p:txBody>
        </p:sp>
        <p:sp>
          <p:nvSpPr>
            <p:cNvPr id="1182" name="Line 286"/>
            <p:cNvSpPr>
              <a:spLocks noChangeShapeType="1"/>
            </p:cNvSpPr>
            <p:nvPr/>
          </p:nvSpPr>
          <p:spPr bwMode="auto">
            <a:xfrm flipV="1">
              <a:off x="4334222" y="3071366"/>
              <a:ext cx="68263" cy="36513"/>
            </a:xfrm>
            <a:prstGeom prst="line">
              <a:avLst/>
            </a:prstGeom>
            <a:noFill/>
            <a:ln w="23813">
              <a:solidFill>
                <a:srgbClr val="000000"/>
              </a:solidFill>
              <a:round/>
              <a:headEnd/>
              <a:tailEnd/>
            </a:ln>
          </p:spPr>
          <p:txBody>
            <a:bodyPr/>
            <a:lstStyle/>
            <a:p>
              <a:endParaRPr lang="zh-CN" altLang="en-US"/>
            </a:p>
          </p:txBody>
        </p:sp>
        <p:sp>
          <p:nvSpPr>
            <p:cNvPr id="1183" name="Rectangle 287"/>
            <p:cNvSpPr>
              <a:spLocks noChangeArrowheads="1"/>
            </p:cNvSpPr>
            <p:nvPr/>
          </p:nvSpPr>
          <p:spPr bwMode="auto">
            <a:xfrm>
              <a:off x="4277072" y="2811016"/>
              <a:ext cx="995363" cy="244475"/>
            </a:xfrm>
            <a:prstGeom prst="rect">
              <a:avLst/>
            </a:prstGeom>
            <a:noFill/>
            <a:ln w="9525">
              <a:noFill/>
              <a:miter lim="800000"/>
              <a:headEnd/>
              <a:tailEnd/>
            </a:ln>
          </p:spPr>
          <p:txBody>
            <a:bodyPr wrap="none" lIns="0" tIns="0" rIns="0" bIns="0">
              <a:spAutoFit/>
            </a:bodyPr>
            <a:lstStyle/>
            <a:p>
              <a:r>
                <a:rPr lang="en-US" sz="1600">
                  <a:solidFill>
                    <a:srgbClr val="000000"/>
                  </a:solidFill>
                </a:rPr>
                <a:t>terrace CO</a:t>
              </a:r>
              <a:endParaRPr lang="en-US" sz="1600"/>
            </a:p>
          </p:txBody>
        </p:sp>
      </p:grpSp>
      <p:sp>
        <p:nvSpPr>
          <p:cNvPr id="2" name="标题 1"/>
          <p:cNvSpPr>
            <a:spLocks noGrp="1"/>
          </p:cNvSpPr>
          <p:nvPr>
            <p:ph type="title"/>
          </p:nvPr>
        </p:nvSpPr>
        <p:spPr>
          <a:xfrm>
            <a:off x="3563888" y="274638"/>
            <a:ext cx="5400600" cy="1143000"/>
          </a:xfrm>
        </p:spPr>
        <p:txBody>
          <a:bodyPr>
            <a:normAutofit/>
          </a:bodyPr>
          <a:lstStyle/>
          <a:p>
            <a:r>
              <a:rPr lang="en-US" altLang="zh-CN" sz="3400" dirty="0" smtClean="0">
                <a:solidFill>
                  <a:srgbClr val="FFC000"/>
                </a:solidFill>
                <a:latin typeface="Comic Sans MS" pitchFamily="66" charset="0"/>
              </a:rPr>
              <a:t>Time-resolved Hopping</a:t>
            </a:r>
            <a:endParaRPr lang="zh-CN" altLang="en-US" sz="3400" dirty="0">
              <a:solidFill>
                <a:srgbClr val="FFC000"/>
              </a:solidFill>
              <a:latin typeface="Comic Sans MS" pitchFamily="66" charset="0"/>
            </a:endParaRPr>
          </a:p>
        </p:txBody>
      </p:sp>
      <p:grpSp>
        <p:nvGrpSpPr>
          <p:cNvPr id="1158" name="Group 12"/>
          <p:cNvGrpSpPr>
            <a:grpSpLocks/>
          </p:cNvGrpSpPr>
          <p:nvPr/>
        </p:nvGrpSpPr>
        <p:grpSpPr bwMode="auto">
          <a:xfrm>
            <a:off x="2807047" y="4204841"/>
            <a:ext cx="2497138" cy="1139825"/>
            <a:chOff x="466" y="2270"/>
            <a:chExt cx="1573" cy="718"/>
          </a:xfrm>
        </p:grpSpPr>
        <p:sp>
          <p:nvSpPr>
            <p:cNvPr id="1159" name="Freeform 13"/>
            <p:cNvSpPr>
              <a:spLocks/>
            </p:cNvSpPr>
            <p:nvPr/>
          </p:nvSpPr>
          <p:spPr bwMode="auto">
            <a:xfrm>
              <a:off x="466" y="2270"/>
              <a:ext cx="1573" cy="718"/>
            </a:xfrm>
            <a:custGeom>
              <a:avLst/>
              <a:gdLst/>
              <a:ahLst/>
              <a:cxnLst>
                <a:cxn ang="0">
                  <a:pos x="2" y="92"/>
                </a:cxn>
                <a:cxn ang="0">
                  <a:pos x="6" y="91"/>
                </a:cxn>
                <a:cxn ang="0">
                  <a:pos x="10" y="92"/>
                </a:cxn>
                <a:cxn ang="0">
                  <a:pos x="14" y="91"/>
                </a:cxn>
                <a:cxn ang="0">
                  <a:pos x="18" y="92"/>
                </a:cxn>
                <a:cxn ang="0">
                  <a:pos x="22" y="92"/>
                </a:cxn>
                <a:cxn ang="0">
                  <a:pos x="26" y="91"/>
                </a:cxn>
                <a:cxn ang="0">
                  <a:pos x="30" y="91"/>
                </a:cxn>
                <a:cxn ang="0">
                  <a:pos x="34" y="91"/>
                </a:cxn>
                <a:cxn ang="0">
                  <a:pos x="38" y="91"/>
                </a:cxn>
                <a:cxn ang="0">
                  <a:pos x="42" y="91"/>
                </a:cxn>
                <a:cxn ang="0">
                  <a:pos x="46" y="90"/>
                </a:cxn>
                <a:cxn ang="0">
                  <a:pos x="50" y="89"/>
                </a:cxn>
                <a:cxn ang="0">
                  <a:pos x="54" y="89"/>
                </a:cxn>
                <a:cxn ang="0">
                  <a:pos x="58" y="89"/>
                </a:cxn>
                <a:cxn ang="0">
                  <a:pos x="62" y="89"/>
                </a:cxn>
                <a:cxn ang="0">
                  <a:pos x="66" y="88"/>
                </a:cxn>
                <a:cxn ang="0">
                  <a:pos x="70" y="86"/>
                </a:cxn>
                <a:cxn ang="0">
                  <a:pos x="74" y="84"/>
                </a:cxn>
                <a:cxn ang="0">
                  <a:pos x="78" y="79"/>
                </a:cxn>
                <a:cxn ang="0">
                  <a:pos x="82" y="70"/>
                </a:cxn>
                <a:cxn ang="0">
                  <a:pos x="86" y="60"/>
                </a:cxn>
                <a:cxn ang="0">
                  <a:pos x="90" y="56"/>
                </a:cxn>
                <a:cxn ang="0">
                  <a:pos x="94" y="51"/>
                </a:cxn>
                <a:cxn ang="0">
                  <a:pos x="98" y="55"/>
                </a:cxn>
                <a:cxn ang="0">
                  <a:pos x="102" y="60"/>
                </a:cxn>
                <a:cxn ang="0">
                  <a:pos x="106" y="46"/>
                </a:cxn>
                <a:cxn ang="0">
                  <a:pos x="110" y="30"/>
                </a:cxn>
                <a:cxn ang="0">
                  <a:pos x="114" y="0"/>
                </a:cxn>
                <a:cxn ang="0">
                  <a:pos x="118" y="4"/>
                </a:cxn>
                <a:cxn ang="0">
                  <a:pos x="122" y="44"/>
                </a:cxn>
                <a:cxn ang="0">
                  <a:pos x="126" y="71"/>
                </a:cxn>
                <a:cxn ang="0">
                  <a:pos x="130" y="78"/>
                </a:cxn>
                <a:cxn ang="0">
                  <a:pos x="134" y="87"/>
                </a:cxn>
                <a:cxn ang="0">
                  <a:pos x="138" y="88"/>
                </a:cxn>
                <a:cxn ang="0">
                  <a:pos x="142" y="89"/>
                </a:cxn>
                <a:cxn ang="0">
                  <a:pos x="146" y="89"/>
                </a:cxn>
                <a:cxn ang="0">
                  <a:pos x="150" y="91"/>
                </a:cxn>
                <a:cxn ang="0">
                  <a:pos x="154" y="91"/>
                </a:cxn>
                <a:cxn ang="0">
                  <a:pos x="158" y="91"/>
                </a:cxn>
                <a:cxn ang="0">
                  <a:pos x="162" y="91"/>
                </a:cxn>
                <a:cxn ang="0">
                  <a:pos x="166" y="91"/>
                </a:cxn>
                <a:cxn ang="0">
                  <a:pos x="170" y="91"/>
                </a:cxn>
                <a:cxn ang="0">
                  <a:pos x="174" y="92"/>
                </a:cxn>
                <a:cxn ang="0">
                  <a:pos x="178" y="92"/>
                </a:cxn>
                <a:cxn ang="0">
                  <a:pos x="182" y="90"/>
                </a:cxn>
                <a:cxn ang="0">
                  <a:pos x="186" y="92"/>
                </a:cxn>
                <a:cxn ang="0">
                  <a:pos x="190" y="92"/>
                </a:cxn>
                <a:cxn ang="0">
                  <a:pos x="194" y="92"/>
                </a:cxn>
                <a:cxn ang="0">
                  <a:pos x="198" y="92"/>
                </a:cxn>
                <a:cxn ang="0">
                  <a:pos x="201" y="92"/>
                </a:cxn>
              </a:cxnLst>
              <a:rect l="0" t="0" r="r" b="b"/>
              <a:pathLst>
                <a:path w="201" h="92">
                  <a:moveTo>
                    <a:pt x="0" y="92"/>
                  </a:moveTo>
                  <a:lnTo>
                    <a:pt x="0" y="92"/>
                  </a:lnTo>
                  <a:lnTo>
                    <a:pt x="1" y="92"/>
                  </a:lnTo>
                  <a:lnTo>
                    <a:pt x="2" y="92"/>
                  </a:lnTo>
                  <a:lnTo>
                    <a:pt x="3" y="91"/>
                  </a:lnTo>
                  <a:lnTo>
                    <a:pt x="4" y="91"/>
                  </a:lnTo>
                  <a:lnTo>
                    <a:pt x="5" y="91"/>
                  </a:lnTo>
                  <a:lnTo>
                    <a:pt x="6" y="91"/>
                  </a:lnTo>
                  <a:lnTo>
                    <a:pt x="7" y="90"/>
                  </a:lnTo>
                  <a:lnTo>
                    <a:pt x="8" y="91"/>
                  </a:lnTo>
                  <a:lnTo>
                    <a:pt x="9" y="91"/>
                  </a:lnTo>
                  <a:lnTo>
                    <a:pt x="10" y="92"/>
                  </a:lnTo>
                  <a:lnTo>
                    <a:pt x="11" y="91"/>
                  </a:lnTo>
                  <a:lnTo>
                    <a:pt x="12" y="91"/>
                  </a:lnTo>
                  <a:lnTo>
                    <a:pt x="13" y="91"/>
                  </a:lnTo>
                  <a:lnTo>
                    <a:pt x="14" y="91"/>
                  </a:lnTo>
                  <a:lnTo>
                    <a:pt x="15" y="91"/>
                  </a:lnTo>
                  <a:lnTo>
                    <a:pt x="16" y="92"/>
                  </a:lnTo>
                  <a:lnTo>
                    <a:pt x="17" y="91"/>
                  </a:lnTo>
                  <a:lnTo>
                    <a:pt x="18" y="92"/>
                  </a:lnTo>
                  <a:lnTo>
                    <a:pt x="19" y="92"/>
                  </a:lnTo>
                  <a:lnTo>
                    <a:pt x="20" y="91"/>
                  </a:lnTo>
                  <a:lnTo>
                    <a:pt x="21" y="91"/>
                  </a:lnTo>
                  <a:lnTo>
                    <a:pt x="22" y="92"/>
                  </a:lnTo>
                  <a:lnTo>
                    <a:pt x="23" y="91"/>
                  </a:lnTo>
                  <a:lnTo>
                    <a:pt x="24" y="92"/>
                  </a:lnTo>
                  <a:lnTo>
                    <a:pt x="25" y="91"/>
                  </a:lnTo>
                  <a:lnTo>
                    <a:pt x="26" y="91"/>
                  </a:lnTo>
                  <a:lnTo>
                    <a:pt x="27" y="91"/>
                  </a:lnTo>
                  <a:lnTo>
                    <a:pt x="28" y="91"/>
                  </a:lnTo>
                  <a:lnTo>
                    <a:pt x="29" y="91"/>
                  </a:lnTo>
                  <a:lnTo>
                    <a:pt x="30" y="91"/>
                  </a:lnTo>
                  <a:lnTo>
                    <a:pt x="31" y="91"/>
                  </a:lnTo>
                  <a:lnTo>
                    <a:pt x="32" y="91"/>
                  </a:lnTo>
                  <a:lnTo>
                    <a:pt x="33" y="91"/>
                  </a:lnTo>
                  <a:lnTo>
                    <a:pt x="34" y="91"/>
                  </a:lnTo>
                  <a:lnTo>
                    <a:pt x="35" y="90"/>
                  </a:lnTo>
                  <a:lnTo>
                    <a:pt x="36" y="91"/>
                  </a:lnTo>
                  <a:lnTo>
                    <a:pt x="37" y="91"/>
                  </a:lnTo>
                  <a:lnTo>
                    <a:pt x="38" y="91"/>
                  </a:lnTo>
                  <a:lnTo>
                    <a:pt x="39" y="90"/>
                  </a:lnTo>
                  <a:lnTo>
                    <a:pt x="40" y="91"/>
                  </a:lnTo>
                  <a:lnTo>
                    <a:pt x="41" y="91"/>
                  </a:lnTo>
                  <a:lnTo>
                    <a:pt x="42" y="91"/>
                  </a:lnTo>
                  <a:lnTo>
                    <a:pt x="43" y="91"/>
                  </a:lnTo>
                  <a:lnTo>
                    <a:pt x="44" y="91"/>
                  </a:lnTo>
                  <a:lnTo>
                    <a:pt x="45" y="91"/>
                  </a:lnTo>
                  <a:lnTo>
                    <a:pt x="46" y="90"/>
                  </a:lnTo>
                  <a:lnTo>
                    <a:pt x="47" y="90"/>
                  </a:lnTo>
                  <a:lnTo>
                    <a:pt x="48" y="90"/>
                  </a:lnTo>
                  <a:lnTo>
                    <a:pt x="49" y="88"/>
                  </a:lnTo>
                  <a:lnTo>
                    <a:pt x="50" y="89"/>
                  </a:lnTo>
                  <a:lnTo>
                    <a:pt x="51" y="90"/>
                  </a:lnTo>
                  <a:lnTo>
                    <a:pt x="52" y="89"/>
                  </a:lnTo>
                  <a:lnTo>
                    <a:pt x="53" y="89"/>
                  </a:lnTo>
                  <a:lnTo>
                    <a:pt x="54" y="89"/>
                  </a:lnTo>
                  <a:lnTo>
                    <a:pt x="55" y="89"/>
                  </a:lnTo>
                  <a:lnTo>
                    <a:pt x="56" y="90"/>
                  </a:lnTo>
                  <a:lnTo>
                    <a:pt x="57" y="90"/>
                  </a:lnTo>
                  <a:lnTo>
                    <a:pt x="58" y="89"/>
                  </a:lnTo>
                  <a:lnTo>
                    <a:pt x="59" y="90"/>
                  </a:lnTo>
                  <a:lnTo>
                    <a:pt x="60" y="89"/>
                  </a:lnTo>
                  <a:lnTo>
                    <a:pt x="61" y="88"/>
                  </a:lnTo>
                  <a:lnTo>
                    <a:pt x="62" y="89"/>
                  </a:lnTo>
                  <a:lnTo>
                    <a:pt x="63" y="89"/>
                  </a:lnTo>
                  <a:lnTo>
                    <a:pt x="64" y="89"/>
                  </a:lnTo>
                  <a:lnTo>
                    <a:pt x="65" y="89"/>
                  </a:lnTo>
                  <a:lnTo>
                    <a:pt x="66" y="88"/>
                  </a:lnTo>
                  <a:lnTo>
                    <a:pt x="67" y="87"/>
                  </a:lnTo>
                  <a:lnTo>
                    <a:pt x="68" y="87"/>
                  </a:lnTo>
                  <a:lnTo>
                    <a:pt x="69" y="88"/>
                  </a:lnTo>
                  <a:lnTo>
                    <a:pt x="70" y="86"/>
                  </a:lnTo>
                  <a:lnTo>
                    <a:pt x="71" y="84"/>
                  </a:lnTo>
                  <a:lnTo>
                    <a:pt x="72" y="85"/>
                  </a:lnTo>
                  <a:lnTo>
                    <a:pt x="73" y="86"/>
                  </a:lnTo>
                  <a:lnTo>
                    <a:pt x="74" y="84"/>
                  </a:lnTo>
                  <a:lnTo>
                    <a:pt x="75" y="83"/>
                  </a:lnTo>
                  <a:lnTo>
                    <a:pt x="76" y="80"/>
                  </a:lnTo>
                  <a:lnTo>
                    <a:pt x="77" y="81"/>
                  </a:lnTo>
                  <a:lnTo>
                    <a:pt x="78" y="79"/>
                  </a:lnTo>
                  <a:lnTo>
                    <a:pt x="79" y="78"/>
                  </a:lnTo>
                  <a:lnTo>
                    <a:pt x="80" y="75"/>
                  </a:lnTo>
                  <a:lnTo>
                    <a:pt x="81" y="74"/>
                  </a:lnTo>
                  <a:lnTo>
                    <a:pt x="82" y="70"/>
                  </a:lnTo>
                  <a:lnTo>
                    <a:pt x="83" y="69"/>
                  </a:lnTo>
                  <a:lnTo>
                    <a:pt x="84" y="65"/>
                  </a:lnTo>
                  <a:lnTo>
                    <a:pt x="85" y="63"/>
                  </a:lnTo>
                  <a:lnTo>
                    <a:pt x="86" y="60"/>
                  </a:lnTo>
                  <a:lnTo>
                    <a:pt x="87" y="56"/>
                  </a:lnTo>
                  <a:lnTo>
                    <a:pt x="88" y="56"/>
                  </a:lnTo>
                  <a:lnTo>
                    <a:pt x="89" y="55"/>
                  </a:lnTo>
                  <a:lnTo>
                    <a:pt x="90" y="56"/>
                  </a:lnTo>
                  <a:lnTo>
                    <a:pt x="91" y="51"/>
                  </a:lnTo>
                  <a:lnTo>
                    <a:pt x="92" y="55"/>
                  </a:lnTo>
                  <a:lnTo>
                    <a:pt x="93" y="54"/>
                  </a:lnTo>
                  <a:lnTo>
                    <a:pt x="94" y="51"/>
                  </a:lnTo>
                  <a:lnTo>
                    <a:pt x="95" y="52"/>
                  </a:lnTo>
                  <a:lnTo>
                    <a:pt x="96" y="58"/>
                  </a:lnTo>
                  <a:lnTo>
                    <a:pt x="97" y="56"/>
                  </a:lnTo>
                  <a:lnTo>
                    <a:pt x="98" y="55"/>
                  </a:lnTo>
                  <a:lnTo>
                    <a:pt x="99" y="56"/>
                  </a:lnTo>
                  <a:lnTo>
                    <a:pt x="100" y="57"/>
                  </a:lnTo>
                  <a:lnTo>
                    <a:pt x="101" y="55"/>
                  </a:lnTo>
                  <a:lnTo>
                    <a:pt x="102" y="60"/>
                  </a:lnTo>
                  <a:lnTo>
                    <a:pt x="103" y="55"/>
                  </a:lnTo>
                  <a:lnTo>
                    <a:pt x="104" y="51"/>
                  </a:lnTo>
                  <a:lnTo>
                    <a:pt x="105" y="50"/>
                  </a:lnTo>
                  <a:lnTo>
                    <a:pt x="106" y="46"/>
                  </a:lnTo>
                  <a:lnTo>
                    <a:pt x="107" y="45"/>
                  </a:lnTo>
                  <a:lnTo>
                    <a:pt x="108" y="40"/>
                  </a:lnTo>
                  <a:lnTo>
                    <a:pt x="109" y="32"/>
                  </a:lnTo>
                  <a:lnTo>
                    <a:pt x="110" y="30"/>
                  </a:lnTo>
                  <a:lnTo>
                    <a:pt x="111" y="18"/>
                  </a:lnTo>
                  <a:lnTo>
                    <a:pt x="112" y="18"/>
                  </a:lnTo>
                  <a:lnTo>
                    <a:pt x="113" y="5"/>
                  </a:lnTo>
                  <a:lnTo>
                    <a:pt x="114" y="0"/>
                  </a:lnTo>
                  <a:lnTo>
                    <a:pt x="115" y="0"/>
                  </a:lnTo>
                  <a:lnTo>
                    <a:pt x="116" y="2"/>
                  </a:lnTo>
                  <a:lnTo>
                    <a:pt x="117" y="5"/>
                  </a:lnTo>
                  <a:lnTo>
                    <a:pt x="118" y="4"/>
                  </a:lnTo>
                  <a:lnTo>
                    <a:pt x="119" y="11"/>
                  </a:lnTo>
                  <a:lnTo>
                    <a:pt x="120" y="19"/>
                  </a:lnTo>
                  <a:lnTo>
                    <a:pt x="121" y="35"/>
                  </a:lnTo>
                  <a:lnTo>
                    <a:pt x="122" y="44"/>
                  </a:lnTo>
                  <a:lnTo>
                    <a:pt x="123" y="50"/>
                  </a:lnTo>
                  <a:lnTo>
                    <a:pt x="124" y="58"/>
                  </a:lnTo>
                  <a:lnTo>
                    <a:pt x="125" y="67"/>
                  </a:lnTo>
                  <a:lnTo>
                    <a:pt x="126" y="71"/>
                  </a:lnTo>
                  <a:lnTo>
                    <a:pt x="127" y="74"/>
                  </a:lnTo>
                  <a:lnTo>
                    <a:pt x="128" y="77"/>
                  </a:lnTo>
                  <a:lnTo>
                    <a:pt x="129" y="79"/>
                  </a:lnTo>
                  <a:lnTo>
                    <a:pt x="130" y="78"/>
                  </a:lnTo>
                  <a:lnTo>
                    <a:pt x="131" y="80"/>
                  </a:lnTo>
                  <a:lnTo>
                    <a:pt x="132" y="83"/>
                  </a:lnTo>
                  <a:lnTo>
                    <a:pt x="133" y="86"/>
                  </a:lnTo>
                  <a:lnTo>
                    <a:pt x="134" y="87"/>
                  </a:lnTo>
                  <a:lnTo>
                    <a:pt x="135" y="87"/>
                  </a:lnTo>
                  <a:lnTo>
                    <a:pt x="136" y="87"/>
                  </a:lnTo>
                  <a:lnTo>
                    <a:pt x="137" y="88"/>
                  </a:lnTo>
                  <a:lnTo>
                    <a:pt x="138" y="88"/>
                  </a:lnTo>
                  <a:lnTo>
                    <a:pt x="139" y="89"/>
                  </a:lnTo>
                  <a:lnTo>
                    <a:pt x="140" y="90"/>
                  </a:lnTo>
                  <a:lnTo>
                    <a:pt x="141" y="89"/>
                  </a:lnTo>
                  <a:lnTo>
                    <a:pt x="142" y="89"/>
                  </a:lnTo>
                  <a:lnTo>
                    <a:pt x="143" y="90"/>
                  </a:lnTo>
                  <a:lnTo>
                    <a:pt x="144" y="90"/>
                  </a:lnTo>
                  <a:lnTo>
                    <a:pt x="145" y="89"/>
                  </a:lnTo>
                  <a:lnTo>
                    <a:pt x="146" y="89"/>
                  </a:lnTo>
                  <a:lnTo>
                    <a:pt x="147" y="90"/>
                  </a:lnTo>
                  <a:lnTo>
                    <a:pt x="148" y="90"/>
                  </a:lnTo>
                  <a:lnTo>
                    <a:pt x="149" y="90"/>
                  </a:lnTo>
                  <a:lnTo>
                    <a:pt x="150" y="91"/>
                  </a:lnTo>
                  <a:lnTo>
                    <a:pt x="151" y="91"/>
                  </a:lnTo>
                  <a:lnTo>
                    <a:pt x="152" y="91"/>
                  </a:lnTo>
                  <a:lnTo>
                    <a:pt x="153" y="91"/>
                  </a:lnTo>
                  <a:lnTo>
                    <a:pt x="154" y="91"/>
                  </a:lnTo>
                  <a:lnTo>
                    <a:pt x="155" y="91"/>
                  </a:lnTo>
                  <a:lnTo>
                    <a:pt x="156" y="91"/>
                  </a:lnTo>
                  <a:lnTo>
                    <a:pt x="157" y="91"/>
                  </a:lnTo>
                  <a:lnTo>
                    <a:pt x="158" y="91"/>
                  </a:lnTo>
                  <a:lnTo>
                    <a:pt x="159" y="91"/>
                  </a:lnTo>
                  <a:lnTo>
                    <a:pt x="160" y="91"/>
                  </a:lnTo>
                  <a:lnTo>
                    <a:pt x="161" y="91"/>
                  </a:lnTo>
                  <a:lnTo>
                    <a:pt x="162" y="91"/>
                  </a:lnTo>
                  <a:lnTo>
                    <a:pt x="163" y="91"/>
                  </a:lnTo>
                  <a:lnTo>
                    <a:pt x="164" y="91"/>
                  </a:lnTo>
                  <a:lnTo>
                    <a:pt x="165" y="91"/>
                  </a:lnTo>
                  <a:lnTo>
                    <a:pt x="166" y="91"/>
                  </a:lnTo>
                  <a:lnTo>
                    <a:pt x="167" y="92"/>
                  </a:lnTo>
                  <a:lnTo>
                    <a:pt x="168" y="91"/>
                  </a:lnTo>
                  <a:lnTo>
                    <a:pt x="169" y="91"/>
                  </a:lnTo>
                  <a:lnTo>
                    <a:pt x="170" y="91"/>
                  </a:lnTo>
                  <a:lnTo>
                    <a:pt x="171" y="92"/>
                  </a:lnTo>
                  <a:lnTo>
                    <a:pt x="172" y="92"/>
                  </a:lnTo>
                  <a:lnTo>
                    <a:pt x="173" y="92"/>
                  </a:lnTo>
                  <a:lnTo>
                    <a:pt x="174" y="92"/>
                  </a:lnTo>
                  <a:lnTo>
                    <a:pt x="175" y="92"/>
                  </a:lnTo>
                  <a:lnTo>
                    <a:pt x="176" y="92"/>
                  </a:lnTo>
                  <a:lnTo>
                    <a:pt x="177" y="92"/>
                  </a:lnTo>
                  <a:lnTo>
                    <a:pt x="178" y="92"/>
                  </a:lnTo>
                  <a:lnTo>
                    <a:pt x="179" y="91"/>
                  </a:lnTo>
                  <a:lnTo>
                    <a:pt x="180" y="92"/>
                  </a:lnTo>
                  <a:lnTo>
                    <a:pt x="181" y="91"/>
                  </a:lnTo>
                  <a:lnTo>
                    <a:pt x="182" y="90"/>
                  </a:lnTo>
                  <a:lnTo>
                    <a:pt x="183" y="91"/>
                  </a:lnTo>
                  <a:lnTo>
                    <a:pt x="184" y="91"/>
                  </a:lnTo>
                  <a:lnTo>
                    <a:pt x="185" y="92"/>
                  </a:lnTo>
                  <a:lnTo>
                    <a:pt x="186" y="92"/>
                  </a:lnTo>
                  <a:lnTo>
                    <a:pt x="187" y="92"/>
                  </a:lnTo>
                  <a:lnTo>
                    <a:pt x="188" y="92"/>
                  </a:lnTo>
                  <a:lnTo>
                    <a:pt x="189" y="92"/>
                  </a:lnTo>
                  <a:lnTo>
                    <a:pt x="190" y="92"/>
                  </a:lnTo>
                  <a:lnTo>
                    <a:pt x="191" y="92"/>
                  </a:lnTo>
                  <a:lnTo>
                    <a:pt x="192" y="92"/>
                  </a:lnTo>
                  <a:lnTo>
                    <a:pt x="193" y="91"/>
                  </a:lnTo>
                  <a:lnTo>
                    <a:pt x="194" y="92"/>
                  </a:lnTo>
                  <a:lnTo>
                    <a:pt x="195" y="92"/>
                  </a:lnTo>
                  <a:lnTo>
                    <a:pt x="196" y="92"/>
                  </a:lnTo>
                  <a:lnTo>
                    <a:pt x="197" y="92"/>
                  </a:lnTo>
                  <a:lnTo>
                    <a:pt x="198" y="92"/>
                  </a:lnTo>
                  <a:lnTo>
                    <a:pt x="199" y="92"/>
                  </a:lnTo>
                  <a:lnTo>
                    <a:pt x="200" y="92"/>
                  </a:lnTo>
                  <a:lnTo>
                    <a:pt x="201" y="92"/>
                  </a:lnTo>
                  <a:lnTo>
                    <a:pt x="201" y="92"/>
                  </a:lnTo>
                </a:path>
              </a:pathLst>
            </a:custGeom>
            <a:noFill/>
            <a:ln w="38100">
              <a:solidFill>
                <a:srgbClr val="FF0000"/>
              </a:solidFill>
              <a:prstDash val="solid"/>
              <a:round/>
              <a:headEnd/>
              <a:tailEnd/>
            </a:ln>
          </p:spPr>
          <p:txBody>
            <a:bodyPr/>
            <a:lstStyle/>
            <a:p>
              <a:endParaRPr lang="zh-CN" altLang="en-US"/>
            </a:p>
          </p:txBody>
        </p:sp>
        <p:sp>
          <p:nvSpPr>
            <p:cNvPr id="1160" name="Rectangle 14"/>
            <p:cNvSpPr>
              <a:spLocks noChangeArrowheads="1"/>
            </p:cNvSpPr>
            <p:nvPr/>
          </p:nvSpPr>
          <p:spPr bwMode="auto">
            <a:xfrm>
              <a:off x="1695" y="2811"/>
              <a:ext cx="314" cy="134"/>
            </a:xfrm>
            <a:prstGeom prst="rect">
              <a:avLst/>
            </a:prstGeom>
            <a:noFill/>
            <a:ln w="9525">
              <a:noFill/>
              <a:miter lim="800000"/>
              <a:headEnd/>
              <a:tailEnd/>
            </a:ln>
          </p:spPr>
          <p:txBody>
            <a:bodyPr wrap="none" lIns="0" tIns="0" rIns="0" bIns="0">
              <a:spAutoFit/>
            </a:bodyPr>
            <a:lstStyle/>
            <a:p>
              <a:r>
                <a:rPr lang="en-US" sz="1400">
                  <a:solidFill>
                    <a:srgbClr val="FF0000"/>
                  </a:solidFill>
                </a:rPr>
                <a:t>170</a:t>
              </a:r>
              <a:r>
                <a:rPr lang="en-US">
                  <a:solidFill>
                    <a:srgbClr val="FF0000"/>
                  </a:solidFill>
                </a:rPr>
                <a:t> ps</a:t>
              </a:r>
              <a:endParaRPr lang="en-US" sz="1600"/>
            </a:p>
          </p:txBody>
        </p:sp>
      </p:grpSp>
      <p:grpSp>
        <p:nvGrpSpPr>
          <p:cNvPr id="1161" name="Group 15"/>
          <p:cNvGrpSpPr>
            <a:grpSpLocks/>
          </p:cNvGrpSpPr>
          <p:nvPr/>
        </p:nvGrpSpPr>
        <p:grpSpPr bwMode="auto">
          <a:xfrm>
            <a:off x="2807047" y="3696841"/>
            <a:ext cx="2497138" cy="1147763"/>
            <a:chOff x="466" y="1950"/>
            <a:chExt cx="1573" cy="723"/>
          </a:xfrm>
        </p:grpSpPr>
        <p:sp>
          <p:nvSpPr>
            <p:cNvPr id="1162" name="Freeform 16"/>
            <p:cNvSpPr>
              <a:spLocks/>
            </p:cNvSpPr>
            <p:nvPr/>
          </p:nvSpPr>
          <p:spPr bwMode="auto">
            <a:xfrm>
              <a:off x="466" y="1950"/>
              <a:ext cx="1573" cy="655"/>
            </a:xfrm>
            <a:custGeom>
              <a:avLst/>
              <a:gdLst/>
              <a:ahLst/>
              <a:cxnLst>
                <a:cxn ang="0">
                  <a:pos x="2" y="84"/>
                </a:cxn>
                <a:cxn ang="0">
                  <a:pos x="6" y="84"/>
                </a:cxn>
                <a:cxn ang="0">
                  <a:pos x="10" y="84"/>
                </a:cxn>
                <a:cxn ang="0">
                  <a:pos x="14" y="84"/>
                </a:cxn>
                <a:cxn ang="0">
                  <a:pos x="18" y="84"/>
                </a:cxn>
                <a:cxn ang="0">
                  <a:pos x="22" y="84"/>
                </a:cxn>
                <a:cxn ang="0">
                  <a:pos x="26" y="84"/>
                </a:cxn>
                <a:cxn ang="0">
                  <a:pos x="30" y="84"/>
                </a:cxn>
                <a:cxn ang="0">
                  <a:pos x="34" y="83"/>
                </a:cxn>
                <a:cxn ang="0">
                  <a:pos x="38" y="83"/>
                </a:cxn>
                <a:cxn ang="0">
                  <a:pos x="42" y="83"/>
                </a:cxn>
                <a:cxn ang="0">
                  <a:pos x="46" y="83"/>
                </a:cxn>
                <a:cxn ang="0">
                  <a:pos x="50" y="83"/>
                </a:cxn>
                <a:cxn ang="0">
                  <a:pos x="54" y="82"/>
                </a:cxn>
                <a:cxn ang="0">
                  <a:pos x="58" y="82"/>
                </a:cxn>
                <a:cxn ang="0">
                  <a:pos x="62" y="82"/>
                </a:cxn>
                <a:cxn ang="0">
                  <a:pos x="66" y="81"/>
                </a:cxn>
                <a:cxn ang="0">
                  <a:pos x="70" y="81"/>
                </a:cxn>
                <a:cxn ang="0">
                  <a:pos x="74" y="79"/>
                </a:cxn>
                <a:cxn ang="0">
                  <a:pos x="78" y="76"/>
                </a:cxn>
                <a:cxn ang="0">
                  <a:pos x="82" y="68"/>
                </a:cxn>
                <a:cxn ang="0">
                  <a:pos x="86" y="51"/>
                </a:cxn>
                <a:cxn ang="0">
                  <a:pos x="90" y="27"/>
                </a:cxn>
                <a:cxn ang="0">
                  <a:pos x="94" y="14"/>
                </a:cxn>
                <a:cxn ang="0">
                  <a:pos x="98" y="19"/>
                </a:cxn>
                <a:cxn ang="0">
                  <a:pos x="102" y="35"/>
                </a:cxn>
                <a:cxn ang="0">
                  <a:pos x="106" y="39"/>
                </a:cxn>
                <a:cxn ang="0">
                  <a:pos x="110" y="22"/>
                </a:cxn>
                <a:cxn ang="0">
                  <a:pos x="114" y="0"/>
                </a:cxn>
                <a:cxn ang="0">
                  <a:pos x="118" y="1"/>
                </a:cxn>
                <a:cxn ang="0">
                  <a:pos x="122" y="22"/>
                </a:cxn>
                <a:cxn ang="0">
                  <a:pos x="126" y="49"/>
                </a:cxn>
                <a:cxn ang="0">
                  <a:pos x="130" y="71"/>
                </a:cxn>
                <a:cxn ang="0">
                  <a:pos x="134" y="77"/>
                </a:cxn>
                <a:cxn ang="0">
                  <a:pos x="138" y="80"/>
                </a:cxn>
                <a:cxn ang="0">
                  <a:pos x="142" y="82"/>
                </a:cxn>
                <a:cxn ang="0">
                  <a:pos x="146" y="82"/>
                </a:cxn>
                <a:cxn ang="0">
                  <a:pos x="150" y="83"/>
                </a:cxn>
                <a:cxn ang="0">
                  <a:pos x="154" y="83"/>
                </a:cxn>
                <a:cxn ang="0">
                  <a:pos x="158" y="83"/>
                </a:cxn>
                <a:cxn ang="0">
                  <a:pos x="162" y="83"/>
                </a:cxn>
                <a:cxn ang="0">
                  <a:pos x="166" y="84"/>
                </a:cxn>
                <a:cxn ang="0">
                  <a:pos x="170" y="84"/>
                </a:cxn>
                <a:cxn ang="0">
                  <a:pos x="174" y="84"/>
                </a:cxn>
                <a:cxn ang="0">
                  <a:pos x="178" y="84"/>
                </a:cxn>
                <a:cxn ang="0">
                  <a:pos x="182" y="83"/>
                </a:cxn>
                <a:cxn ang="0">
                  <a:pos x="186" y="84"/>
                </a:cxn>
                <a:cxn ang="0">
                  <a:pos x="190" y="84"/>
                </a:cxn>
                <a:cxn ang="0">
                  <a:pos x="194" y="84"/>
                </a:cxn>
                <a:cxn ang="0">
                  <a:pos x="198" y="84"/>
                </a:cxn>
                <a:cxn ang="0">
                  <a:pos x="201" y="84"/>
                </a:cxn>
              </a:cxnLst>
              <a:rect l="0" t="0" r="r" b="b"/>
              <a:pathLst>
                <a:path w="201" h="84">
                  <a:moveTo>
                    <a:pt x="0" y="84"/>
                  </a:moveTo>
                  <a:lnTo>
                    <a:pt x="0" y="84"/>
                  </a:lnTo>
                  <a:lnTo>
                    <a:pt x="1" y="84"/>
                  </a:lnTo>
                  <a:lnTo>
                    <a:pt x="2" y="84"/>
                  </a:lnTo>
                  <a:lnTo>
                    <a:pt x="3" y="84"/>
                  </a:lnTo>
                  <a:lnTo>
                    <a:pt x="4" y="84"/>
                  </a:lnTo>
                  <a:lnTo>
                    <a:pt x="5" y="84"/>
                  </a:lnTo>
                  <a:lnTo>
                    <a:pt x="6" y="84"/>
                  </a:lnTo>
                  <a:lnTo>
                    <a:pt x="7" y="83"/>
                  </a:lnTo>
                  <a:lnTo>
                    <a:pt x="8" y="84"/>
                  </a:lnTo>
                  <a:lnTo>
                    <a:pt x="9" y="84"/>
                  </a:lnTo>
                  <a:lnTo>
                    <a:pt x="10" y="84"/>
                  </a:lnTo>
                  <a:lnTo>
                    <a:pt x="11" y="84"/>
                  </a:lnTo>
                  <a:lnTo>
                    <a:pt x="12" y="84"/>
                  </a:lnTo>
                  <a:lnTo>
                    <a:pt x="13" y="84"/>
                  </a:lnTo>
                  <a:lnTo>
                    <a:pt x="14" y="84"/>
                  </a:lnTo>
                  <a:lnTo>
                    <a:pt x="15" y="84"/>
                  </a:lnTo>
                  <a:lnTo>
                    <a:pt x="16" y="84"/>
                  </a:lnTo>
                  <a:lnTo>
                    <a:pt x="17" y="84"/>
                  </a:lnTo>
                  <a:lnTo>
                    <a:pt x="18" y="84"/>
                  </a:lnTo>
                  <a:lnTo>
                    <a:pt x="19" y="84"/>
                  </a:lnTo>
                  <a:lnTo>
                    <a:pt x="20" y="83"/>
                  </a:lnTo>
                  <a:lnTo>
                    <a:pt x="21" y="84"/>
                  </a:lnTo>
                  <a:lnTo>
                    <a:pt x="22" y="84"/>
                  </a:lnTo>
                  <a:lnTo>
                    <a:pt x="23" y="84"/>
                  </a:lnTo>
                  <a:lnTo>
                    <a:pt x="24" y="84"/>
                  </a:lnTo>
                  <a:lnTo>
                    <a:pt x="25" y="84"/>
                  </a:lnTo>
                  <a:lnTo>
                    <a:pt x="26" y="84"/>
                  </a:lnTo>
                  <a:lnTo>
                    <a:pt x="27" y="84"/>
                  </a:lnTo>
                  <a:lnTo>
                    <a:pt x="28" y="84"/>
                  </a:lnTo>
                  <a:lnTo>
                    <a:pt x="29" y="84"/>
                  </a:lnTo>
                  <a:lnTo>
                    <a:pt x="30" y="84"/>
                  </a:lnTo>
                  <a:lnTo>
                    <a:pt x="31" y="84"/>
                  </a:lnTo>
                  <a:lnTo>
                    <a:pt x="32" y="84"/>
                  </a:lnTo>
                  <a:lnTo>
                    <a:pt x="33" y="83"/>
                  </a:lnTo>
                  <a:lnTo>
                    <a:pt x="34" y="83"/>
                  </a:lnTo>
                  <a:lnTo>
                    <a:pt x="35" y="83"/>
                  </a:lnTo>
                  <a:lnTo>
                    <a:pt x="36" y="83"/>
                  </a:lnTo>
                  <a:lnTo>
                    <a:pt x="37" y="83"/>
                  </a:lnTo>
                  <a:lnTo>
                    <a:pt x="38" y="83"/>
                  </a:lnTo>
                  <a:lnTo>
                    <a:pt x="39" y="83"/>
                  </a:lnTo>
                  <a:lnTo>
                    <a:pt x="40" y="83"/>
                  </a:lnTo>
                  <a:lnTo>
                    <a:pt x="41" y="83"/>
                  </a:lnTo>
                  <a:lnTo>
                    <a:pt x="42" y="83"/>
                  </a:lnTo>
                  <a:lnTo>
                    <a:pt x="43" y="83"/>
                  </a:lnTo>
                  <a:lnTo>
                    <a:pt x="44" y="83"/>
                  </a:lnTo>
                  <a:lnTo>
                    <a:pt x="45" y="83"/>
                  </a:lnTo>
                  <a:lnTo>
                    <a:pt x="46" y="83"/>
                  </a:lnTo>
                  <a:lnTo>
                    <a:pt x="47" y="83"/>
                  </a:lnTo>
                  <a:lnTo>
                    <a:pt x="48" y="83"/>
                  </a:lnTo>
                  <a:lnTo>
                    <a:pt x="49" y="83"/>
                  </a:lnTo>
                  <a:lnTo>
                    <a:pt x="50" y="83"/>
                  </a:lnTo>
                  <a:lnTo>
                    <a:pt x="51" y="83"/>
                  </a:lnTo>
                  <a:lnTo>
                    <a:pt x="52" y="83"/>
                  </a:lnTo>
                  <a:lnTo>
                    <a:pt x="53" y="83"/>
                  </a:lnTo>
                  <a:lnTo>
                    <a:pt x="54" y="82"/>
                  </a:lnTo>
                  <a:lnTo>
                    <a:pt x="55" y="82"/>
                  </a:lnTo>
                  <a:lnTo>
                    <a:pt x="56" y="83"/>
                  </a:lnTo>
                  <a:lnTo>
                    <a:pt x="57" y="83"/>
                  </a:lnTo>
                  <a:lnTo>
                    <a:pt x="58" y="82"/>
                  </a:lnTo>
                  <a:lnTo>
                    <a:pt x="59" y="81"/>
                  </a:lnTo>
                  <a:lnTo>
                    <a:pt x="60" y="81"/>
                  </a:lnTo>
                  <a:lnTo>
                    <a:pt x="61" y="82"/>
                  </a:lnTo>
                  <a:lnTo>
                    <a:pt x="62" y="82"/>
                  </a:lnTo>
                  <a:lnTo>
                    <a:pt x="63" y="82"/>
                  </a:lnTo>
                  <a:lnTo>
                    <a:pt x="64" y="82"/>
                  </a:lnTo>
                  <a:lnTo>
                    <a:pt x="65" y="82"/>
                  </a:lnTo>
                  <a:lnTo>
                    <a:pt x="66" y="81"/>
                  </a:lnTo>
                  <a:lnTo>
                    <a:pt x="67" y="81"/>
                  </a:lnTo>
                  <a:lnTo>
                    <a:pt x="68" y="81"/>
                  </a:lnTo>
                  <a:lnTo>
                    <a:pt x="69" y="81"/>
                  </a:lnTo>
                  <a:lnTo>
                    <a:pt x="70" y="81"/>
                  </a:lnTo>
                  <a:lnTo>
                    <a:pt x="71" y="80"/>
                  </a:lnTo>
                  <a:lnTo>
                    <a:pt x="72" y="80"/>
                  </a:lnTo>
                  <a:lnTo>
                    <a:pt x="73" y="80"/>
                  </a:lnTo>
                  <a:lnTo>
                    <a:pt x="74" y="79"/>
                  </a:lnTo>
                  <a:lnTo>
                    <a:pt x="75" y="78"/>
                  </a:lnTo>
                  <a:lnTo>
                    <a:pt x="76" y="78"/>
                  </a:lnTo>
                  <a:lnTo>
                    <a:pt x="77" y="76"/>
                  </a:lnTo>
                  <a:lnTo>
                    <a:pt x="78" y="76"/>
                  </a:lnTo>
                  <a:lnTo>
                    <a:pt x="79" y="75"/>
                  </a:lnTo>
                  <a:lnTo>
                    <a:pt x="80" y="73"/>
                  </a:lnTo>
                  <a:lnTo>
                    <a:pt x="81" y="71"/>
                  </a:lnTo>
                  <a:lnTo>
                    <a:pt x="82" y="68"/>
                  </a:lnTo>
                  <a:lnTo>
                    <a:pt x="83" y="64"/>
                  </a:lnTo>
                  <a:lnTo>
                    <a:pt x="84" y="60"/>
                  </a:lnTo>
                  <a:lnTo>
                    <a:pt x="85" y="56"/>
                  </a:lnTo>
                  <a:lnTo>
                    <a:pt x="86" y="51"/>
                  </a:lnTo>
                  <a:lnTo>
                    <a:pt x="87" y="43"/>
                  </a:lnTo>
                  <a:lnTo>
                    <a:pt x="88" y="41"/>
                  </a:lnTo>
                  <a:lnTo>
                    <a:pt x="89" y="35"/>
                  </a:lnTo>
                  <a:lnTo>
                    <a:pt x="90" y="27"/>
                  </a:lnTo>
                  <a:lnTo>
                    <a:pt x="91" y="22"/>
                  </a:lnTo>
                  <a:lnTo>
                    <a:pt x="92" y="18"/>
                  </a:lnTo>
                  <a:lnTo>
                    <a:pt x="93" y="16"/>
                  </a:lnTo>
                  <a:lnTo>
                    <a:pt x="94" y="14"/>
                  </a:lnTo>
                  <a:lnTo>
                    <a:pt x="95" y="11"/>
                  </a:lnTo>
                  <a:lnTo>
                    <a:pt x="96" y="13"/>
                  </a:lnTo>
                  <a:lnTo>
                    <a:pt x="97" y="14"/>
                  </a:lnTo>
                  <a:lnTo>
                    <a:pt x="98" y="19"/>
                  </a:lnTo>
                  <a:lnTo>
                    <a:pt x="99" y="21"/>
                  </a:lnTo>
                  <a:lnTo>
                    <a:pt x="100" y="27"/>
                  </a:lnTo>
                  <a:lnTo>
                    <a:pt x="101" y="32"/>
                  </a:lnTo>
                  <a:lnTo>
                    <a:pt x="102" y="35"/>
                  </a:lnTo>
                  <a:lnTo>
                    <a:pt x="103" y="38"/>
                  </a:lnTo>
                  <a:lnTo>
                    <a:pt x="104" y="41"/>
                  </a:lnTo>
                  <a:lnTo>
                    <a:pt x="105" y="42"/>
                  </a:lnTo>
                  <a:lnTo>
                    <a:pt x="106" y="39"/>
                  </a:lnTo>
                  <a:lnTo>
                    <a:pt x="107" y="36"/>
                  </a:lnTo>
                  <a:lnTo>
                    <a:pt x="108" y="32"/>
                  </a:lnTo>
                  <a:lnTo>
                    <a:pt x="109" y="26"/>
                  </a:lnTo>
                  <a:lnTo>
                    <a:pt x="110" y="22"/>
                  </a:lnTo>
                  <a:lnTo>
                    <a:pt x="111" y="16"/>
                  </a:lnTo>
                  <a:lnTo>
                    <a:pt x="112" y="9"/>
                  </a:lnTo>
                  <a:lnTo>
                    <a:pt x="113" y="3"/>
                  </a:lnTo>
                  <a:lnTo>
                    <a:pt x="114" y="0"/>
                  </a:lnTo>
                  <a:lnTo>
                    <a:pt x="115" y="0"/>
                  </a:lnTo>
                  <a:lnTo>
                    <a:pt x="116" y="0"/>
                  </a:lnTo>
                  <a:lnTo>
                    <a:pt x="117" y="0"/>
                  </a:lnTo>
                  <a:lnTo>
                    <a:pt x="118" y="1"/>
                  </a:lnTo>
                  <a:lnTo>
                    <a:pt x="119" y="5"/>
                  </a:lnTo>
                  <a:lnTo>
                    <a:pt x="120" y="9"/>
                  </a:lnTo>
                  <a:lnTo>
                    <a:pt x="121" y="17"/>
                  </a:lnTo>
                  <a:lnTo>
                    <a:pt x="122" y="22"/>
                  </a:lnTo>
                  <a:lnTo>
                    <a:pt x="123" y="25"/>
                  </a:lnTo>
                  <a:lnTo>
                    <a:pt x="124" y="32"/>
                  </a:lnTo>
                  <a:lnTo>
                    <a:pt x="125" y="44"/>
                  </a:lnTo>
                  <a:lnTo>
                    <a:pt x="126" y="49"/>
                  </a:lnTo>
                  <a:lnTo>
                    <a:pt x="127" y="55"/>
                  </a:lnTo>
                  <a:lnTo>
                    <a:pt x="128" y="63"/>
                  </a:lnTo>
                  <a:lnTo>
                    <a:pt x="129" y="67"/>
                  </a:lnTo>
                  <a:lnTo>
                    <a:pt x="130" y="71"/>
                  </a:lnTo>
                  <a:lnTo>
                    <a:pt x="131" y="73"/>
                  </a:lnTo>
                  <a:lnTo>
                    <a:pt x="132" y="74"/>
                  </a:lnTo>
                  <a:lnTo>
                    <a:pt x="133" y="76"/>
                  </a:lnTo>
                  <a:lnTo>
                    <a:pt x="134" y="77"/>
                  </a:lnTo>
                  <a:lnTo>
                    <a:pt x="135" y="78"/>
                  </a:lnTo>
                  <a:lnTo>
                    <a:pt x="136" y="79"/>
                  </a:lnTo>
                  <a:lnTo>
                    <a:pt x="137" y="80"/>
                  </a:lnTo>
                  <a:lnTo>
                    <a:pt x="138" y="80"/>
                  </a:lnTo>
                  <a:lnTo>
                    <a:pt x="139" y="81"/>
                  </a:lnTo>
                  <a:lnTo>
                    <a:pt x="140" y="82"/>
                  </a:lnTo>
                  <a:lnTo>
                    <a:pt x="141" y="82"/>
                  </a:lnTo>
                  <a:lnTo>
                    <a:pt x="142" y="82"/>
                  </a:lnTo>
                  <a:lnTo>
                    <a:pt x="143" y="82"/>
                  </a:lnTo>
                  <a:lnTo>
                    <a:pt x="144" y="82"/>
                  </a:lnTo>
                  <a:lnTo>
                    <a:pt x="145" y="82"/>
                  </a:lnTo>
                  <a:lnTo>
                    <a:pt x="146" y="82"/>
                  </a:lnTo>
                  <a:lnTo>
                    <a:pt x="147" y="82"/>
                  </a:lnTo>
                  <a:lnTo>
                    <a:pt x="148" y="83"/>
                  </a:lnTo>
                  <a:lnTo>
                    <a:pt x="149" y="83"/>
                  </a:lnTo>
                  <a:lnTo>
                    <a:pt x="150" y="83"/>
                  </a:lnTo>
                  <a:lnTo>
                    <a:pt x="151" y="83"/>
                  </a:lnTo>
                  <a:lnTo>
                    <a:pt x="152" y="83"/>
                  </a:lnTo>
                  <a:lnTo>
                    <a:pt x="153" y="83"/>
                  </a:lnTo>
                  <a:lnTo>
                    <a:pt x="154" y="83"/>
                  </a:lnTo>
                  <a:lnTo>
                    <a:pt x="155" y="83"/>
                  </a:lnTo>
                  <a:lnTo>
                    <a:pt x="156" y="83"/>
                  </a:lnTo>
                  <a:lnTo>
                    <a:pt x="157" y="83"/>
                  </a:lnTo>
                  <a:lnTo>
                    <a:pt x="158" y="83"/>
                  </a:lnTo>
                  <a:lnTo>
                    <a:pt x="159" y="83"/>
                  </a:lnTo>
                  <a:lnTo>
                    <a:pt x="160" y="83"/>
                  </a:lnTo>
                  <a:lnTo>
                    <a:pt x="161" y="83"/>
                  </a:lnTo>
                  <a:lnTo>
                    <a:pt x="162" y="83"/>
                  </a:lnTo>
                  <a:lnTo>
                    <a:pt x="163" y="83"/>
                  </a:lnTo>
                  <a:lnTo>
                    <a:pt x="164" y="84"/>
                  </a:lnTo>
                  <a:lnTo>
                    <a:pt x="165" y="84"/>
                  </a:lnTo>
                  <a:lnTo>
                    <a:pt x="166" y="84"/>
                  </a:lnTo>
                  <a:lnTo>
                    <a:pt x="167" y="84"/>
                  </a:lnTo>
                  <a:lnTo>
                    <a:pt x="168" y="83"/>
                  </a:lnTo>
                  <a:lnTo>
                    <a:pt x="169" y="84"/>
                  </a:lnTo>
                  <a:lnTo>
                    <a:pt x="170" y="84"/>
                  </a:lnTo>
                  <a:lnTo>
                    <a:pt x="171" y="84"/>
                  </a:lnTo>
                  <a:lnTo>
                    <a:pt x="172" y="84"/>
                  </a:lnTo>
                  <a:lnTo>
                    <a:pt x="173" y="84"/>
                  </a:lnTo>
                  <a:lnTo>
                    <a:pt x="174" y="84"/>
                  </a:lnTo>
                  <a:lnTo>
                    <a:pt x="175" y="84"/>
                  </a:lnTo>
                  <a:lnTo>
                    <a:pt x="176" y="84"/>
                  </a:lnTo>
                  <a:lnTo>
                    <a:pt x="177" y="84"/>
                  </a:lnTo>
                  <a:lnTo>
                    <a:pt x="178" y="84"/>
                  </a:lnTo>
                  <a:lnTo>
                    <a:pt x="179" y="84"/>
                  </a:lnTo>
                  <a:lnTo>
                    <a:pt x="180" y="84"/>
                  </a:lnTo>
                  <a:lnTo>
                    <a:pt x="181" y="83"/>
                  </a:lnTo>
                  <a:lnTo>
                    <a:pt x="182" y="83"/>
                  </a:lnTo>
                  <a:lnTo>
                    <a:pt x="183" y="84"/>
                  </a:lnTo>
                  <a:lnTo>
                    <a:pt x="184" y="84"/>
                  </a:lnTo>
                  <a:lnTo>
                    <a:pt x="185" y="84"/>
                  </a:lnTo>
                  <a:lnTo>
                    <a:pt x="186" y="84"/>
                  </a:lnTo>
                  <a:lnTo>
                    <a:pt x="187" y="84"/>
                  </a:lnTo>
                  <a:lnTo>
                    <a:pt x="188" y="84"/>
                  </a:lnTo>
                  <a:lnTo>
                    <a:pt x="189" y="84"/>
                  </a:lnTo>
                  <a:lnTo>
                    <a:pt x="190" y="84"/>
                  </a:lnTo>
                  <a:lnTo>
                    <a:pt x="191" y="84"/>
                  </a:lnTo>
                  <a:lnTo>
                    <a:pt x="192" y="84"/>
                  </a:lnTo>
                  <a:lnTo>
                    <a:pt x="193" y="84"/>
                  </a:lnTo>
                  <a:lnTo>
                    <a:pt x="194" y="84"/>
                  </a:lnTo>
                  <a:lnTo>
                    <a:pt x="195" y="84"/>
                  </a:lnTo>
                  <a:lnTo>
                    <a:pt x="196" y="84"/>
                  </a:lnTo>
                  <a:lnTo>
                    <a:pt x="197" y="84"/>
                  </a:lnTo>
                  <a:lnTo>
                    <a:pt x="198" y="84"/>
                  </a:lnTo>
                  <a:lnTo>
                    <a:pt x="199" y="84"/>
                  </a:lnTo>
                  <a:lnTo>
                    <a:pt x="200" y="84"/>
                  </a:lnTo>
                  <a:lnTo>
                    <a:pt x="201" y="84"/>
                  </a:lnTo>
                  <a:lnTo>
                    <a:pt x="201" y="84"/>
                  </a:lnTo>
                </a:path>
              </a:pathLst>
            </a:custGeom>
            <a:noFill/>
            <a:ln w="38100">
              <a:solidFill>
                <a:srgbClr val="4040FF"/>
              </a:solidFill>
              <a:prstDash val="solid"/>
              <a:round/>
              <a:headEnd/>
              <a:tailEnd/>
            </a:ln>
          </p:spPr>
          <p:txBody>
            <a:bodyPr/>
            <a:lstStyle/>
            <a:p>
              <a:endParaRPr lang="zh-CN" altLang="en-US"/>
            </a:p>
          </p:txBody>
        </p:sp>
        <p:sp>
          <p:nvSpPr>
            <p:cNvPr id="1163" name="Rectangle 17"/>
            <p:cNvSpPr>
              <a:spLocks noChangeArrowheads="1"/>
            </p:cNvSpPr>
            <p:nvPr/>
          </p:nvSpPr>
          <p:spPr bwMode="auto">
            <a:xfrm>
              <a:off x="1711" y="2441"/>
              <a:ext cx="310" cy="134"/>
            </a:xfrm>
            <a:prstGeom prst="rect">
              <a:avLst/>
            </a:prstGeom>
            <a:noFill/>
            <a:ln w="9525">
              <a:noFill/>
              <a:miter lim="800000"/>
              <a:headEnd/>
              <a:tailEnd/>
            </a:ln>
          </p:spPr>
          <p:txBody>
            <a:bodyPr wrap="none" lIns="0" tIns="0" rIns="0" bIns="0">
              <a:spAutoFit/>
            </a:bodyPr>
            <a:lstStyle/>
            <a:p>
              <a:r>
                <a:rPr lang="en-US" sz="1400">
                  <a:solidFill>
                    <a:srgbClr val="4040FF"/>
                  </a:solidFill>
                </a:rPr>
                <a:t>-10 ps</a:t>
              </a:r>
              <a:endParaRPr lang="en-US" sz="1800"/>
            </a:p>
          </p:txBody>
        </p:sp>
        <p:sp>
          <p:nvSpPr>
            <p:cNvPr id="1164" name="Rectangle 18"/>
            <p:cNvSpPr>
              <a:spLocks noChangeArrowheads="1"/>
            </p:cNvSpPr>
            <p:nvPr/>
          </p:nvSpPr>
          <p:spPr bwMode="auto">
            <a:xfrm>
              <a:off x="1711" y="2558"/>
              <a:ext cx="27" cy="115"/>
            </a:xfrm>
            <a:prstGeom prst="rect">
              <a:avLst/>
            </a:prstGeom>
            <a:noFill/>
            <a:ln w="9525">
              <a:noFill/>
              <a:miter lim="800000"/>
              <a:headEnd/>
              <a:tailEnd/>
            </a:ln>
          </p:spPr>
          <p:txBody>
            <a:bodyPr wrap="none" lIns="0" tIns="0" rIns="0" bIns="0">
              <a:spAutoFit/>
            </a:bodyPr>
            <a:lstStyle/>
            <a:p>
              <a:r>
                <a:rPr lang="en-US">
                  <a:solidFill>
                    <a:srgbClr val="4040FF"/>
                  </a:solidFill>
                </a:rPr>
                <a:t> </a:t>
              </a:r>
              <a:endParaRPr lang="en-US" sz="1600"/>
            </a:p>
          </p:txBody>
        </p:sp>
        <p:sp>
          <p:nvSpPr>
            <p:cNvPr id="1165" name="Rectangle 19"/>
            <p:cNvSpPr>
              <a:spLocks noChangeArrowheads="1"/>
            </p:cNvSpPr>
            <p:nvPr/>
          </p:nvSpPr>
          <p:spPr bwMode="auto">
            <a:xfrm>
              <a:off x="480" y="2371"/>
              <a:ext cx="568" cy="155"/>
            </a:xfrm>
            <a:prstGeom prst="rect">
              <a:avLst/>
            </a:prstGeom>
            <a:noFill/>
            <a:ln w="9525">
              <a:noFill/>
              <a:miter lim="800000"/>
              <a:headEnd/>
              <a:tailEnd/>
            </a:ln>
          </p:spPr>
          <p:txBody>
            <a:bodyPr wrap="none" lIns="0" tIns="0" rIns="0" bIns="0">
              <a:spAutoFit/>
            </a:bodyPr>
            <a:lstStyle/>
            <a:p>
              <a:r>
                <a:rPr lang="en-US" sz="1600" dirty="0">
                  <a:solidFill>
                    <a:srgbClr val="000000"/>
                  </a:solidFill>
                </a:rPr>
                <a:t>with pump</a:t>
              </a:r>
              <a:endParaRPr lang="en-US" sz="1600" dirty="0"/>
            </a:p>
          </p:txBody>
        </p:sp>
        <p:sp>
          <p:nvSpPr>
            <p:cNvPr id="1167" name="Rectangle 21"/>
            <p:cNvSpPr>
              <a:spLocks noChangeArrowheads="1"/>
            </p:cNvSpPr>
            <p:nvPr/>
          </p:nvSpPr>
          <p:spPr bwMode="auto">
            <a:xfrm>
              <a:off x="1531" y="2256"/>
              <a:ext cx="364" cy="115"/>
            </a:xfrm>
            <a:prstGeom prst="rect">
              <a:avLst/>
            </a:prstGeom>
            <a:noFill/>
            <a:ln w="9525">
              <a:noFill/>
              <a:miter lim="800000"/>
              <a:headEnd/>
              <a:tailEnd/>
            </a:ln>
          </p:spPr>
          <p:txBody>
            <a:bodyPr wrap="none" lIns="0" tIns="0" rIns="0" bIns="0">
              <a:spAutoFit/>
            </a:bodyPr>
            <a:lstStyle/>
            <a:p>
              <a:r>
                <a:rPr lang="en-US" dirty="0">
                  <a:solidFill>
                    <a:srgbClr val="000000"/>
                  </a:solidFill>
                </a:rPr>
                <a:t>     delay</a:t>
              </a:r>
              <a:endParaRPr lang="en-US" sz="1600" dirty="0"/>
            </a:p>
          </p:txBody>
        </p:sp>
      </p:grpSp>
      <p:grpSp>
        <p:nvGrpSpPr>
          <p:cNvPr id="1241" name="组合 1240"/>
          <p:cNvGrpSpPr/>
          <p:nvPr/>
        </p:nvGrpSpPr>
        <p:grpSpPr>
          <a:xfrm>
            <a:off x="5724128" y="1844824"/>
            <a:ext cx="3275856" cy="4608512"/>
            <a:chOff x="4896544" y="1988840"/>
            <a:chExt cx="3275856" cy="4608512"/>
          </a:xfrm>
        </p:grpSpPr>
        <p:sp>
          <p:nvSpPr>
            <p:cNvPr id="1240" name="圆角矩形 1239"/>
            <p:cNvSpPr/>
            <p:nvPr/>
          </p:nvSpPr>
          <p:spPr>
            <a:xfrm>
              <a:off x="4896544" y="1988840"/>
              <a:ext cx="3275856" cy="4608512"/>
            </a:xfrm>
            <a:prstGeom prst="roundRect">
              <a:avLst>
                <a:gd name="adj" fmla="val 831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85" name="Group 244"/>
            <p:cNvGrpSpPr>
              <a:grpSpLocks/>
            </p:cNvGrpSpPr>
            <p:nvPr/>
          </p:nvGrpSpPr>
          <p:grpSpPr bwMode="auto">
            <a:xfrm>
              <a:off x="5076056" y="2204864"/>
              <a:ext cx="2941637" cy="4287838"/>
              <a:chOff x="3359" y="670"/>
              <a:chExt cx="1853" cy="2701"/>
            </a:xfrm>
          </p:grpSpPr>
          <p:sp>
            <p:nvSpPr>
              <p:cNvPr id="1186" name="Text Box 190"/>
              <p:cNvSpPr txBox="1">
                <a:spLocks noChangeArrowheads="1"/>
              </p:cNvSpPr>
              <p:nvPr/>
            </p:nvSpPr>
            <p:spPr bwMode="auto">
              <a:xfrm>
                <a:off x="3600" y="861"/>
                <a:ext cx="368" cy="233"/>
              </a:xfrm>
              <a:prstGeom prst="rect">
                <a:avLst/>
              </a:prstGeom>
              <a:noFill/>
              <a:ln w="9525">
                <a:noFill/>
                <a:miter lim="800000"/>
                <a:headEnd/>
                <a:tailEnd/>
              </a:ln>
              <a:effectLst/>
            </p:spPr>
            <p:txBody>
              <a:bodyPr wrap="none">
                <a:spAutoFit/>
              </a:bodyPr>
              <a:lstStyle/>
              <a:p>
                <a:r>
                  <a:rPr lang="en-US" sz="1800" dirty="0">
                    <a:solidFill>
                      <a:schemeClr val="bg2">
                        <a:lumMod val="60000"/>
                        <a:lumOff val="40000"/>
                      </a:schemeClr>
                    </a:solidFill>
                  </a:rPr>
                  <a:t>75%</a:t>
                </a:r>
              </a:p>
            </p:txBody>
          </p:sp>
          <p:sp>
            <p:nvSpPr>
              <p:cNvPr id="1187" name="Text Box 191"/>
              <p:cNvSpPr txBox="1">
                <a:spLocks noChangeArrowheads="1"/>
              </p:cNvSpPr>
              <p:nvPr/>
            </p:nvSpPr>
            <p:spPr bwMode="auto">
              <a:xfrm>
                <a:off x="4704" y="861"/>
                <a:ext cx="368" cy="233"/>
              </a:xfrm>
              <a:prstGeom prst="rect">
                <a:avLst/>
              </a:prstGeom>
              <a:noFill/>
              <a:ln w="9525">
                <a:noFill/>
                <a:miter lim="800000"/>
                <a:headEnd/>
                <a:tailEnd/>
              </a:ln>
              <a:effectLst/>
            </p:spPr>
            <p:txBody>
              <a:bodyPr wrap="none">
                <a:spAutoFit/>
              </a:bodyPr>
              <a:lstStyle/>
              <a:p>
                <a:r>
                  <a:rPr lang="en-US" sz="1800" dirty="0">
                    <a:solidFill>
                      <a:schemeClr val="bg1"/>
                    </a:solidFill>
                  </a:rPr>
                  <a:t>30%</a:t>
                </a:r>
              </a:p>
            </p:txBody>
          </p:sp>
          <p:sp>
            <p:nvSpPr>
              <p:cNvPr id="1188" name="Line 192"/>
              <p:cNvSpPr>
                <a:spLocks noChangeShapeType="1"/>
              </p:cNvSpPr>
              <p:nvPr/>
            </p:nvSpPr>
            <p:spPr bwMode="auto">
              <a:xfrm>
                <a:off x="3362" y="674"/>
                <a:ext cx="1" cy="2328"/>
              </a:xfrm>
              <a:prstGeom prst="line">
                <a:avLst/>
              </a:prstGeom>
              <a:noFill/>
              <a:ln w="12700">
                <a:solidFill>
                  <a:srgbClr val="000000"/>
                </a:solidFill>
                <a:round/>
                <a:headEnd/>
                <a:tailEnd/>
              </a:ln>
            </p:spPr>
            <p:txBody>
              <a:bodyPr/>
              <a:lstStyle/>
              <a:p>
                <a:endParaRPr lang="zh-CN" altLang="en-US"/>
              </a:p>
            </p:txBody>
          </p:sp>
          <p:sp>
            <p:nvSpPr>
              <p:cNvPr id="1189" name="Line 193"/>
              <p:cNvSpPr>
                <a:spLocks noChangeShapeType="1"/>
              </p:cNvSpPr>
              <p:nvPr/>
            </p:nvSpPr>
            <p:spPr bwMode="auto">
              <a:xfrm>
                <a:off x="5208" y="674"/>
                <a:ext cx="1" cy="2328"/>
              </a:xfrm>
              <a:prstGeom prst="line">
                <a:avLst/>
              </a:prstGeom>
              <a:noFill/>
              <a:ln w="12700">
                <a:solidFill>
                  <a:srgbClr val="000000"/>
                </a:solidFill>
                <a:round/>
                <a:headEnd/>
                <a:tailEnd/>
              </a:ln>
            </p:spPr>
            <p:txBody>
              <a:bodyPr/>
              <a:lstStyle/>
              <a:p>
                <a:endParaRPr lang="zh-CN" altLang="en-US"/>
              </a:p>
            </p:txBody>
          </p:sp>
          <p:sp>
            <p:nvSpPr>
              <p:cNvPr id="1190" name="Line 194"/>
              <p:cNvSpPr>
                <a:spLocks noChangeShapeType="1"/>
              </p:cNvSpPr>
              <p:nvPr/>
            </p:nvSpPr>
            <p:spPr bwMode="auto">
              <a:xfrm>
                <a:off x="3359" y="3005"/>
                <a:ext cx="1853" cy="1"/>
              </a:xfrm>
              <a:prstGeom prst="line">
                <a:avLst/>
              </a:prstGeom>
              <a:noFill/>
              <a:ln w="12700">
                <a:solidFill>
                  <a:srgbClr val="000000"/>
                </a:solidFill>
                <a:round/>
                <a:headEnd/>
                <a:tailEnd/>
              </a:ln>
            </p:spPr>
            <p:txBody>
              <a:bodyPr/>
              <a:lstStyle/>
              <a:p>
                <a:endParaRPr lang="zh-CN" altLang="en-US"/>
              </a:p>
            </p:txBody>
          </p:sp>
          <p:sp>
            <p:nvSpPr>
              <p:cNvPr id="1191" name="Line 195"/>
              <p:cNvSpPr>
                <a:spLocks noChangeShapeType="1"/>
              </p:cNvSpPr>
              <p:nvPr/>
            </p:nvSpPr>
            <p:spPr bwMode="auto">
              <a:xfrm>
                <a:off x="3359" y="670"/>
                <a:ext cx="1853" cy="1"/>
              </a:xfrm>
              <a:prstGeom prst="line">
                <a:avLst/>
              </a:prstGeom>
              <a:noFill/>
              <a:ln w="12700">
                <a:solidFill>
                  <a:srgbClr val="000000"/>
                </a:solidFill>
                <a:round/>
                <a:headEnd/>
                <a:tailEnd/>
              </a:ln>
            </p:spPr>
            <p:txBody>
              <a:bodyPr/>
              <a:lstStyle/>
              <a:p>
                <a:endParaRPr lang="zh-CN" altLang="en-US"/>
              </a:p>
            </p:txBody>
          </p:sp>
          <p:sp>
            <p:nvSpPr>
              <p:cNvPr id="1192" name="Line 196"/>
              <p:cNvSpPr>
                <a:spLocks noChangeShapeType="1"/>
              </p:cNvSpPr>
              <p:nvPr/>
            </p:nvSpPr>
            <p:spPr bwMode="auto">
              <a:xfrm flipV="1">
                <a:off x="4797" y="2946"/>
                <a:ext cx="1" cy="63"/>
              </a:xfrm>
              <a:prstGeom prst="line">
                <a:avLst/>
              </a:prstGeom>
              <a:noFill/>
              <a:ln w="12700">
                <a:solidFill>
                  <a:srgbClr val="000000"/>
                </a:solidFill>
                <a:round/>
                <a:headEnd/>
                <a:tailEnd/>
              </a:ln>
            </p:spPr>
            <p:txBody>
              <a:bodyPr/>
              <a:lstStyle/>
              <a:p>
                <a:endParaRPr lang="zh-CN" altLang="en-US"/>
              </a:p>
            </p:txBody>
          </p:sp>
          <p:sp>
            <p:nvSpPr>
              <p:cNvPr id="1193" name="Rectangle 197"/>
              <p:cNvSpPr>
                <a:spLocks noChangeArrowheads="1"/>
              </p:cNvSpPr>
              <p:nvPr/>
            </p:nvSpPr>
            <p:spPr bwMode="auto">
              <a:xfrm>
                <a:off x="4673" y="3042"/>
                <a:ext cx="248" cy="134"/>
              </a:xfrm>
              <a:prstGeom prst="rect">
                <a:avLst/>
              </a:prstGeom>
              <a:noFill/>
              <a:ln w="9525">
                <a:noFill/>
                <a:miter lim="800000"/>
                <a:headEnd/>
                <a:tailEnd/>
              </a:ln>
            </p:spPr>
            <p:txBody>
              <a:bodyPr wrap="none" lIns="0" tIns="0" rIns="0" bIns="0">
                <a:spAutoFit/>
              </a:bodyPr>
              <a:lstStyle/>
              <a:p>
                <a:r>
                  <a:rPr lang="en-US" sz="1400">
                    <a:solidFill>
                      <a:srgbClr val="000000"/>
                    </a:solidFill>
                  </a:rPr>
                  <a:t>2200</a:t>
                </a:r>
                <a:endParaRPr lang="en-US" sz="1400"/>
              </a:p>
            </p:txBody>
          </p:sp>
          <p:sp>
            <p:nvSpPr>
              <p:cNvPr id="1194" name="Line 198"/>
              <p:cNvSpPr>
                <a:spLocks noChangeShapeType="1"/>
              </p:cNvSpPr>
              <p:nvPr/>
            </p:nvSpPr>
            <p:spPr bwMode="auto">
              <a:xfrm flipV="1">
                <a:off x="4382" y="2946"/>
                <a:ext cx="1" cy="63"/>
              </a:xfrm>
              <a:prstGeom prst="line">
                <a:avLst/>
              </a:prstGeom>
              <a:noFill/>
              <a:ln w="12700">
                <a:solidFill>
                  <a:srgbClr val="000000"/>
                </a:solidFill>
                <a:round/>
                <a:headEnd/>
                <a:tailEnd/>
              </a:ln>
            </p:spPr>
            <p:txBody>
              <a:bodyPr/>
              <a:lstStyle/>
              <a:p>
                <a:endParaRPr lang="zh-CN" altLang="en-US"/>
              </a:p>
            </p:txBody>
          </p:sp>
          <p:sp>
            <p:nvSpPr>
              <p:cNvPr id="1195" name="Rectangle 199"/>
              <p:cNvSpPr>
                <a:spLocks noChangeArrowheads="1"/>
              </p:cNvSpPr>
              <p:nvPr/>
            </p:nvSpPr>
            <p:spPr bwMode="auto">
              <a:xfrm>
                <a:off x="4258" y="3042"/>
                <a:ext cx="248" cy="134"/>
              </a:xfrm>
              <a:prstGeom prst="rect">
                <a:avLst/>
              </a:prstGeom>
              <a:noFill/>
              <a:ln w="9525">
                <a:noFill/>
                <a:miter lim="800000"/>
                <a:headEnd/>
                <a:tailEnd/>
              </a:ln>
            </p:spPr>
            <p:txBody>
              <a:bodyPr wrap="none" lIns="0" tIns="0" rIns="0" bIns="0">
                <a:spAutoFit/>
              </a:bodyPr>
              <a:lstStyle/>
              <a:p>
                <a:r>
                  <a:rPr lang="en-US" sz="1400">
                    <a:solidFill>
                      <a:srgbClr val="000000"/>
                    </a:solidFill>
                  </a:rPr>
                  <a:t>2100</a:t>
                </a:r>
                <a:endParaRPr lang="en-US" sz="1400"/>
              </a:p>
            </p:txBody>
          </p:sp>
          <p:sp>
            <p:nvSpPr>
              <p:cNvPr id="1196" name="Line 200"/>
              <p:cNvSpPr>
                <a:spLocks noChangeShapeType="1"/>
              </p:cNvSpPr>
              <p:nvPr/>
            </p:nvSpPr>
            <p:spPr bwMode="auto">
              <a:xfrm flipV="1">
                <a:off x="3968" y="2946"/>
                <a:ext cx="1" cy="63"/>
              </a:xfrm>
              <a:prstGeom prst="line">
                <a:avLst/>
              </a:prstGeom>
              <a:noFill/>
              <a:ln w="12700">
                <a:solidFill>
                  <a:srgbClr val="000000"/>
                </a:solidFill>
                <a:round/>
                <a:headEnd/>
                <a:tailEnd/>
              </a:ln>
            </p:spPr>
            <p:txBody>
              <a:bodyPr/>
              <a:lstStyle/>
              <a:p>
                <a:endParaRPr lang="zh-CN" altLang="en-US"/>
              </a:p>
            </p:txBody>
          </p:sp>
          <p:sp>
            <p:nvSpPr>
              <p:cNvPr id="1197" name="Rectangle 201"/>
              <p:cNvSpPr>
                <a:spLocks noChangeArrowheads="1"/>
              </p:cNvSpPr>
              <p:nvPr/>
            </p:nvSpPr>
            <p:spPr bwMode="auto">
              <a:xfrm>
                <a:off x="3843" y="3042"/>
                <a:ext cx="248" cy="134"/>
              </a:xfrm>
              <a:prstGeom prst="rect">
                <a:avLst/>
              </a:prstGeom>
              <a:noFill/>
              <a:ln w="9525">
                <a:noFill/>
                <a:miter lim="800000"/>
                <a:headEnd/>
                <a:tailEnd/>
              </a:ln>
            </p:spPr>
            <p:txBody>
              <a:bodyPr wrap="none" lIns="0" tIns="0" rIns="0" bIns="0">
                <a:spAutoFit/>
              </a:bodyPr>
              <a:lstStyle/>
              <a:p>
                <a:r>
                  <a:rPr lang="en-US" sz="1400">
                    <a:solidFill>
                      <a:srgbClr val="000000"/>
                    </a:solidFill>
                  </a:rPr>
                  <a:t>2000</a:t>
                </a:r>
                <a:endParaRPr lang="en-US" sz="1400"/>
              </a:p>
            </p:txBody>
          </p:sp>
          <p:sp>
            <p:nvSpPr>
              <p:cNvPr id="1198" name="Line 202"/>
              <p:cNvSpPr>
                <a:spLocks noChangeShapeType="1"/>
              </p:cNvSpPr>
              <p:nvPr/>
            </p:nvSpPr>
            <p:spPr bwMode="auto">
              <a:xfrm flipV="1">
                <a:off x="3553" y="2946"/>
                <a:ext cx="1" cy="63"/>
              </a:xfrm>
              <a:prstGeom prst="line">
                <a:avLst/>
              </a:prstGeom>
              <a:noFill/>
              <a:ln w="12700">
                <a:solidFill>
                  <a:srgbClr val="000000"/>
                </a:solidFill>
                <a:round/>
                <a:headEnd/>
                <a:tailEnd/>
              </a:ln>
            </p:spPr>
            <p:txBody>
              <a:bodyPr/>
              <a:lstStyle/>
              <a:p>
                <a:endParaRPr lang="zh-CN" altLang="en-US"/>
              </a:p>
            </p:txBody>
          </p:sp>
          <p:sp>
            <p:nvSpPr>
              <p:cNvPr id="1199" name="Rectangle 203"/>
              <p:cNvSpPr>
                <a:spLocks noChangeArrowheads="1"/>
              </p:cNvSpPr>
              <p:nvPr/>
            </p:nvSpPr>
            <p:spPr bwMode="auto">
              <a:xfrm>
                <a:off x="3428" y="3042"/>
                <a:ext cx="248" cy="134"/>
              </a:xfrm>
              <a:prstGeom prst="rect">
                <a:avLst/>
              </a:prstGeom>
              <a:noFill/>
              <a:ln w="9525">
                <a:noFill/>
                <a:miter lim="800000"/>
                <a:headEnd/>
                <a:tailEnd/>
              </a:ln>
            </p:spPr>
            <p:txBody>
              <a:bodyPr wrap="none" lIns="0" tIns="0" rIns="0" bIns="0">
                <a:spAutoFit/>
              </a:bodyPr>
              <a:lstStyle/>
              <a:p>
                <a:r>
                  <a:rPr lang="en-US" sz="1400">
                    <a:solidFill>
                      <a:srgbClr val="000000"/>
                    </a:solidFill>
                  </a:rPr>
                  <a:t>1900</a:t>
                </a:r>
                <a:endParaRPr lang="en-US" sz="1400"/>
              </a:p>
            </p:txBody>
          </p:sp>
          <p:sp>
            <p:nvSpPr>
              <p:cNvPr id="1200" name="Rectangle 204"/>
              <p:cNvSpPr>
                <a:spLocks noChangeArrowheads="1"/>
              </p:cNvSpPr>
              <p:nvPr/>
            </p:nvSpPr>
            <p:spPr bwMode="auto">
              <a:xfrm>
                <a:off x="3806" y="3237"/>
                <a:ext cx="850" cy="134"/>
              </a:xfrm>
              <a:prstGeom prst="rect">
                <a:avLst/>
              </a:prstGeom>
              <a:noFill/>
              <a:ln w="9525">
                <a:noFill/>
                <a:miter lim="800000"/>
                <a:headEnd/>
                <a:tailEnd/>
              </a:ln>
            </p:spPr>
            <p:txBody>
              <a:bodyPr wrap="none" lIns="0" tIns="0" rIns="0" bIns="0">
                <a:spAutoFit/>
              </a:bodyPr>
              <a:lstStyle/>
              <a:p>
                <a:r>
                  <a:rPr lang="en-US" sz="1400">
                    <a:solidFill>
                      <a:srgbClr val="000000"/>
                    </a:solidFill>
                  </a:rPr>
                  <a:t>IR frequency (cm</a:t>
                </a:r>
                <a:endParaRPr lang="en-US" sz="1400"/>
              </a:p>
            </p:txBody>
          </p:sp>
          <p:sp>
            <p:nvSpPr>
              <p:cNvPr id="1201" name="Rectangle 205"/>
              <p:cNvSpPr>
                <a:spLocks noChangeArrowheads="1"/>
              </p:cNvSpPr>
              <p:nvPr/>
            </p:nvSpPr>
            <p:spPr bwMode="auto">
              <a:xfrm>
                <a:off x="4658" y="3199"/>
                <a:ext cx="71" cy="96"/>
              </a:xfrm>
              <a:prstGeom prst="rect">
                <a:avLst/>
              </a:prstGeom>
              <a:noFill/>
              <a:ln w="9525">
                <a:noFill/>
                <a:miter lim="800000"/>
                <a:headEnd/>
                <a:tailEnd/>
              </a:ln>
            </p:spPr>
            <p:txBody>
              <a:bodyPr wrap="none" lIns="0" tIns="0" rIns="0" bIns="0">
                <a:spAutoFit/>
              </a:bodyPr>
              <a:lstStyle/>
              <a:p>
                <a:r>
                  <a:rPr lang="en-US" sz="1000">
                    <a:solidFill>
                      <a:srgbClr val="000000"/>
                    </a:solidFill>
                  </a:rPr>
                  <a:t>-1</a:t>
                </a:r>
                <a:endParaRPr lang="en-US" sz="1400"/>
              </a:p>
            </p:txBody>
          </p:sp>
          <p:sp>
            <p:nvSpPr>
              <p:cNvPr id="1202" name="Rectangle 206"/>
              <p:cNvSpPr>
                <a:spLocks noChangeArrowheads="1"/>
              </p:cNvSpPr>
              <p:nvPr/>
            </p:nvSpPr>
            <p:spPr bwMode="auto">
              <a:xfrm>
                <a:off x="4728" y="3237"/>
                <a:ext cx="37" cy="134"/>
              </a:xfrm>
              <a:prstGeom prst="rect">
                <a:avLst/>
              </a:prstGeom>
              <a:noFill/>
              <a:ln w="9525">
                <a:noFill/>
                <a:miter lim="800000"/>
                <a:headEnd/>
                <a:tailEnd/>
              </a:ln>
            </p:spPr>
            <p:txBody>
              <a:bodyPr wrap="none" lIns="0" tIns="0" rIns="0" bIns="0">
                <a:spAutoFit/>
              </a:bodyPr>
              <a:lstStyle/>
              <a:p>
                <a:r>
                  <a:rPr lang="en-US" sz="1400">
                    <a:solidFill>
                      <a:srgbClr val="000000"/>
                    </a:solidFill>
                  </a:rPr>
                  <a:t>)</a:t>
                </a:r>
                <a:endParaRPr lang="en-US" sz="1400"/>
              </a:p>
            </p:txBody>
          </p:sp>
          <p:sp>
            <p:nvSpPr>
              <p:cNvPr id="1203" name="Freeform 207"/>
              <p:cNvSpPr>
                <a:spLocks/>
              </p:cNvSpPr>
              <p:nvPr/>
            </p:nvSpPr>
            <p:spPr bwMode="auto">
              <a:xfrm>
                <a:off x="3382" y="1049"/>
                <a:ext cx="883" cy="286"/>
              </a:xfrm>
              <a:custGeom>
                <a:avLst/>
                <a:gdLst/>
                <a:ahLst/>
                <a:cxnLst>
                  <a:cxn ang="0">
                    <a:pos x="14" y="297"/>
                  </a:cxn>
                  <a:cxn ang="0">
                    <a:pos x="33" y="297"/>
                  </a:cxn>
                  <a:cxn ang="0">
                    <a:pos x="52" y="297"/>
                  </a:cxn>
                  <a:cxn ang="0">
                    <a:pos x="71" y="297"/>
                  </a:cxn>
                  <a:cxn ang="0">
                    <a:pos x="90" y="296"/>
                  </a:cxn>
                  <a:cxn ang="0">
                    <a:pos x="109" y="294"/>
                  </a:cxn>
                  <a:cxn ang="0">
                    <a:pos x="128" y="296"/>
                  </a:cxn>
                  <a:cxn ang="0">
                    <a:pos x="147" y="296"/>
                  </a:cxn>
                  <a:cxn ang="0">
                    <a:pos x="166" y="295"/>
                  </a:cxn>
                  <a:cxn ang="0">
                    <a:pos x="185" y="296"/>
                  </a:cxn>
                  <a:cxn ang="0">
                    <a:pos x="204" y="296"/>
                  </a:cxn>
                  <a:cxn ang="0">
                    <a:pos x="223" y="293"/>
                  </a:cxn>
                  <a:cxn ang="0">
                    <a:pos x="242" y="297"/>
                  </a:cxn>
                  <a:cxn ang="0">
                    <a:pos x="261" y="293"/>
                  </a:cxn>
                  <a:cxn ang="0">
                    <a:pos x="280" y="292"/>
                  </a:cxn>
                  <a:cxn ang="0">
                    <a:pos x="299" y="295"/>
                  </a:cxn>
                  <a:cxn ang="0">
                    <a:pos x="318" y="292"/>
                  </a:cxn>
                  <a:cxn ang="0">
                    <a:pos x="336" y="296"/>
                  </a:cxn>
                  <a:cxn ang="0">
                    <a:pos x="355" y="296"/>
                  </a:cxn>
                  <a:cxn ang="0">
                    <a:pos x="374" y="296"/>
                  </a:cxn>
                  <a:cxn ang="0">
                    <a:pos x="393" y="295"/>
                  </a:cxn>
                  <a:cxn ang="0">
                    <a:pos x="412" y="296"/>
                  </a:cxn>
                  <a:cxn ang="0">
                    <a:pos x="431" y="295"/>
                  </a:cxn>
                  <a:cxn ang="0">
                    <a:pos x="450" y="295"/>
                  </a:cxn>
                  <a:cxn ang="0">
                    <a:pos x="469" y="294"/>
                  </a:cxn>
                  <a:cxn ang="0">
                    <a:pos x="488" y="297"/>
                  </a:cxn>
                  <a:cxn ang="0">
                    <a:pos x="507" y="298"/>
                  </a:cxn>
                  <a:cxn ang="0">
                    <a:pos x="526" y="295"/>
                  </a:cxn>
                  <a:cxn ang="0">
                    <a:pos x="545" y="297"/>
                  </a:cxn>
                  <a:cxn ang="0">
                    <a:pos x="564" y="297"/>
                  </a:cxn>
                  <a:cxn ang="0">
                    <a:pos x="583" y="295"/>
                  </a:cxn>
                  <a:cxn ang="0">
                    <a:pos x="602" y="295"/>
                  </a:cxn>
                  <a:cxn ang="0">
                    <a:pos x="621" y="296"/>
                  </a:cxn>
                  <a:cxn ang="0">
                    <a:pos x="640" y="293"/>
                  </a:cxn>
                  <a:cxn ang="0">
                    <a:pos x="659" y="293"/>
                  </a:cxn>
                  <a:cxn ang="0">
                    <a:pos x="678" y="291"/>
                  </a:cxn>
                  <a:cxn ang="0">
                    <a:pos x="697" y="293"/>
                  </a:cxn>
                  <a:cxn ang="0">
                    <a:pos x="716" y="289"/>
                  </a:cxn>
                  <a:cxn ang="0">
                    <a:pos x="735" y="289"/>
                  </a:cxn>
                  <a:cxn ang="0">
                    <a:pos x="754" y="287"/>
                  </a:cxn>
                  <a:cxn ang="0">
                    <a:pos x="773" y="286"/>
                  </a:cxn>
                  <a:cxn ang="0">
                    <a:pos x="791" y="282"/>
                  </a:cxn>
                  <a:cxn ang="0">
                    <a:pos x="810" y="276"/>
                  </a:cxn>
                  <a:cxn ang="0">
                    <a:pos x="829" y="272"/>
                  </a:cxn>
                  <a:cxn ang="0">
                    <a:pos x="848" y="256"/>
                  </a:cxn>
                  <a:cxn ang="0">
                    <a:pos x="867" y="240"/>
                  </a:cxn>
                  <a:cxn ang="0">
                    <a:pos x="886" y="183"/>
                  </a:cxn>
                  <a:cxn ang="0">
                    <a:pos x="905" y="82"/>
                  </a:cxn>
                  <a:cxn ang="0">
                    <a:pos x="924" y="0"/>
                  </a:cxn>
                </a:cxnLst>
                <a:rect l="0" t="0" r="r" b="b"/>
                <a:pathLst>
                  <a:path w="924" h="298">
                    <a:moveTo>
                      <a:pt x="0" y="297"/>
                    </a:moveTo>
                    <a:lnTo>
                      <a:pt x="5" y="298"/>
                    </a:lnTo>
                    <a:lnTo>
                      <a:pt x="9" y="298"/>
                    </a:lnTo>
                    <a:lnTo>
                      <a:pt x="14" y="297"/>
                    </a:lnTo>
                    <a:lnTo>
                      <a:pt x="19" y="297"/>
                    </a:lnTo>
                    <a:lnTo>
                      <a:pt x="24" y="297"/>
                    </a:lnTo>
                    <a:lnTo>
                      <a:pt x="28" y="298"/>
                    </a:lnTo>
                    <a:lnTo>
                      <a:pt x="33" y="297"/>
                    </a:lnTo>
                    <a:lnTo>
                      <a:pt x="38" y="296"/>
                    </a:lnTo>
                    <a:lnTo>
                      <a:pt x="43" y="296"/>
                    </a:lnTo>
                    <a:lnTo>
                      <a:pt x="47" y="297"/>
                    </a:lnTo>
                    <a:lnTo>
                      <a:pt x="52" y="297"/>
                    </a:lnTo>
                    <a:lnTo>
                      <a:pt x="57" y="297"/>
                    </a:lnTo>
                    <a:lnTo>
                      <a:pt x="62" y="297"/>
                    </a:lnTo>
                    <a:lnTo>
                      <a:pt x="66" y="298"/>
                    </a:lnTo>
                    <a:lnTo>
                      <a:pt x="71" y="297"/>
                    </a:lnTo>
                    <a:lnTo>
                      <a:pt x="76" y="297"/>
                    </a:lnTo>
                    <a:lnTo>
                      <a:pt x="81" y="297"/>
                    </a:lnTo>
                    <a:lnTo>
                      <a:pt x="85" y="296"/>
                    </a:lnTo>
                    <a:lnTo>
                      <a:pt x="90" y="296"/>
                    </a:lnTo>
                    <a:lnTo>
                      <a:pt x="95" y="295"/>
                    </a:lnTo>
                    <a:lnTo>
                      <a:pt x="100" y="294"/>
                    </a:lnTo>
                    <a:lnTo>
                      <a:pt x="104" y="294"/>
                    </a:lnTo>
                    <a:lnTo>
                      <a:pt x="109" y="294"/>
                    </a:lnTo>
                    <a:lnTo>
                      <a:pt x="114" y="297"/>
                    </a:lnTo>
                    <a:lnTo>
                      <a:pt x="118" y="296"/>
                    </a:lnTo>
                    <a:lnTo>
                      <a:pt x="123" y="295"/>
                    </a:lnTo>
                    <a:lnTo>
                      <a:pt x="128" y="296"/>
                    </a:lnTo>
                    <a:lnTo>
                      <a:pt x="133" y="296"/>
                    </a:lnTo>
                    <a:lnTo>
                      <a:pt x="137" y="294"/>
                    </a:lnTo>
                    <a:lnTo>
                      <a:pt x="142" y="296"/>
                    </a:lnTo>
                    <a:lnTo>
                      <a:pt x="147" y="296"/>
                    </a:lnTo>
                    <a:lnTo>
                      <a:pt x="152" y="296"/>
                    </a:lnTo>
                    <a:lnTo>
                      <a:pt x="156" y="296"/>
                    </a:lnTo>
                    <a:lnTo>
                      <a:pt x="161" y="297"/>
                    </a:lnTo>
                    <a:lnTo>
                      <a:pt x="166" y="295"/>
                    </a:lnTo>
                    <a:lnTo>
                      <a:pt x="171" y="297"/>
                    </a:lnTo>
                    <a:lnTo>
                      <a:pt x="175" y="297"/>
                    </a:lnTo>
                    <a:lnTo>
                      <a:pt x="180" y="296"/>
                    </a:lnTo>
                    <a:lnTo>
                      <a:pt x="185" y="296"/>
                    </a:lnTo>
                    <a:lnTo>
                      <a:pt x="190" y="296"/>
                    </a:lnTo>
                    <a:lnTo>
                      <a:pt x="194" y="295"/>
                    </a:lnTo>
                    <a:lnTo>
                      <a:pt x="199" y="296"/>
                    </a:lnTo>
                    <a:lnTo>
                      <a:pt x="204" y="296"/>
                    </a:lnTo>
                    <a:lnTo>
                      <a:pt x="209" y="297"/>
                    </a:lnTo>
                    <a:lnTo>
                      <a:pt x="213" y="296"/>
                    </a:lnTo>
                    <a:lnTo>
                      <a:pt x="218" y="297"/>
                    </a:lnTo>
                    <a:lnTo>
                      <a:pt x="223" y="293"/>
                    </a:lnTo>
                    <a:lnTo>
                      <a:pt x="227" y="294"/>
                    </a:lnTo>
                    <a:lnTo>
                      <a:pt x="232" y="296"/>
                    </a:lnTo>
                    <a:lnTo>
                      <a:pt x="237" y="296"/>
                    </a:lnTo>
                    <a:lnTo>
                      <a:pt x="242" y="297"/>
                    </a:lnTo>
                    <a:lnTo>
                      <a:pt x="246" y="297"/>
                    </a:lnTo>
                    <a:lnTo>
                      <a:pt x="251" y="295"/>
                    </a:lnTo>
                    <a:lnTo>
                      <a:pt x="256" y="295"/>
                    </a:lnTo>
                    <a:lnTo>
                      <a:pt x="261" y="293"/>
                    </a:lnTo>
                    <a:lnTo>
                      <a:pt x="265" y="295"/>
                    </a:lnTo>
                    <a:lnTo>
                      <a:pt x="270" y="295"/>
                    </a:lnTo>
                    <a:lnTo>
                      <a:pt x="275" y="294"/>
                    </a:lnTo>
                    <a:lnTo>
                      <a:pt x="280" y="292"/>
                    </a:lnTo>
                    <a:lnTo>
                      <a:pt x="284" y="293"/>
                    </a:lnTo>
                    <a:lnTo>
                      <a:pt x="289" y="297"/>
                    </a:lnTo>
                    <a:lnTo>
                      <a:pt x="294" y="295"/>
                    </a:lnTo>
                    <a:lnTo>
                      <a:pt x="299" y="295"/>
                    </a:lnTo>
                    <a:lnTo>
                      <a:pt x="303" y="296"/>
                    </a:lnTo>
                    <a:lnTo>
                      <a:pt x="308" y="297"/>
                    </a:lnTo>
                    <a:lnTo>
                      <a:pt x="313" y="296"/>
                    </a:lnTo>
                    <a:lnTo>
                      <a:pt x="318" y="292"/>
                    </a:lnTo>
                    <a:lnTo>
                      <a:pt x="322" y="296"/>
                    </a:lnTo>
                    <a:lnTo>
                      <a:pt x="327" y="296"/>
                    </a:lnTo>
                    <a:lnTo>
                      <a:pt x="332" y="295"/>
                    </a:lnTo>
                    <a:lnTo>
                      <a:pt x="336" y="296"/>
                    </a:lnTo>
                    <a:lnTo>
                      <a:pt x="341" y="295"/>
                    </a:lnTo>
                    <a:lnTo>
                      <a:pt x="346" y="295"/>
                    </a:lnTo>
                    <a:lnTo>
                      <a:pt x="351" y="296"/>
                    </a:lnTo>
                    <a:lnTo>
                      <a:pt x="355" y="296"/>
                    </a:lnTo>
                    <a:lnTo>
                      <a:pt x="360" y="296"/>
                    </a:lnTo>
                    <a:lnTo>
                      <a:pt x="365" y="297"/>
                    </a:lnTo>
                    <a:lnTo>
                      <a:pt x="370" y="297"/>
                    </a:lnTo>
                    <a:lnTo>
                      <a:pt x="374" y="296"/>
                    </a:lnTo>
                    <a:lnTo>
                      <a:pt x="379" y="295"/>
                    </a:lnTo>
                    <a:lnTo>
                      <a:pt x="384" y="295"/>
                    </a:lnTo>
                    <a:lnTo>
                      <a:pt x="389" y="294"/>
                    </a:lnTo>
                    <a:lnTo>
                      <a:pt x="393" y="295"/>
                    </a:lnTo>
                    <a:lnTo>
                      <a:pt x="398" y="295"/>
                    </a:lnTo>
                    <a:lnTo>
                      <a:pt x="403" y="293"/>
                    </a:lnTo>
                    <a:lnTo>
                      <a:pt x="408" y="295"/>
                    </a:lnTo>
                    <a:lnTo>
                      <a:pt x="412" y="296"/>
                    </a:lnTo>
                    <a:lnTo>
                      <a:pt x="417" y="296"/>
                    </a:lnTo>
                    <a:lnTo>
                      <a:pt x="422" y="294"/>
                    </a:lnTo>
                    <a:lnTo>
                      <a:pt x="427" y="297"/>
                    </a:lnTo>
                    <a:lnTo>
                      <a:pt x="431" y="295"/>
                    </a:lnTo>
                    <a:lnTo>
                      <a:pt x="436" y="296"/>
                    </a:lnTo>
                    <a:lnTo>
                      <a:pt x="441" y="295"/>
                    </a:lnTo>
                    <a:lnTo>
                      <a:pt x="445" y="296"/>
                    </a:lnTo>
                    <a:lnTo>
                      <a:pt x="450" y="295"/>
                    </a:lnTo>
                    <a:lnTo>
                      <a:pt x="455" y="294"/>
                    </a:lnTo>
                    <a:lnTo>
                      <a:pt x="460" y="295"/>
                    </a:lnTo>
                    <a:lnTo>
                      <a:pt x="464" y="293"/>
                    </a:lnTo>
                    <a:lnTo>
                      <a:pt x="469" y="294"/>
                    </a:lnTo>
                    <a:lnTo>
                      <a:pt x="474" y="296"/>
                    </a:lnTo>
                    <a:lnTo>
                      <a:pt x="479" y="297"/>
                    </a:lnTo>
                    <a:lnTo>
                      <a:pt x="483" y="297"/>
                    </a:lnTo>
                    <a:lnTo>
                      <a:pt x="488" y="297"/>
                    </a:lnTo>
                    <a:lnTo>
                      <a:pt x="493" y="296"/>
                    </a:lnTo>
                    <a:lnTo>
                      <a:pt x="498" y="296"/>
                    </a:lnTo>
                    <a:lnTo>
                      <a:pt x="502" y="297"/>
                    </a:lnTo>
                    <a:lnTo>
                      <a:pt x="507" y="298"/>
                    </a:lnTo>
                    <a:lnTo>
                      <a:pt x="512" y="298"/>
                    </a:lnTo>
                    <a:lnTo>
                      <a:pt x="517" y="291"/>
                    </a:lnTo>
                    <a:lnTo>
                      <a:pt x="521" y="293"/>
                    </a:lnTo>
                    <a:lnTo>
                      <a:pt x="526" y="295"/>
                    </a:lnTo>
                    <a:lnTo>
                      <a:pt x="531" y="297"/>
                    </a:lnTo>
                    <a:lnTo>
                      <a:pt x="536" y="295"/>
                    </a:lnTo>
                    <a:lnTo>
                      <a:pt x="540" y="295"/>
                    </a:lnTo>
                    <a:lnTo>
                      <a:pt x="545" y="297"/>
                    </a:lnTo>
                    <a:lnTo>
                      <a:pt x="550" y="297"/>
                    </a:lnTo>
                    <a:lnTo>
                      <a:pt x="555" y="297"/>
                    </a:lnTo>
                    <a:lnTo>
                      <a:pt x="559" y="298"/>
                    </a:lnTo>
                    <a:lnTo>
                      <a:pt x="564" y="297"/>
                    </a:lnTo>
                    <a:lnTo>
                      <a:pt x="569" y="296"/>
                    </a:lnTo>
                    <a:lnTo>
                      <a:pt x="573" y="294"/>
                    </a:lnTo>
                    <a:lnTo>
                      <a:pt x="578" y="295"/>
                    </a:lnTo>
                    <a:lnTo>
                      <a:pt x="583" y="295"/>
                    </a:lnTo>
                    <a:lnTo>
                      <a:pt x="588" y="295"/>
                    </a:lnTo>
                    <a:lnTo>
                      <a:pt x="592" y="294"/>
                    </a:lnTo>
                    <a:lnTo>
                      <a:pt x="597" y="294"/>
                    </a:lnTo>
                    <a:lnTo>
                      <a:pt x="602" y="295"/>
                    </a:lnTo>
                    <a:lnTo>
                      <a:pt x="607" y="295"/>
                    </a:lnTo>
                    <a:lnTo>
                      <a:pt x="611" y="295"/>
                    </a:lnTo>
                    <a:lnTo>
                      <a:pt x="616" y="296"/>
                    </a:lnTo>
                    <a:lnTo>
                      <a:pt x="621" y="296"/>
                    </a:lnTo>
                    <a:lnTo>
                      <a:pt x="626" y="295"/>
                    </a:lnTo>
                    <a:lnTo>
                      <a:pt x="630" y="294"/>
                    </a:lnTo>
                    <a:lnTo>
                      <a:pt x="635" y="293"/>
                    </a:lnTo>
                    <a:lnTo>
                      <a:pt x="640" y="293"/>
                    </a:lnTo>
                    <a:lnTo>
                      <a:pt x="645" y="292"/>
                    </a:lnTo>
                    <a:lnTo>
                      <a:pt x="649" y="293"/>
                    </a:lnTo>
                    <a:lnTo>
                      <a:pt x="654" y="293"/>
                    </a:lnTo>
                    <a:lnTo>
                      <a:pt x="659" y="293"/>
                    </a:lnTo>
                    <a:lnTo>
                      <a:pt x="664" y="291"/>
                    </a:lnTo>
                    <a:lnTo>
                      <a:pt x="668" y="291"/>
                    </a:lnTo>
                    <a:lnTo>
                      <a:pt x="673" y="291"/>
                    </a:lnTo>
                    <a:lnTo>
                      <a:pt x="678" y="291"/>
                    </a:lnTo>
                    <a:lnTo>
                      <a:pt x="682" y="291"/>
                    </a:lnTo>
                    <a:lnTo>
                      <a:pt x="687" y="292"/>
                    </a:lnTo>
                    <a:lnTo>
                      <a:pt x="692" y="292"/>
                    </a:lnTo>
                    <a:lnTo>
                      <a:pt x="697" y="293"/>
                    </a:lnTo>
                    <a:lnTo>
                      <a:pt x="701" y="293"/>
                    </a:lnTo>
                    <a:lnTo>
                      <a:pt x="706" y="291"/>
                    </a:lnTo>
                    <a:lnTo>
                      <a:pt x="711" y="289"/>
                    </a:lnTo>
                    <a:lnTo>
                      <a:pt x="716" y="289"/>
                    </a:lnTo>
                    <a:lnTo>
                      <a:pt x="720" y="288"/>
                    </a:lnTo>
                    <a:lnTo>
                      <a:pt x="725" y="285"/>
                    </a:lnTo>
                    <a:lnTo>
                      <a:pt x="730" y="280"/>
                    </a:lnTo>
                    <a:lnTo>
                      <a:pt x="735" y="289"/>
                    </a:lnTo>
                    <a:lnTo>
                      <a:pt x="739" y="289"/>
                    </a:lnTo>
                    <a:lnTo>
                      <a:pt x="744" y="287"/>
                    </a:lnTo>
                    <a:lnTo>
                      <a:pt x="749" y="286"/>
                    </a:lnTo>
                    <a:lnTo>
                      <a:pt x="754" y="287"/>
                    </a:lnTo>
                    <a:lnTo>
                      <a:pt x="758" y="287"/>
                    </a:lnTo>
                    <a:lnTo>
                      <a:pt x="763" y="282"/>
                    </a:lnTo>
                    <a:lnTo>
                      <a:pt x="768" y="284"/>
                    </a:lnTo>
                    <a:lnTo>
                      <a:pt x="773" y="286"/>
                    </a:lnTo>
                    <a:lnTo>
                      <a:pt x="777" y="283"/>
                    </a:lnTo>
                    <a:lnTo>
                      <a:pt x="782" y="283"/>
                    </a:lnTo>
                    <a:lnTo>
                      <a:pt x="787" y="284"/>
                    </a:lnTo>
                    <a:lnTo>
                      <a:pt x="791" y="282"/>
                    </a:lnTo>
                    <a:lnTo>
                      <a:pt x="796" y="283"/>
                    </a:lnTo>
                    <a:lnTo>
                      <a:pt x="801" y="283"/>
                    </a:lnTo>
                    <a:lnTo>
                      <a:pt x="806" y="280"/>
                    </a:lnTo>
                    <a:lnTo>
                      <a:pt x="810" y="276"/>
                    </a:lnTo>
                    <a:lnTo>
                      <a:pt x="815" y="278"/>
                    </a:lnTo>
                    <a:lnTo>
                      <a:pt x="820" y="278"/>
                    </a:lnTo>
                    <a:lnTo>
                      <a:pt x="825" y="277"/>
                    </a:lnTo>
                    <a:lnTo>
                      <a:pt x="829" y="272"/>
                    </a:lnTo>
                    <a:lnTo>
                      <a:pt x="834" y="265"/>
                    </a:lnTo>
                    <a:lnTo>
                      <a:pt x="839" y="266"/>
                    </a:lnTo>
                    <a:lnTo>
                      <a:pt x="844" y="264"/>
                    </a:lnTo>
                    <a:lnTo>
                      <a:pt x="848" y="256"/>
                    </a:lnTo>
                    <a:lnTo>
                      <a:pt x="853" y="256"/>
                    </a:lnTo>
                    <a:lnTo>
                      <a:pt x="858" y="252"/>
                    </a:lnTo>
                    <a:lnTo>
                      <a:pt x="863" y="247"/>
                    </a:lnTo>
                    <a:lnTo>
                      <a:pt x="867" y="240"/>
                    </a:lnTo>
                    <a:lnTo>
                      <a:pt x="872" y="226"/>
                    </a:lnTo>
                    <a:lnTo>
                      <a:pt x="877" y="212"/>
                    </a:lnTo>
                    <a:lnTo>
                      <a:pt x="882" y="201"/>
                    </a:lnTo>
                    <a:lnTo>
                      <a:pt x="886" y="183"/>
                    </a:lnTo>
                    <a:lnTo>
                      <a:pt x="891" y="158"/>
                    </a:lnTo>
                    <a:lnTo>
                      <a:pt x="896" y="132"/>
                    </a:lnTo>
                    <a:lnTo>
                      <a:pt x="900" y="96"/>
                    </a:lnTo>
                    <a:lnTo>
                      <a:pt x="905" y="82"/>
                    </a:lnTo>
                    <a:lnTo>
                      <a:pt x="910" y="62"/>
                    </a:lnTo>
                    <a:lnTo>
                      <a:pt x="915" y="29"/>
                    </a:lnTo>
                    <a:lnTo>
                      <a:pt x="919" y="6"/>
                    </a:lnTo>
                    <a:lnTo>
                      <a:pt x="924" y="0"/>
                    </a:lnTo>
                  </a:path>
                </a:pathLst>
              </a:custGeom>
              <a:noFill/>
              <a:ln w="36513">
                <a:solidFill>
                  <a:srgbClr val="999999"/>
                </a:solidFill>
                <a:prstDash val="solid"/>
                <a:round/>
                <a:headEnd/>
                <a:tailEnd/>
              </a:ln>
            </p:spPr>
            <p:txBody>
              <a:bodyPr/>
              <a:lstStyle/>
              <a:p>
                <a:endParaRPr lang="zh-CN" altLang="en-US"/>
              </a:p>
            </p:txBody>
          </p:sp>
          <p:sp>
            <p:nvSpPr>
              <p:cNvPr id="1204" name="Freeform 208"/>
              <p:cNvSpPr>
                <a:spLocks/>
              </p:cNvSpPr>
              <p:nvPr/>
            </p:nvSpPr>
            <p:spPr bwMode="auto">
              <a:xfrm>
                <a:off x="4265" y="689"/>
                <a:ext cx="117" cy="381"/>
              </a:xfrm>
              <a:custGeom>
                <a:avLst/>
                <a:gdLst/>
                <a:ahLst/>
                <a:cxnLst>
                  <a:cxn ang="0">
                    <a:pos x="0" y="376"/>
                  </a:cxn>
                  <a:cxn ang="0">
                    <a:pos x="5" y="365"/>
                  </a:cxn>
                  <a:cxn ang="0">
                    <a:pos x="10" y="341"/>
                  </a:cxn>
                  <a:cxn ang="0">
                    <a:pos x="14" y="332"/>
                  </a:cxn>
                  <a:cxn ang="0">
                    <a:pos x="19" y="330"/>
                  </a:cxn>
                  <a:cxn ang="0">
                    <a:pos x="24" y="318"/>
                  </a:cxn>
                  <a:cxn ang="0">
                    <a:pos x="29" y="314"/>
                  </a:cxn>
                  <a:cxn ang="0">
                    <a:pos x="33" y="307"/>
                  </a:cxn>
                  <a:cxn ang="0">
                    <a:pos x="38" y="327"/>
                  </a:cxn>
                  <a:cxn ang="0">
                    <a:pos x="43" y="345"/>
                  </a:cxn>
                  <a:cxn ang="0">
                    <a:pos x="48" y="344"/>
                  </a:cxn>
                  <a:cxn ang="0">
                    <a:pos x="52" y="366"/>
                  </a:cxn>
                  <a:cxn ang="0">
                    <a:pos x="57" y="389"/>
                  </a:cxn>
                  <a:cxn ang="0">
                    <a:pos x="62" y="392"/>
                  </a:cxn>
                  <a:cxn ang="0">
                    <a:pos x="67" y="398"/>
                  </a:cxn>
                  <a:cxn ang="0">
                    <a:pos x="71" y="380"/>
                  </a:cxn>
                  <a:cxn ang="0">
                    <a:pos x="76" y="365"/>
                  </a:cxn>
                  <a:cxn ang="0">
                    <a:pos x="81" y="324"/>
                  </a:cxn>
                  <a:cxn ang="0">
                    <a:pos x="85" y="275"/>
                  </a:cxn>
                  <a:cxn ang="0">
                    <a:pos x="90" y="243"/>
                  </a:cxn>
                  <a:cxn ang="0">
                    <a:pos x="95" y="203"/>
                  </a:cxn>
                  <a:cxn ang="0">
                    <a:pos x="100" y="144"/>
                  </a:cxn>
                  <a:cxn ang="0">
                    <a:pos x="104" y="110"/>
                  </a:cxn>
                  <a:cxn ang="0">
                    <a:pos x="109" y="94"/>
                  </a:cxn>
                  <a:cxn ang="0">
                    <a:pos x="114" y="63"/>
                  </a:cxn>
                  <a:cxn ang="0">
                    <a:pos x="119" y="19"/>
                  </a:cxn>
                  <a:cxn ang="0">
                    <a:pos x="123" y="0"/>
                  </a:cxn>
                </a:cxnLst>
                <a:rect l="0" t="0" r="r" b="b"/>
                <a:pathLst>
                  <a:path w="123" h="398">
                    <a:moveTo>
                      <a:pt x="0" y="376"/>
                    </a:moveTo>
                    <a:lnTo>
                      <a:pt x="5" y="365"/>
                    </a:lnTo>
                    <a:lnTo>
                      <a:pt x="10" y="341"/>
                    </a:lnTo>
                    <a:lnTo>
                      <a:pt x="14" y="332"/>
                    </a:lnTo>
                    <a:lnTo>
                      <a:pt x="19" y="330"/>
                    </a:lnTo>
                    <a:lnTo>
                      <a:pt x="24" y="318"/>
                    </a:lnTo>
                    <a:lnTo>
                      <a:pt x="29" y="314"/>
                    </a:lnTo>
                    <a:lnTo>
                      <a:pt x="33" y="307"/>
                    </a:lnTo>
                    <a:lnTo>
                      <a:pt x="38" y="327"/>
                    </a:lnTo>
                    <a:lnTo>
                      <a:pt x="43" y="345"/>
                    </a:lnTo>
                    <a:lnTo>
                      <a:pt x="48" y="344"/>
                    </a:lnTo>
                    <a:lnTo>
                      <a:pt x="52" y="366"/>
                    </a:lnTo>
                    <a:lnTo>
                      <a:pt x="57" y="389"/>
                    </a:lnTo>
                    <a:lnTo>
                      <a:pt x="62" y="392"/>
                    </a:lnTo>
                    <a:lnTo>
                      <a:pt x="67" y="398"/>
                    </a:lnTo>
                    <a:lnTo>
                      <a:pt x="71" y="380"/>
                    </a:lnTo>
                    <a:lnTo>
                      <a:pt x="76" y="365"/>
                    </a:lnTo>
                    <a:lnTo>
                      <a:pt x="81" y="324"/>
                    </a:lnTo>
                    <a:lnTo>
                      <a:pt x="85" y="275"/>
                    </a:lnTo>
                    <a:lnTo>
                      <a:pt x="90" y="243"/>
                    </a:lnTo>
                    <a:lnTo>
                      <a:pt x="95" y="203"/>
                    </a:lnTo>
                    <a:lnTo>
                      <a:pt x="100" y="144"/>
                    </a:lnTo>
                    <a:lnTo>
                      <a:pt x="104" y="110"/>
                    </a:lnTo>
                    <a:lnTo>
                      <a:pt x="109" y="94"/>
                    </a:lnTo>
                    <a:lnTo>
                      <a:pt x="114" y="63"/>
                    </a:lnTo>
                    <a:lnTo>
                      <a:pt x="119" y="19"/>
                    </a:lnTo>
                    <a:lnTo>
                      <a:pt x="123" y="0"/>
                    </a:lnTo>
                  </a:path>
                </a:pathLst>
              </a:custGeom>
              <a:noFill/>
              <a:ln w="36513">
                <a:solidFill>
                  <a:srgbClr val="999999"/>
                </a:solidFill>
                <a:prstDash val="solid"/>
                <a:round/>
                <a:headEnd/>
                <a:tailEnd/>
              </a:ln>
            </p:spPr>
            <p:txBody>
              <a:bodyPr/>
              <a:lstStyle/>
              <a:p>
                <a:endParaRPr lang="zh-CN" altLang="en-US"/>
              </a:p>
            </p:txBody>
          </p:sp>
          <p:sp>
            <p:nvSpPr>
              <p:cNvPr id="1205" name="Freeform 209"/>
              <p:cNvSpPr>
                <a:spLocks/>
              </p:cNvSpPr>
              <p:nvPr/>
            </p:nvSpPr>
            <p:spPr bwMode="auto">
              <a:xfrm>
                <a:off x="4382" y="689"/>
                <a:ext cx="807" cy="645"/>
              </a:xfrm>
              <a:custGeom>
                <a:avLst/>
                <a:gdLst/>
                <a:ahLst/>
                <a:cxnLst>
                  <a:cxn ang="0">
                    <a:pos x="10" y="140"/>
                  </a:cxn>
                  <a:cxn ang="0">
                    <a:pos x="24" y="310"/>
                  </a:cxn>
                  <a:cxn ang="0">
                    <a:pos x="38" y="489"/>
                  </a:cxn>
                  <a:cxn ang="0">
                    <a:pos x="53" y="593"/>
                  </a:cxn>
                  <a:cxn ang="0">
                    <a:pos x="67" y="623"/>
                  </a:cxn>
                  <a:cxn ang="0">
                    <a:pos x="81" y="640"/>
                  </a:cxn>
                  <a:cxn ang="0">
                    <a:pos x="95" y="649"/>
                  </a:cxn>
                  <a:cxn ang="0">
                    <a:pos x="109" y="655"/>
                  </a:cxn>
                  <a:cxn ang="0">
                    <a:pos x="124" y="657"/>
                  </a:cxn>
                  <a:cxn ang="0">
                    <a:pos x="138" y="663"/>
                  </a:cxn>
                  <a:cxn ang="0">
                    <a:pos x="152" y="662"/>
                  </a:cxn>
                  <a:cxn ang="0">
                    <a:pos x="166" y="665"/>
                  </a:cxn>
                  <a:cxn ang="0">
                    <a:pos x="180" y="667"/>
                  </a:cxn>
                  <a:cxn ang="0">
                    <a:pos x="195" y="667"/>
                  </a:cxn>
                  <a:cxn ang="0">
                    <a:pos x="209" y="667"/>
                  </a:cxn>
                  <a:cxn ang="0">
                    <a:pos x="223" y="669"/>
                  </a:cxn>
                  <a:cxn ang="0">
                    <a:pos x="237" y="668"/>
                  </a:cxn>
                  <a:cxn ang="0">
                    <a:pos x="252" y="672"/>
                  </a:cxn>
                  <a:cxn ang="0">
                    <a:pos x="266" y="671"/>
                  </a:cxn>
                  <a:cxn ang="0">
                    <a:pos x="280" y="669"/>
                  </a:cxn>
                  <a:cxn ang="0">
                    <a:pos x="294" y="667"/>
                  </a:cxn>
                  <a:cxn ang="0">
                    <a:pos x="308" y="669"/>
                  </a:cxn>
                  <a:cxn ang="0">
                    <a:pos x="323" y="672"/>
                  </a:cxn>
                  <a:cxn ang="0">
                    <a:pos x="337" y="671"/>
                  </a:cxn>
                  <a:cxn ang="0">
                    <a:pos x="351" y="671"/>
                  </a:cxn>
                  <a:cxn ang="0">
                    <a:pos x="365" y="672"/>
                  </a:cxn>
                  <a:cxn ang="0">
                    <a:pos x="380" y="671"/>
                  </a:cxn>
                  <a:cxn ang="0">
                    <a:pos x="394" y="673"/>
                  </a:cxn>
                  <a:cxn ang="0">
                    <a:pos x="408" y="672"/>
                  </a:cxn>
                  <a:cxn ang="0">
                    <a:pos x="422" y="671"/>
                  </a:cxn>
                  <a:cxn ang="0">
                    <a:pos x="436" y="670"/>
                  </a:cxn>
                  <a:cxn ang="0">
                    <a:pos x="451" y="670"/>
                  </a:cxn>
                  <a:cxn ang="0">
                    <a:pos x="465" y="671"/>
                  </a:cxn>
                  <a:cxn ang="0">
                    <a:pos x="479" y="672"/>
                  </a:cxn>
                  <a:cxn ang="0">
                    <a:pos x="493" y="672"/>
                  </a:cxn>
                  <a:cxn ang="0">
                    <a:pos x="508" y="668"/>
                  </a:cxn>
                  <a:cxn ang="0">
                    <a:pos x="522" y="673"/>
                  </a:cxn>
                  <a:cxn ang="0">
                    <a:pos x="536" y="673"/>
                  </a:cxn>
                  <a:cxn ang="0">
                    <a:pos x="550" y="672"/>
                  </a:cxn>
                  <a:cxn ang="0">
                    <a:pos x="564" y="672"/>
                  </a:cxn>
                  <a:cxn ang="0">
                    <a:pos x="579" y="670"/>
                  </a:cxn>
                  <a:cxn ang="0">
                    <a:pos x="593" y="671"/>
                  </a:cxn>
                  <a:cxn ang="0">
                    <a:pos x="607" y="672"/>
                  </a:cxn>
                  <a:cxn ang="0">
                    <a:pos x="621" y="671"/>
                  </a:cxn>
                  <a:cxn ang="0">
                    <a:pos x="635" y="671"/>
                  </a:cxn>
                  <a:cxn ang="0">
                    <a:pos x="650" y="672"/>
                  </a:cxn>
                  <a:cxn ang="0">
                    <a:pos x="664" y="673"/>
                  </a:cxn>
                  <a:cxn ang="0">
                    <a:pos x="678" y="668"/>
                  </a:cxn>
                  <a:cxn ang="0">
                    <a:pos x="692" y="672"/>
                  </a:cxn>
                  <a:cxn ang="0">
                    <a:pos x="707" y="672"/>
                  </a:cxn>
                  <a:cxn ang="0">
                    <a:pos x="721" y="672"/>
                  </a:cxn>
                  <a:cxn ang="0">
                    <a:pos x="735" y="672"/>
                  </a:cxn>
                  <a:cxn ang="0">
                    <a:pos x="749" y="670"/>
                  </a:cxn>
                  <a:cxn ang="0">
                    <a:pos x="763" y="670"/>
                  </a:cxn>
                  <a:cxn ang="0">
                    <a:pos x="778" y="673"/>
                  </a:cxn>
                  <a:cxn ang="0">
                    <a:pos x="792" y="672"/>
                  </a:cxn>
                  <a:cxn ang="0">
                    <a:pos x="806" y="672"/>
                  </a:cxn>
                  <a:cxn ang="0">
                    <a:pos x="820" y="670"/>
                  </a:cxn>
                  <a:cxn ang="0">
                    <a:pos x="835" y="672"/>
                  </a:cxn>
                </a:cxnLst>
                <a:rect l="0" t="0" r="r" b="b"/>
                <a:pathLst>
                  <a:path w="844" h="673">
                    <a:moveTo>
                      <a:pt x="0" y="0"/>
                    </a:moveTo>
                    <a:lnTo>
                      <a:pt x="5" y="57"/>
                    </a:lnTo>
                    <a:lnTo>
                      <a:pt x="10" y="140"/>
                    </a:lnTo>
                    <a:lnTo>
                      <a:pt x="15" y="188"/>
                    </a:lnTo>
                    <a:lnTo>
                      <a:pt x="19" y="216"/>
                    </a:lnTo>
                    <a:lnTo>
                      <a:pt x="24" y="310"/>
                    </a:lnTo>
                    <a:lnTo>
                      <a:pt x="29" y="388"/>
                    </a:lnTo>
                    <a:lnTo>
                      <a:pt x="34" y="452"/>
                    </a:lnTo>
                    <a:lnTo>
                      <a:pt x="38" y="489"/>
                    </a:lnTo>
                    <a:lnTo>
                      <a:pt x="43" y="526"/>
                    </a:lnTo>
                    <a:lnTo>
                      <a:pt x="48" y="563"/>
                    </a:lnTo>
                    <a:lnTo>
                      <a:pt x="53" y="593"/>
                    </a:lnTo>
                    <a:lnTo>
                      <a:pt x="57" y="609"/>
                    </a:lnTo>
                    <a:lnTo>
                      <a:pt x="62" y="621"/>
                    </a:lnTo>
                    <a:lnTo>
                      <a:pt x="67" y="623"/>
                    </a:lnTo>
                    <a:lnTo>
                      <a:pt x="71" y="625"/>
                    </a:lnTo>
                    <a:lnTo>
                      <a:pt x="76" y="635"/>
                    </a:lnTo>
                    <a:lnTo>
                      <a:pt x="81" y="640"/>
                    </a:lnTo>
                    <a:lnTo>
                      <a:pt x="86" y="639"/>
                    </a:lnTo>
                    <a:lnTo>
                      <a:pt x="90" y="640"/>
                    </a:lnTo>
                    <a:lnTo>
                      <a:pt x="95" y="649"/>
                    </a:lnTo>
                    <a:lnTo>
                      <a:pt x="100" y="654"/>
                    </a:lnTo>
                    <a:lnTo>
                      <a:pt x="105" y="654"/>
                    </a:lnTo>
                    <a:lnTo>
                      <a:pt x="109" y="655"/>
                    </a:lnTo>
                    <a:lnTo>
                      <a:pt x="114" y="654"/>
                    </a:lnTo>
                    <a:lnTo>
                      <a:pt x="119" y="657"/>
                    </a:lnTo>
                    <a:lnTo>
                      <a:pt x="124" y="657"/>
                    </a:lnTo>
                    <a:lnTo>
                      <a:pt x="128" y="660"/>
                    </a:lnTo>
                    <a:lnTo>
                      <a:pt x="133" y="663"/>
                    </a:lnTo>
                    <a:lnTo>
                      <a:pt x="138" y="663"/>
                    </a:lnTo>
                    <a:lnTo>
                      <a:pt x="143" y="662"/>
                    </a:lnTo>
                    <a:lnTo>
                      <a:pt x="147" y="661"/>
                    </a:lnTo>
                    <a:lnTo>
                      <a:pt x="152" y="662"/>
                    </a:lnTo>
                    <a:lnTo>
                      <a:pt x="157" y="663"/>
                    </a:lnTo>
                    <a:lnTo>
                      <a:pt x="162" y="664"/>
                    </a:lnTo>
                    <a:lnTo>
                      <a:pt x="166" y="665"/>
                    </a:lnTo>
                    <a:lnTo>
                      <a:pt x="171" y="664"/>
                    </a:lnTo>
                    <a:lnTo>
                      <a:pt x="176" y="664"/>
                    </a:lnTo>
                    <a:lnTo>
                      <a:pt x="180" y="667"/>
                    </a:lnTo>
                    <a:lnTo>
                      <a:pt x="185" y="667"/>
                    </a:lnTo>
                    <a:lnTo>
                      <a:pt x="190" y="667"/>
                    </a:lnTo>
                    <a:lnTo>
                      <a:pt x="195" y="667"/>
                    </a:lnTo>
                    <a:lnTo>
                      <a:pt x="199" y="667"/>
                    </a:lnTo>
                    <a:lnTo>
                      <a:pt x="204" y="667"/>
                    </a:lnTo>
                    <a:lnTo>
                      <a:pt x="209" y="667"/>
                    </a:lnTo>
                    <a:lnTo>
                      <a:pt x="214" y="668"/>
                    </a:lnTo>
                    <a:lnTo>
                      <a:pt x="218" y="668"/>
                    </a:lnTo>
                    <a:lnTo>
                      <a:pt x="223" y="669"/>
                    </a:lnTo>
                    <a:lnTo>
                      <a:pt x="228" y="670"/>
                    </a:lnTo>
                    <a:lnTo>
                      <a:pt x="233" y="670"/>
                    </a:lnTo>
                    <a:lnTo>
                      <a:pt x="237" y="668"/>
                    </a:lnTo>
                    <a:lnTo>
                      <a:pt x="242" y="669"/>
                    </a:lnTo>
                    <a:lnTo>
                      <a:pt x="247" y="671"/>
                    </a:lnTo>
                    <a:lnTo>
                      <a:pt x="252" y="672"/>
                    </a:lnTo>
                    <a:lnTo>
                      <a:pt x="256" y="672"/>
                    </a:lnTo>
                    <a:lnTo>
                      <a:pt x="261" y="673"/>
                    </a:lnTo>
                    <a:lnTo>
                      <a:pt x="266" y="671"/>
                    </a:lnTo>
                    <a:lnTo>
                      <a:pt x="271" y="667"/>
                    </a:lnTo>
                    <a:lnTo>
                      <a:pt x="275" y="667"/>
                    </a:lnTo>
                    <a:lnTo>
                      <a:pt x="280" y="669"/>
                    </a:lnTo>
                    <a:lnTo>
                      <a:pt x="285" y="670"/>
                    </a:lnTo>
                    <a:lnTo>
                      <a:pt x="289" y="671"/>
                    </a:lnTo>
                    <a:lnTo>
                      <a:pt x="294" y="667"/>
                    </a:lnTo>
                    <a:lnTo>
                      <a:pt x="299" y="669"/>
                    </a:lnTo>
                    <a:lnTo>
                      <a:pt x="304" y="669"/>
                    </a:lnTo>
                    <a:lnTo>
                      <a:pt x="308" y="669"/>
                    </a:lnTo>
                    <a:lnTo>
                      <a:pt x="313" y="671"/>
                    </a:lnTo>
                    <a:lnTo>
                      <a:pt x="318" y="672"/>
                    </a:lnTo>
                    <a:lnTo>
                      <a:pt x="323" y="672"/>
                    </a:lnTo>
                    <a:lnTo>
                      <a:pt x="327" y="670"/>
                    </a:lnTo>
                    <a:lnTo>
                      <a:pt x="332" y="671"/>
                    </a:lnTo>
                    <a:lnTo>
                      <a:pt x="337" y="671"/>
                    </a:lnTo>
                    <a:lnTo>
                      <a:pt x="342" y="670"/>
                    </a:lnTo>
                    <a:lnTo>
                      <a:pt x="346" y="670"/>
                    </a:lnTo>
                    <a:lnTo>
                      <a:pt x="351" y="671"/>
                    </a:lnTo>
                    <a:lnTo>
                      <a:pt x="356" y="671"/>
                    </a:lnTo>
                    <a:lnTo>
                      <a:pt x="361" y="672"/>
                    </a:lnTo>
                    <a:lnTo>
                      <a:pt x="365" y="672"/>
                    </a:lnTo>
                    <a:lnTo>
                      <a:pt x="370" y="670"/>
                    </a:lnTo>
                    <a:lnTo>
                      <a:pt x="375" y="672"/>
                    </a:lnTo>
                    <a:lnTo>
                      <a:pt x="380" y="671"/>
                    </a:lnTo>
                    <a:lnTo>
                      <a:pt x="384" y="672"/>
                    </a:lnTo>
                    <a:lnTo>
                      <a:pt x="389" y="672"/>
                    </a:lnTo>
                    <a:lnTo>
                      <a:pt x="394" y="673"/>
                    </a:lnTo>
                    <a:lnTo>
                      <a:pt x="399" y="672"/>
                    </a:lnTo>
                    <a:lnTo>
                      <a:pt x="403" y="671"/>
                    </a:lnTo>
                    <a:lnTo>
                      <a:pt x="408" y="672"/>
                    </a:lnTo>
                    <a:lnTo>
                      <a:pt x="413" y="671"/>
                    </a:lnTo>
                    <a:lnTo>
                      <a:pt x="417" y="671"/>
                    </a:lnTo>
                    <a:lnTo>
                      <a:pt x="422" y="671"/>
                    </a:lnTo>
                    <a:lnTo>
                      <a:pt x="427" y="672"/>
                    </a:lnTo>
                    <a:lnTo>
                      <a:pt x="432" y="671"/>
                    </a:lnTo>
                    <a:lnTo>
                      <a:pt x="436" y="670"/>
                    </a:lnTo>
                    <a:lnTo>
                      <a:pt x="441" y="664"/>
                    </a:lnTo>
                    <a:lnTo>
                      <a:pt x="446" y="667"/>
                    </a:lnTo>
                    <a:lnTo>
                      <a:pt x="451" y="670"/>
                    </a:lnTo>
                    <a:lnTo>
                      <a:pt x="455" y="670"/>
                    </a:lnTo>
                    <a:lnTo>
                      <a:pt x="460" y="669"/>
                    </a:lnTo>
                    <a:lnTo>
                      <a:pt x="465" y="671"/>
                    </a:lnTo>
                    <a:lnTo>
                      <a:pt x="470" y="671"/>
                    </a:lnTo>
                    <a:lnTo>
                      <a:pt x="474" y="671"/>
                    </a:lnTo>
                    <a:lnTo>
                      <a:pt x="479" y="672"/>
                    </a:lnTo>
                    <a:lnTo>
                      <a:pt x="484" y="673"/>
                    </a:lnTo>
                    <a:lnTo>
                      <a:pt x="489" y="673"/>
                    </a:lnTo>
                    <a:lnTo>
                      <a:pt x="493" y="672"/>
                    </a:lnTo>
                    <a:lnTo>
                      <a:pt x="498" y="673"/>
                    </a:lnTo>
                    <a:lnTo>
                      <a:pt x="503" y="667"/>
                    </a:lnTo>
                    <a:lnTo>
                      <a:pt x="508" y="668"/>
                    </a:lnTo>
                    <a:lnTo>
                      <a:pt x="512" y="670"/>
                    </a:lnTo>
                    <a:lnTo>
                      <a:pt x="517" y="672"/>
                    </a:lnTo>
                    <a:lnTo>
                      <a:pt x="522" y="673"/>
                    </a:lnTo>
                    <a:lnTo>
                      <a:pt x="526" y="673"/>
                    </a:lnTo>
                    <a:lnTo>
                      <a:pt x="531" y="672"/>
                    </a:lnTo>
                    <a:lnTo>
                      <a:pt x="536" y="673"/>
                    </a:lnTo>
                    <a:lnTo>
                      <a:pt x="541" y="672"/>
                    </a:lnTo>
                    <a:lnTo>
                      <a:pt x="545" y="672"/>
                    </a:lnTo>
                    <a:lnTo>
                      <a:pt x="550" y="672"/>
                    </a:lnTo>
                    <a:lnTo>
                      <a:pt x="555" y="672"/>
                    </a:lnTo>
                    <a:lnTo>
                      <a:pt x="560" y="673"/>
                    </a:lnTo>
                    <a:lnTo>
                      <a:pt x="564" y="672"/>
                    </a:lnTo>
                    <a:lnTo>
                      <a:pt x="569" y="672"/>
                    </a:lnTo>
                    <a:lnTo>
                      <a:pt x="574" y="671"/>
                    </a:lnTo>
                    <a:lnTo>
                      <a:pt x="579" y="670"/>
                    </a:lnTo>
                    <a:lnTo>
                      <a:pt x="583" y="671"/>
                    </a:lnTo>
                    <a:lnTo>
                      <a:pt x="588" y="671"/>
                    </a:lnTo>
                    <a:lnTo>
                      <a:pt x="593" y="671"/>
                    </a:lnTo>
                    <a:lnTo>
                      <a:pt x="598" y="671"/>
                    </a:lnTo>
                    <a:lnTo>
                      <a:pt x="602" y="672"/>
                    </a:lnTo>
                    <a:lnTo>
                      <a:pt x="607" y="672"/>
                    </a:lnTo>
                    <a:lnTo>
                      <a:pt x="612" y="673"/>
                    </a:lnTo>
                    <a:lnTo>
                      <a:pt x="617" y="672"/>
                    </a:lnTo>
                    <a:lnTo>
                      <a:pt x="621" y="671"/>
                    </a:lnTo>
                    <a:lnTo>
                      <a:pt x="626" y="671"/>
                    </a:lnTo>
                    <a:lnTo>
                      <a:pt x="631" y="670"/>
                    </a:lnTo>
                    <a:lnTo>
                      <a:pt x="635" y="671"/>
                    </a:lnTo>
                    <a:lnTo>
                      <a:pt x="640" y="672"/>
                    </a:lnTo>
                    <a:lnTo>
                      <a:pt x="645" y="673"/>
                    </a:lnTo>
                    <a:lnTo>
                      <a:pt x="650" y="672"/>
                    </a:lnTo>
                    <a:lnTo>
                      <a:pt x="654" y="671"/>
                    </a:lnTo>
                    <a:lnTo>
                      <a:pt x="659" y="672"/>
                    </a:lnTo>
                    <a:lnTo>
                      <a:pt x="664" y="673"/>
                    </a:lnTo>
                    <a:lnTo>
                      <a:pt x="669" y="662"/>
                    </a:lnTo>
                    <a:lnTo>
                      <a:pt x="673" y="664"/>
                    </a:lnTo>
                    <a:lnTo>
                      <a:pt x="678" y="668"/>
                    </a:lnTo>
                    <a:lnTo>
                      <a:pt x="683" y="669"/>
                    </a:lnTo>
                    <a:lnTo>
                      <a:pt x="688" y="671"/>
                    </a:lnTo>
                    <a:lnTo>
                      <a:pt x="692" y="672"/>
                    </a:lnTo>
                    <a:lnTo>
                      <a:pt x="697" y="673"/>
                    </a:lnTo>
                    <a:lnTo>
                      <a:pt x="702" y="673"/>
                    </a:lnTo>
                    <a:lnTo>
                      <a:pt x="707" y="672"/>
                    </a:lnTo>
                    <a:lnTo>
                      <a:pt x="711" y="673"/>
                    </a:lnTo>
                    <a:lnTo>
                      <a:pt x="716" y="672"/>
                    </a:lnTo>
                    <a:lnTo>
                      <a:pt x="721" y="672"/>
                    </a:lnTo>
                    <a:lnTo>
                      <a:pt x="726" y="671"/>
                    </a:lnTo>
                    <a:lnTo>
                      <a:pt x="730" y="672"/>
                    </a:lnTo>
                    <a:lnTo>
                      <a:pt x="735" y="672"/>
                    </a:lnTo>
                    <a:lnTo>
                      <a:pt x="740" y="672"/>
                    </a:lnTo>
                    <a:lnTo>
                      <a:pt x="744" y="669"/>
                    </a:lnTo>
                    <a:lnTo>
                      <a:pt x="749" y="670"/>
                    </a:lnTo>
                    <a:lnTo>
                      <a:pt x="754" y="670"/>
                    </a:lnTo>
                    <a:lnTo>
                      <a:pt x="759" y="669"/>
                    </a:lnTo>
                    <a:lnTo>
                      <a:pt x="763" y="670"/>
                    </a:lnTo>
                    <a:lnTo>
                      <a:pt x="768" y="672"/>
                    </a:lnTo>
                    <a:lnTo>
                      <a:pt x="773" y="673"/>
                    </a:lnTo>
                    <a:lnTo>
                      <a:pt x="778" y="673"/>
                    </a:lnTo>
                    <a:lnTo>
                      <a:pt x="782" y="672"/>
                    </a:lnTo>
                    <a:lnTo>
                      <a:pt x="787" y="672"/>
                    </a:lnTo>
                    <a:lnTo>
                      <a:pt x="792" y="672"/>
                    </a:lnTo>
                    <a:lnTo>
                      <a:pt x="797" y="672"/>
                    </a:lnTo>
                    <a:lnTo>
                      <a:pt x="801" y="672"/>
                    </a:lnTo>
                    <a:lnTo>
                      <a:pt x="806" y="672"/>
                    </a:lnTo>
                    <a:lnTo>
                      <a:pt x="811" y="672"/>
                    </a:lnTo>
                    <a:lnTo>
                      <a:pt x="816" y="671"/>
                    </a:lnTo>
                    <a:lnTo>
                      <a:pt x="820" y="670"/>
                    </a:lnTo>
                    <a:lnTo>
                      <a:pt x="825" y="671"/>
                    </a:lnTo>
                    <a:lnTo>
                      <a:pt x="830" y="671"/>
                    </a:lnTo>
                    <a:lnTo>
                      <a:pt x="835" y="672"/>
                    </a:lnTo>
                    <a:lnTo>
                      <a:pt x="839" y="672"/>
                    </a:lnTo>
                    <a:lnTo>
                      <a:pt x="844" y="672"/>
                    </a:lnTo>
                  </a:path>
                </a:pathLst>
              </a:custGeom>
              <a:noFill/>
              <a:ln w="36513">
                <a:solidFill>
                  <a:srgbClr val="999999"/>
                </a:solidFill>
                <a:prstDash val="solid"/>
                <a:round/>
                <a:headEnd/>
                <a:tailEnd/>
              </a:ln>
            </p:spPr>
            <p:txBody>
              <a:bodyPr/>
              <a:lstStyle/>
              <a:p>
                <a:endParaRPr lang="zh-CN" altLang="en-US"/>
              </a:p>
            </p:txBody>
          </p:sp>
          <p:sp>
            <p:nvSpPr>
              <p:cNvPr id="1206" name="Freeform 210"/>
              <p:cNvSpPr>
                <a:spLocks/>
              </p:cNvSpPr>
              <p:nvPr/>
            </p:nvSpPr>
            <p:spPr bwMode="auto">
              <a:xfrm>
                <a:off x="3382" y="1336"/>
                <a:ext cx="883" cy="264"/>
              </a:xfrm>
              <a:custGeom>
                <a:avLst/>
                <a:gdLst/>
                <a:ahLst/>
                <a:cxnLst>
                  <a:cxn ang="0">
                    <a:pos x="14" y="272"/>
                  </a:cxn>
                  <a:cxn ang="0">
                    <a:pos x="33" y="274"/>
                  </a:cxn>
                  <a:cxn ang="0">
                    <a:pos x="52" y="272"/>
                  </a:cxn>
                  <a:cxn ang="0">
                    <a:pos x="71" y="267"/>
                  </a:cxn>
                  <a:cxn ang="0">
                    <a:pos x="90" y="270"/>
                  </a:cxn>
                  <a:cxn ang="0">
                    <a:pos x="109" y="271"/>
                  </a:cxn>
                  <a:cxn ang="0">
                    <a:pos x="128" y="269"/>
                  </a:cxn>
                  <a:cxn ang="0">
                    <a:pos x="147" y="258"/>
                  </a:cxn>
                  <a:cxn ang="0">
                    <a:pos x="166" y="273"/>
                  </a:cxn>
                  <a:cxn ang="0">
                    <a:pos x="185" y="272"/>
                  </a:cxn>
                  <a:cxn ang="0">
                    <a:pos x="204" y="271"/>
                  </a:cxn>
                  <a:cxn ang="0">
                    <a:pos x="223" y="260"/>
                  </a:cxn>
                  <a:cxn ang="0">
                    <a:pos x="242" y="269"/>
                  </a:cxn>
                  <a:cxn ang="0">
                    <a:pos x="261" y="272"/>
                  </a:cxn>
                  <a:cxn ang="0">
                    <a:pos x="280" y="260"/>
                  </a:cxn>
                  <a:cxn ang="0">
                    <a:pos x="299" y="269"/>
                  </a:cxn>
                  <a:cxn ang="0">
                    <a:pos x="318" y="272"/>
                  </a:cxn>
                  <a:cxn ang="0">
                    <a:pos x="336" y="274"/>
                  </a:cxn>
                  <a:cxn ang="0">
                    <a:pos x="355" y="270"/>
                  </a:cxn>
                  <a:cxn ang="0">
                    <a:pos x="374" y="269"/>
                  </a:cxn>
                  <a:cxn ang="0">
                    <a:pos x="393" y="271"/>
                  </a:cxn>
                  <a:cxn ang="0">
                    <a:pos x="412" y="271"/>
                  </a:cxn>
                  <a:cxn ang="0">
                    <a:pos x="431" y="267"/>
                  </a:cxn>
                  <a:cxn ang="0">
                    <a:pos x="450" y="268"/>
                  </a:cxn>
                  <a:cxn ang="0">
                    <a:pos x="469" y="266"/>
                  </a:cxn>
                  <a:cxn ang="0">
                    <a:pos x="488" y="270"/>
                  </a:cxn>
                  <a:cxn ang="0">
                    <a:pos x="507" y="262"/>
                  </a:cxn>
                  <a:cxn ang="0">
                    <a:pos x="526" y="262"/>
                  </a:cxn>
                  <a:cxn ang="0">
                    <a:pos x="545" y="261"/>
                  </a:cxn>
                  <a:cxn ang="0">
                    <a:pos x="564" y="260"/>
                  </a:cxn>
                  <a:cxn ang="0">
                    <a:pos x="583" y="260"/>
                  </a:cxn>
                  <a:cxn ang="0">
                    <a:pos x="602" y="255"/>
                  </a:cxn>
                  <a:cxn ang="0">
                    <a:pos x="621" y="266"/>
                  </a:cxn>
                  <a:cxn ang="0">
                    <a:pos x="640" y="253"/>
                  </a:cxn>
                  <a:cxn ang="0">
                    <a:pos x="659" y="265"/>
                  </a:cxn>
                  <a:cxn ang="0">
                    <a:pos x="678" y="263"/>
                  </a:cxn>
                  <a:cxn ang="0">
                    <a:pos x="697" y="263"/>
                  </a:cxn>
                  <a:cxn ang="0">
                    <a:pos x="716" y="256"/>
                  </a:cxn>
                  <a:cxn ang="0">
                    <a:pos x="735" y="254"/>
                  </a:cxn>
                  <a:cxn ang="0">
                    <a:pos x="754" y="260"/>
                  </a:cxn>
                  <a:cxn ang="0">
                    <a:pos x="773" y="232"/>
                  </a:cxn>
                  <a:cxn ang="0">
                    <a:pos x="791" y="242"/>
                  </a:cxn>
                  <a:cxn ang="0">
                    <a:pos x="810" y="235"/>
                  </a:cxn>
                  <a:cxn ang="0">
                    <a:pos x="829" y="241"/>
                  </a:cxn>
                  <a:cxn ang="0">
                    <a:pos x="848" y="202"/>
                  </a:cxn>
                  <a:cxn ang="0">
                    <a:pos x="867" y="171"/>
                  </a:cxn>
                  <a:cxn ang="0">
                    <a:pos x="886" y="123"/>
                  </a:cxn>
                  <a:cxn ang="0">
                    <a:pos x="905" y="55"/>
                  </a:cxn>
                  <a:cxn ang="0">
                    <a:pos x="924" y="0"/>
                  </a:cxn>
                </a:cxnLst>
                <a:rect l="0" t="0" r="r" b="b"/>
                <a:pathLst>
                  <a:path w="924" h="275">
                    <a:moveTo>
                      <a:pt x="0" y="273"/>
                    </a:moveTo>
                    <a:lnTo>
                      <a:pt x="5" y="273"/>
                    </a:lnTo>
                    <a:lnTo>
                      <a:pt x="9" y="270"/>
                    </a:lnTo>
                    <a:lnTo>
                      <a:pt x="14" y="272"/>
                    </a:lnTo>
                    <a:lnTo>
                      <a:pt x="19" y="273"/>
                    </a:lnTo>
                    <a:lnTo>
                      <a:pt x="24" y="274"/>
                    </a:lnTo>
                    <a:lnTo>
                      <a:pt x="28" y="273"/>
                    </a:lnTo>
                    <a:lnTo>
                      <a:pt x="33" y="274"/>
                    </a:lnTo>
                    <a:lnTo>
                      <a:pt x="38" y="273"/>
                    </a:lnTo>
                    <a:lnTo>
                      <a:pt x="43" y="274"/>
                    </a:lnTo>
                    <a:lnTo>
                      <a:pt x="47" y="273"/>
                    </a:lnTo>
                    <a:lnTo>
                      <a:pt x="52" y="272"/>
                    </a:lnTo>
                    <a:lnTo>
                      <a:pt x="57" y="273"/>
                    </a:lnTo>
                    <a:lnTo>
                      <a:pt x="62" y="274"/>
                    </a:lnTo>
                    <a:lnTo>
                      <a:pt x="66" y="274"/>
                    </a:lnTo>
                    <a:lnTo>
                      <a:pt x="71" y="267"/>
                    </a:lnTo>
                    <a:lnTo>
                      <a:pt x="76" y="271"/>
                    </a:lnTo>
                    <a:lnTo>
                      <a:pt x="81" y="270"/>
                    </a:lnTo>
                    <a:lnTo>
                      <a:pt x="85" y="267"/>
                    </a:lnTo>
                    <a:lnTo>
                      <a:pt x="90" y="270"/>
                    </a:lnTo>
                    <a:lnTo>
                      <a:pt x="95" y="273"/>
                    </a:lnTo>
                    <a:lnTo>
                      <a:pt x="100" y="274"/>
                    </a:lnTo>
                    <a:lnTo>
                      <a:pt x="104" y="272"/>
                    </a:lnTo>
                    <a:lnTo>
                      <a:pt x="109" y="271"/>
                    </a:lnTo>
                    <a:lnTo>
                      <a:pt x="114" y="272"/>
                    </a:lnTo>
                    <a:lnTo>
                      <a:pt x="118" y="273"/>
                    </a:lnTo>
                    <a:lnTo>
                      <a:pt x="123" y="272"/>
                    </a:lnTo>
                    <a:lnTo>
                      <a:pt x="128" y="269"/>
                    </a:lnTo>
                    <a:lnTo>
                      <a:pt x="133" y="271"/>
                    </a:lnTo>
                    <a:lnTo>
                      <a:pt x="137" y="264"/>
                    </a:lnTo>
                    <a:lnTo>
                      <a:pt x="142" y="257"/>
                    </a:lnTo>
                    <a:lnTo>
                      <a:pt x="147" y="258"/>
                    </a:lnTo>
                    <a:lnTo>
                      <a:pt x="152" y="266"/>
                    </a:lnTo>
                    <a:lnTo>
                      <a:pt x="156" y="271"/>
                    </a:lnTo>
                    <a:lnTo>
                      <a:pt x="161" y="272"/>
                    </a:lnTo>
                    <a:lnTo>
                      <a:pt x="166" y="273"/>
                    </a:lnTo>
                    <a:lnTo>
                      <a:pt x="171" y="273"/>
                    </a:lnTo>
                    <a:lnTo>
                      <a:pt x="175" y="272"/>
                    </a:lnTo>
                    <a:lnTo>
                      <a:pt x="180" y="274"/>
                    </a:lnTo>
                    <a:lnTo>
                      <a:pt x="185" y="272"/>
                    </a:lnTo>
                    <a:lnTo>
                      <a:pt x="190" y="271"/>
                    </a:lnTo>
                    <a:lnTo>
                      <a:pt x="194" y="269"/>
                    </a:lnTo>
                    <a:lnTo>
                      <a:pt x="199" y="272"/>
                    </a:lnTo>
                    <a:lnTo>
                      <a:pt x="204" y="271"/>
                    </a:lnTo>
                    <a:lnTo>
                      <a:pt x="209" y="271"/>
                    </a:lnTo>
                    <a:lnTo>
                      <a:pt x="213" y="272"/>
                    </a:lnTo>
                    <a:lnTo>
                      <a:pt x="218" y="269"/>
                    </a:lnTo>
                    <a:lnTo>
                      <a:pt x="223" y="260"/>
                    </a:lnTo>
                    <a:lnTo>
                      <a:pt x="227" y="264"/>
                    </a:lnTo>
                    <a:lnTo>
                      <a:pt x="232" y="266"/>
                    </a:lnTo>
                    <a:lnTo>
                      <a:pt x="237" y="265"/>
                    </a:lnTo>
                    <a:lnTo>
                      <a:pt x="242" y="269"/>
                    </a:lnTo>
                    <a:lnTo>
                      <a:pt x="246" y="271"/>
                    </a:lnTo>
                    <a:lnTo>
                      <a:pt x="251" y="271"/>
                    </a:lnTo>
                    <a:lnTo>
                      <a:pt x="256" y="271"/>
                    </a:lnTo>
                    <a:lnTo>
                      <a:pt x="261" y="272"/>
                    </a:lnTo>
                    <a:lnTo>
                      <a:pt x="265" y="271"/>
                    </a:lnTo>
                    <a:lnTo>
                      <a:pt x="270" y="269"/>
                    </a:lnTo>
                    <a:lnTo>
                      <a:pt x="275" y="264"/>
                    </a:lnTo>
                    <a:lnTo>
                      <a:pt x="280" y="260"/>
                    </a:lnTo>
                    <a:lnTo>
                      <a:pt x="284" y="264"/>
                    </a:lnTo>
                    <a:lnTo>
                      <a:pt x="289" y="270"/>
                    </a:lnTo>
                    <a:lnTo>
                      <a:pt x="294" y="270"/>
                    </a:lnTo>
                    <a:lnTo>
                      <a:pt x="299" y="269"/>
                    </a:lnTo>
                    <a:lnTo>
                      <a:pt x="303" y="269"/>
                    </a:lnTo>
                    <a:lnTo>
                      <a:pt x="308" y="274"/>
                    </a:lnTo>
                    <a:lnTo>
                      <a:pt x="313" y="275"/>
                    </a:lnTo>
                    <a:lnTo>
                      <a:pt x="318" y="272"/>
                    </a:lnTo>
                    <a:lnTo>
                      <a:pt x="322" y="272"/>
                    </a:lnTo>
                    <a:lnTo>
                      <a:pt x="327" y="270"/>
                    </a:lnTo>
                    <a:lnTo>
                      <a:pt x="332" y="272"/>
                    </a:lnTo>
                    <a:lnTo>
                      <a:pt x="336" y="274"/>
                    </a:lnTo>
                    <a:lnTo>
                      <a:pt x="341" y="271"/>
                    </a:lnTo>
                    <a:lnTo>
                      <a:pt x="346" y="269"/>
                    </a:lnTo>
                    <a:lnTo>
                      <a:pt x="351" y="271"/>
                    </a:lnTo>
                    <a:lnTo>
                      <a:pt x="355" y="270"/>
                    </a:lnTo>
                    <a:lnTo>
                      <a:pt x="360" y="271"/>
                    </a:lnTo>
                    <a:lnTo>
                      <a:pt x="365" y="268"/>
                    </a:lnTo>
                    <a:lnTo>
                      <a:pt x="370" y="268"/>
                    </a:lnTo>
                    <a:lnTo>
                      <a:pt x="374" y="269"/>
                    </a:lnTo>
                    <a:lnTo>
                      <a:pt x="379" y="268"/>
                    </a:lnTo>
                    <a:lnTo>
                      <a:pt x="384" y="269"/>
                    </a:lnTo>
                    <a:lnTo>
                      <a:pt x="389" y="269"/>
                    </a:lnTo>
                    <a:lnTo>
                      <a:pt x="393" y="271"/>
                    </a:lnTo>
                    <a:lnTo>
                      <a:pt x="398" y="274"/>
                    </a:lnTo>
                    <a:lnTo>
                      <a:pt x="403" y="270"/>
                    </a:lnTo>
                    <a:lnTo>
                      <a:pt x="408" y="270"/>
                    </a:lnTo>
                    <a:lnTo>
                      <a:pt x="412" y="271"/>
                    </a:lnTo>
                    <a:lnTo>
                      <a:pt x="417" y="270"/>
                    </a:lnTo>
                    <a:lnTo>
                      <a:pt x="422" y="267"/>
                    </a:lnTo>
                    <a:lnTo>
                      <a:pt x="427" y="270"/>
                    </a:lnTo>
                    <a:lnTo>
                      <a:pt x="431" y="267"/>
                    </a:lnTo>
                    <a:lnTo>
                      <a:pt x="436" y="265"/>
                    </a:lnTo>
                    <a:lnTo>
                      <a:pt x="441" y="268"/>
                    </a:lnTo>
                    <a:lnTo>
                      <a:pt x="445" y="269"/>
                    </a:lnTo>
                    <a:lnTo>
                      <a:pt x="450" y="268"/>
                    </a:lnTo>
                    <a:lnTo>
                      <a:pt x="455" y="267"/>
                    </a:lnTo>
                    <a:lnTo>
                      <a:pt x="460" y="264"/>
                    </a:lnTo>
                    <a:lnTo>
                      <a:pt x="464" y="264"/>
                    </a:lnTo>
                    <a:lnTo>
                      <a:pt x="469" y="266"/>
                    </a:lnTo>
                    <a:lnTo>
                      <a:pt x="474" y="266"/>
                    </a:lnTo>
                    <a:lnTo>
                      <a:pt x="479" y="268"/>
                    </a:lnTo>
                    <a:lnTo>
                      <a:pt x="483" y="271"/>
                    </a:lnTo>
                    <a:lnTo>
                      <a:pt x="488" y="270"/>
                    </a:lnTo>
                    <a:lnTo>
                      <a:pt x="493" y="268"/>
                    </a:lnTo>
                    <a:lnTo>
                      <a:pt x="498" y="265"/>
                    </a:lnTo>
                    <a:lnTo>
                      <a:pt x="502" y="260"/>
                    </a:lnTo>
                    <a:lnTo>
                      <a:pt x="507" y="262"/>
                    </a:lnTo>
                    <a:lnTo>
                      <a:pt x="512" y="264"/>
                    </a:lnTo>
                    <a:lnTo>
                      <a:pt x="517" y="257"/>
                    </a:lnTo>
                    <a:lnTo>
                      <a:pt x="521" y="262"/>
                    </a:lnTo>
                    <a:lnTo>
                      <a:pt x="526" y="262"/>
                    </a:lnTo>
                    <a:lnTo>
                      <a:pt x="531" y="268"/>
                    </a:lnTo>
                    <a:lnTo>
                      <a:pt x="536" y="268"/>
                    </a:lnTo>
                    <a:lnTo>
                      <a:pt x="540" y="265"/>
                    </a:lnTo>
                    <a:lnTo>
                      <a:pt x="545" y="261"/>
                    </a:lnTo>
                    <a:lnTo>
                      <a:pt x="550" y="258"/>
                    </a:lnTo>
                    <a:lnTo>
                      <a:pt x="555" y="263"/>
                    </a:lnTo>
                    <a:lnTo>
                      <a:pt x="559" y="263"/>
                    </a:lnTo>
                    <a:lnTo>
                      <a:pt x="564" y="260"/>
                    </a:lnTo>
                    <a:lnTo>
                      <a:pt x="569" y="261"/>
                    </a:lnTo>
                    <a:lnTo>
                      <a:pt x="573" y="266"/>
                    </a:lnTo>
                    <a:lnTo>
                      <a:pt x="578" y="267"/>
                    </a:lnTo>
                    <a:lnTo>
                      <a:pt x="583" y="260"/>
                    </a:lnTo>
                    <a:lnTo>
                      <a:pt x="588" y="262"/>
                    </a:lnTo>
                    <a:lnTo>
                      <a:pt x="592" y="257"/>
                    </a:lnTo>
                    <a:lnTo>
                      <a:pt x="597" y="252"/>
                    </a:lnTo>
                    <a:lnTo>
                      <a:pt x="602" y="255"/>
                    </a:lnTo>
                    <a:lnTo>
                      <a:pt x="607" y="260"/>
                    </a:lnTo>
                    <a:lnTo>
                      <a:pt x="611" y="264"/>
                    </a:lnTo>
                    <a:lnTo>
                      <a:pt x="616" y="265"/>
                    </a:lnTo>
                    <a:lnTo>
                      <a:pt x="621" y="266"/>
                    </a:lnTo>
                    <a:lnTo>
                      <a:pt x="626" y="260"/>
                    </a:lnTo>
                    <a:lnTo>
                      <a:pt x="630" y="257"/>
                    </a:lnTo>
                    <a:lnTo>
                      <a:pt x="635" y="262"/>
                    </a:lnTo>
                    <a:lnTo>
                      <a:pt x="640" y="253"/>
                    </a:lnTo>
                    <a:lnTo>
                      <a:pt x="645" y="229"/>
                    </a:lnTo>
                    <a:lnTo>
                      <a:pt x="649" y="250"/>
                    </a:lnTo>
                    <a:lnTo>
                      <a:pt x="654" y="263"/>
                    </a:lnTo>
                    <a:lnTo>
                      <a:pt x="659" y="265"/>
                    </a:lnTo>
                    <a:lnTo>
                      <a:pt x="664" y="263"/>
                    </a:lnTo>
                    <a:lnTo>
                      <a:pt x="668" y="263"/>
                    </a:lnTo>
                    <a:lnTo>
                      <a:pt x="673" y="264"/>
                    </a:lnTo>
                    <a:lnTo>
                      <a:pt x="678" y="263"/>
                    </a:lnTo>
                    <a:lnTo>
                      <a:pt x="682" y="259"/>
                    </a:lnTo>
                    <a:lnTo>
                      <a:pt x="687" y="252"/>
                    </a:lnTo>
                    <a:lnTo>
                      <a:pt x="692" y="257"/>
                    </a:lnTo>
                    <a:lnTo>
                      <a:pt x="697" y="263"/>
                    </a:lnTo>
                    <a:lnTo>
                      <a:pt x="701" y="263"/>
                    </a:lnTo>
                    <a:lnTo>
                      <a:pt x="706" y="259"/>
                    </a:lnTo>
                    <a:lnTo>
                      <a:pt x="711" y="249"/>
                    </a:lnTo>
                    <a:lnTo>
                      <a:pt x="716" y="256"/>
                    </a:lnTo>
                    <a:lnTo>
                      <a:pt x="720" y="262"/>
                    </a:lnTo>
                    <a:lnTo>
                      <a:pt x="725" y="259"/>
                    </a:lnTo>
                    <a:lnTo>
                      <a:pt x="730" y="258"/>
                    </a:lnTo>
                    <a:lnTo>
                      <a:pt x="735" y="254"/>
                    </a:lnTo>
                    <a:lnTo>
                      <a:pt x="739" y="260"/>
                    </a:lnTo>
                    <a:lnTo>
                      <a:pt x="744" y="262"/>
                    </a:lnTo>
                    <a:lnTo>
                      <a:pt x="749" y="263"/>
                    </a:lnTo>
                    <a:lnTo>
                      <a:pt x="754" y="260"/>
                    </a:lnTo>
                    <a:lnTo>
                      <a:pt x="758" y="256"/>
                    </a:lnTo>
                    <a:lnTo>
                      <a:pt x="763" y="247"/>
                    </a:lnTo>
                    <a:lnTo>
                      <a:pt x="768" y="242"/>
                    </a:lnTo>
                    <a:lnTo>
                      <a:pt x="773" y="232"/>
                    </a:lnTo>
                    <a:lnTo>
                      <a:pt x="777" y="240"/>
                    </a:lnTo>
                    <a:lnTo>
                      <a:pt x="782" y="245"/>
                    </a:lnTo>
                    <a:lnTo>
                      <a:pt x="787" y="240"/>
                    </a:lnTo>
                    <a:lnTo>
                      <a:pt x="791" y="242"/>
                    </a:lnTo>
                    <a:lnTo>
                      <a:pt x="796" y="241"/>
                    </a:lnTo>
                    <a:lnTo>
                      <a:pt x="801" y="240"/>
                    </a:lnTo>
                    <a:lnTo>
                      <a:pt x="806" y="241"/>
                    </a:lnTo>
                    <a:lnTo>
                      <a:pt x="810" y="235"/>
                    </a:lnTo>
                    <a:lnTo>
                      <a:pt x="815" y="235"/>
                    </a:lnTo>
                    <a:lnTo>
                      <a:pt x="820" y="231"/>
                    </a:lnTo>
                    <a:lnTo>
                      <a:pt x="825" y="237"/>
                    </a:lnTo>
                    <a:lnTo>
                      <a:pt x="829" y="241"/>
                    </a:lnTo>
                    <a:lnTo>
                      <a:pt x="834" y="218"/>
                    </a:lnTo>
                    <a:lnTo>
                      <a:pt x="839" y="189"/>
                    </a:lnTo>
                    <a:lnTo>
                      <a:pt x="844" y="194"/>
                    </a:lnTo>
                    <a:lnTo>
                      <a:pt x="848" y="202"/>
                    </a:lnTo>
                    <a:lnTo>
                      <a:pt x="853" y="202"/>
                    </a:lnTo>
                    <a:lnTo>
                      <a:pt x="858" y="191"/>
                    </a:lnTo>
                    <a:lnTo>
                      <a:pt x="863" y="184"/>
                    </a:lnTo>
                    <a:lnTo>
                      <a:pt x="867" y="171"/>
                    </a:lnTo>
                    <a:lnTo>
                      <a:pt x="872" y="160"/>
                    </a:lnTo>
                    <a:lnTo>
                      <a:pt x="877" y="155"/>
                    </a:lnTo>
                    <a:lnTo>
                      <a:pt x="882" y="144"/>
                    </a:lnTo>
                    <a:lnTo>
                      <a:pt x="886" y="123"/>
                    </a:lnTo>
                    <a:lnTo>
                      <a:pt x="891" y="109"/>
                    </a:lnTo>
                    <a:lnTo>
                      <a:pt x="896" y="61"/>
                    </a:lnTo>
                    <a:lnTo>
                      <a:pt x="900" y="40"/>
                    </a:lnTo>
                    <a:lnTo>
                      <a:pt x="905" y="55"/>
                    </a:lnTo>
                    <a:lnTo>
                      <a:pt x="910" y="56"/>
                    </a:lnTo>
                    <a:lnTo>
                      <a:pt x="915" y="25"/>
                    </a:lnTo>
                    <a:lnTo>
                      <a:pt x="919" y="17"/>
                    </a:lnTo>
                    <a:lnTo>
                      <a:pt x="924" y="0"/>
                    </a:lnTo>
                  </a:path>
                </a:pathLst>
              </a:custGeom>
              <a:noFill/>
              <a:ln w="36513">
                <a:solidFill>
                  <a:srgbClr val="999999"/>
                </a:solidFill>
                <a:prstDash val="solid"/>
                <a:round/>
                <a:headEnd/>
                <a:tailEnd/>
              </a:ln>
            </p:spPr>
            <p:txBody>
              <a:bodyPr/>
              <a:lstStyle/>
              <a:p>
                <a:endParaRPr lang="zh-CN" altLang="en-US"/>
              </a:p>
            </p:txBody>
          </p:sp>
          <p:sp>
            <p:nvSpPr>
              <p:cNvPr id="1207" name="Freeform 211"/>
              <p:cNvSpPr>
                <a:spLocks/>
              </p:cNvSpPr>
              <p:nvPr/>
            </p:nvSpPr>
            <p:spPr bwMode="auto">
              <a:xfrm>
                <a:off x="4265" y="1106"/>
                <a:ext cx="883" cy="494"/>
              </a:xfrm>
              <a:custGeom>
                <a:avLst/>
                <a:gdLst/>
                <a:ahLst/>
                <a:cxnLst>
                  <a:cxn ang="0">
                    <a:pos x="14" y="229"/>
                  </a:cxn>
                  <a:cxn ang="0">
                    <a:pos x="33" y="222"/>
                  </a:cxn>
                  <a:cxn ang="0">
                    <a:pos x="52" y="235"/>
                  </a:cxn>
                  <a:cxn ang="0">
                    <a:pos x="71" y="189"/>
                  </a:cxn>
                  <a:cxn ang="0">
                    <a:pos x="90" y="103"/>
                  </a:cxn>
                  <a:cxn ang="0">
                    <a:pos x="109" y="4"/>
                  </a:cxn>
                  <a:cxn ang="0">
                    <a:pos x="128" y="99"/>
                  </a:cxn>
                  <a:cxn ang="0">
                    <a:pos x="147" y="253"/>
                  </a:cxn>
                  <a:cxn ang="0">
                    <a:pos x="166" y="352"/>
                  </a:cxn>
                  <a:cxn ang="0">
                    <a:pos x="185" y="433"/>
                  </a:cxn>
                  <a:cxn ang="0">
                    <a:pos x="204" y="477"/>
                  </a:cxn>
                  <a:cxn ang="0">
                    <a:pos x="223" y="488"/>
                  </a:cxn>
                  <a:cxn ang="0">
                    <a:pos x="242" y="495"/>
                  </a:cxn>
                  <a:cxn ang="0">
                    <a:pos x="261" y="497"/>
                  </a:cxn>
                  <a:cxn ang="0">
                    <a:pos x="280" y="506"/>
                  </a:cxn>
                  <a:cxn ang="0">
                    <a:pos x="299" y="497"/>
                  </a:cxn>
                  <a:cxn ang="0">
                    <a:pos x="318" y="506"/>
                  </a:cxn>
                  <a:cxn ang="0">
                    <a:pos x="337" y="506"/>
                  </a:cxn>
                  <a:cxn ang="0">
                    <a:pos x="356" y="510"/>
                  </a:cxn>
                  <a:cxn ang="0">
                    <a:pos x="375" y="508"/>
                  </a:cxn>
                  <a:cxn ang="0">
                    <a:pos x="394" y="507"/>
                  </a:cxn>
                  <a:cxn ang="0">
                    <a:pos x="412" y="508"/>
                  </a:cxn>
                  <a:cxn ang="0">
                    <a:pos x="431" y="494"/>
                  </a:cxn>
                  <a:cxn ang="0">
                    <a:pos x="450" y="505"/>
                  </a:cxn>
                  <a:cxn ang="0">
                    <a:pos x="469" y="501"/>
                  </a:cxn>
                  <a:cxn ang="0">
                    <a:pos x="488" y="509"/>
                  </a:cxn>
                  <a:cxn ang="0">
                    <a:pos x="507" y="510"/>
                  </a:cxn>
                  <a:cxn ang="0">
                    <a:pos x="526" y="511"/>
                  </a:cxn>
                  <a:cxn ang="0">
                    <a:pos x="545" y="513"/>
                  </a:cxn>
                  <a:cxn ang="0">
                    <a:pos x="564" y="508"/>
                  </a:cxn>
                  <a:cxn ang="0">
                    <a:pos x="583" y="510"/>
                  </a:cxn>
                  <a:cxn ang="0">
                    <a:pos x="602" y="507"/>
                  </a:cxn>
                  <a:cxn ang="0">
                    <a:pos x="621" y="514"/>
                  </a:cxn>
                  <a:cxn ang="0">
                    <a:pos x="640" y="514"/>
                  </a:cxn>
                  <a:cxn ang="0">
                    <a:pos x="659" y="510"/>
                  </a:cxn>
                  <a:cxn ang="0">
                    <a:pos x="678" y="506"/>
                  </a:cxn>
                  <a:cxn ang="0">
                    <a:pos x="697" y="513"/>
                  </a:cxn>
                  <a:cxn ang="0">
                    <a:pos x="716" y="511"/>
                  </a:cxn>
                  <a:cxn ang="0">
                    <a:pos x="735" y="515"/>
                  </a:cxn>
                  <a:cxn ang="0">
                    <a:pos x="754" y="514"/>
                  </a:cxn>
                  <a:cxn ang="0">
                    <a:pos x="773" y="513"/>
                  </a:cxn>
                  <a:cxn ang="0">
                    <a:pos x="792" y="498"/>
                  </a:cxn>
                  <a:cxn ang="0">
                    <a:pos x="811" y="510"/>
                  </a:cxn>
                  <a:cxn ang="0">
                    <a:pos x="830" y="508"/>
                  </a:cxn>
                  <a:cxn ang="0">
                    <a:pos x="849" y="510"/>
                  </a:cxn>
                  <a:cxn ang="0">
                    <a:pos x="867" y="509"/>
                  </a:cxn>
                  <a:cxn ang="0">
                    <a:pos x="886" y="513"/>
                  </a:cxn>
                  <a:cxn ang="0">
                    <a:pos x="905" y="508"/>
                  </a:cxn>
                  <a:cxn ang="0">
                    <a:pos x="924" y="513"/>
                  </a:cxn>
                </a:cxnLst>
                <a:rect l="0" t="0" r="r" b="b"/>
                <a:pathLst>
                  <a:path w="924" h="516">
                    <a:moveTo>
                      <a:pt x="0" y="241"/>
                    </a:moveTo>
                    <a:lnTo>
                      <a:pt x="5" y="264"/>
                    </a:lnTo>
                    <a:lnTo>
                      <a:pt x="10" y="261"/>
                    </a:lnTo>
                    <a:lnTo>
                      <a:pt x="14" y="229"/>
                    </a:lnTo>
                    <a:lnTo>
                      <a:pt x="19" y="203"/>
                    </a:lnTo>
                    <a:lnTo>
                      <a:pt x="24" y="213"/>
                    </a:lnTo>
                    <a:lnTo>
                      <a:pt x="29" y="232"/>
                    </a:lnTo>
                    <a:lnTo>
                      <a:pt x="33" y="222"/>
                    </a:lnTo>
                    <a:lnTo>
                      <a:pt x="38" y="226"/>
                    </a:lnTo>
                    <a:lnTo>
                      <a:pt x="43" y="233"/>
                    </a:lnTo>
                    <a:lnTo>
                      <a:pt x="48" y="223"/>
                    </a:lnTo>
                    <a:lnTo>
                      <a:pt x="52" y="235"/>
                    </a:lnTo>
                    <a:lnTo>
                      <a:pt x="57" y="212"/>
                    </a:lnTo>
                    <a:lnTo>
                      <a:pt x="62" y="209"/>
                    </a:lnTo>
                    <a:lnTo>
                      <a:pt x="67" y="195"/>
                    </a:lnTo>
                    <a:lnTo>
                      <a:pt x="71" y="189"/>
                    </a:lnTo>
                    <a:lnTo>
                      <a:pt x="76" y="182"/>
                    </a:lnTo>
                    <a:lnTo>
                      <a:pt x="81" y="138"/>
                    </a:lnTo>
                    <a:lnTo>
                      <a:pt x="85" y="130"/>
                    </a:lnTo>
                    <a:lnTo>
                      <a:pt x="90" y="103"/>
                    </a:lnTo>
                    <a:lnTo>
                      <a:pt x="95" y="35"/>
                    </a:lnTo>
                    <a:lnTo>
                      <a:pt x="100" y="21"/>
                    </a:lnTo>
                    <a:lnTo>
                      <a:pt x="104" y="0"/>
                    </a:lnTo>
                    <a:lnTo>
                      <a:pt x="109" y="4"/>
                    </a:lnTo>
                    <a:lnTo>
                      <a:pt x="114" y="20"/>
                    </a:lnTo>
                    <a:lnTo>
                      <a:pt x="119" y="43"/>
                    </a:lnTo>
                    <a:lnTo>
                      <a:pt x="123" y="69"/>
                    </a:lnTo>
                    <a:lnTo>
                      <a:pt x="128" y="99"/>
                    </a:lnTo>
                    <a:lnTo>
                      <a:pt x="133" y="129"/>
                    </a:lnTo>
                    <a:lnTo>
                      <a:pt x="138" y="165"/>
                    </a:lnTo>
                    <a:lnTo>
                      <a:pt x="142" y="190"/>
                    </a:lnTo>
                    <a:lnTo>
                      <a:pt x="147" y="253"/>
                    </a:lnTo>
                    <a:lnTo>
                      <a:pt x="152" y="287"/>
                    </a:lnTo>
                    <a:lnTo>
                      <a:pt x="157" y="321"/>
                    </a:lnTo>
                    <a:lnTo>
                      <a:pt x="161" y="337"/>
                    </a:lnTo>
                    <a:lnTo>
                      <a:pt x="166" y="352"/>
                    </a:lnTo>
                    <a:lnTo>
                      <a:pt x="171" y="392"/>
                    </a:lnTo>
                    <a:lnTo>
                      <a:pt x="176" y="420"/>
                    </a:lnTo>
                    <a:lnTo>
                      <a:pt x="180" y="419"/>
                    </a:lnTo>
                    <a:lnTo>
                      <a:pt x="185" y="433"/>
                    </a:lnTo>
                    <a:lnTo>
                      <a:pt x="190" y="436"/>
                    </a:lnTo>
                    <a:lnTo>
                      <a:pt x="194" y="455"/>
                    </a:lnTo>
                    <a:lnTo>
                      <a:pt x="199" y="466"/>
                    </a:lnTo>
                    <a:lnTo>
                      <a:pt x="204" y="477"/>
                    </a:lnTo>
                    <a:lnTo>
                      <a:pt x="209" y="479"/>
                    </a:lnTo>
                    <a:lnTo>
                      <a:pt x="213" y="476"/>
                    </a:lnTo>
                    <a:lnTo>
                      <a:pt x="218" y="486"/>
                    </a:lnTo>
                    <a:lnTo>
                      <a:pt x="223" y="488"/>
                    </a:lnTo>
                    <a:lnTo>
                      <a:pt x="228" y="485"/>
                    </a:lnTo>
                    <a:lnTo>
                      <a:pt x="232" y="489"/>
                    </a:lnTo>
                    <a:lnTo>
                      <a:pt x="237" y="496"/>
                    </a:lnTo>
                    <a:lnTo>
                      <a:pt x="242" y="495"/>
                    </a:lnTo>
                    <a:lnTo>
                      <a:pt x="247" y="484"/>
                    </a:lnTo>
                    <a:lnTo>
                      <a:pt x="251" y="491"/>
                    </a:lnTo>
                    <a:lnTo>
                      <a:pt x="256" y="497"/>
                    </a:lnTo>
                    <a:lnTo>
                      <a:pt x="261" y="497"/>
                    </a:lnTo>
                    <a:lnTo>
                      <a:pt x="266" y="500"/>
                    </a:lnTo>
                    <a:lnTo>
                      <a:pt x="270" y="502"/>
                    </a:lnTo>
                    <a:lnTo>
                      <a:pt x="275" y="504"/>
                    </a:lnTo>
                    <a:lnTo>
                      <a:pt x="280" y="506"/>
                    </a:lnTo>
                    <a:lnTo>
                      <a:pt x="285" y="507"/>
                    </a:lnTo>
                    <a:lnTo>
                      <a:pt x="289" y="501"/>
                    </a:lnTo>
                    <a:lnTo>
                      <a:pt x="294" y="500"/>
                    </a:lnTo>
                    <a:lnTo>
                      <a:pt x="299" y="497"/>
                    </a:lnTo>
                    <a:lnTo>
                      <a:pt x="303" y="498"/>
                    </a:lnTo>
                    <a:lnTo>
                      <a:pt x="308" y="503"/>
                    </a:lnTo>
                    <a:lnTo>
                      <a:pt x="313" y="502"/>
                    </a:lnTo>
                    <a:lnTo>
                      <a:pt x="318" y="506"/>
                    </a:lnTo>
                    <a:lnTo>
                      <a:pt x="322" y="509"/>
                    </a:lnTo>
                    <a:lnTo>
                      <a:pt x="327" y="505"/>
                    </a:lnTo>
                    <a:lnTo>
                      <a:pt x="332" y="506"/>
                    </a:lnTo>
                    <a:lnTo>
                      <a:pt x="337" y="506"/>
                    </a:lnTo>
                    <a:lnTo>
                      <a:pt x="341" y="508"/>
                    </a:lnTo>
                    <a:lnTo>
                      <a:pt x="346" y="502"/>
                    </a:lnTo>
                    <a:lnTo>
                      <a:pt x="351" y="508"/>
                    </a:lnTo>
                    <a:lnTo>
                      <a:pt x="356" y="510"/>
                    </a:lnTo>
                    <a:lnTo>
                      <a:pt x="360" y="508"/>
                    </a:lnTo>
                    <a:lnTo>
                      <a:pt x="365" y="505"/>
                    </a:lnTo>
                    <a:lnTo>
                      <a:pt x="370" y="504"/>
                    </a:lnTo>
                    <a:lnTo>
                      <a:pt x="375" y="508"/>
                    </a:lnTo>
                    <a:lnTo>
                      <a:pt x="379" y="510"/>
                    </a:lnTo>
                    <a:lnTo>
                      <a:pt x="384" y="510"/>
                    </a:lnTo>
                    <a:lnTo>
                      <a:pt x="389" y="506"/>
                    </a:lnTo>
                    <a:lnTo>
                      <a:pt x="394" y="507"/>
                    </a:lnTo>
                    <a:lnTo>
                      <a:pt x="398" y="506"/>
                    </a:lnTo>
                    <a:lnTo>
                      <a:pt x="403" y="507"/>
                    </a:lnTo>
                    <a:lnTo>
                      <a:pt x="408" y="507"/>
                    </a:lnTo>
                    <a:lnTo>
                      <a:pt x="412" y="508"/>
                    </a:lnTo>
                    <a:lnTo>
                      <a:pt x="417" y="497"/>
                    </a:lnTo>
                    <a:lnTo>
                      <a:pt x="422" y="504"/>
                    </a:lnTo>
                    <a:lnTo>
                      <a:pt x="427" y="501"/>
                    </a:lnTo>
                    <a:lnTo>
                      <a:pt x="431" y="494"/>
                    </a:lnTo>
                    <a:lnTo>
                      <a:pt x="436" y="500"/>
                    </a:lnTo>
                    <a:lnTo>
                      <a:pt x="441" y="503"/>
                    </a:lnTo>
                    <a:lnTo>
                      <a:pt x="446" y="507"/>
                    </a:lnTo>
                    <a:lnTo>
                      <a:pt x="450" y="505"/>
                    </a:lnTo>
                    <a:lnTo>
                      <a:pt x="455" y="507"/>
                    </a:lnTo>
                    <a:lnTo>
                      <a:pt x="460" y="501"/>
                    </a:lnTo>
                    <a:lnTo>
                      <a:pt x="465" y="504"/>
                    </a:lnTo>
                    <a:lnTo>
                      <a:pt x="469" y="501"/>
                    </a:lnTo>
                    <a:lnTo>
                      <a:pt x="474" y="501"/>
                    </a:lnTo>
                    <a:lnTo>
                      <a:pt x="479" y="503"/>
                    </a:lnTo>
                    <a:lnTo>
                      <a:pt x="484" y="505"/>
                    </a:lnTo>
                    <a:lnTo>
                      <a:pt x="488" y="509"/>
                    </a:lnTo>
                    <a:lnTo>
                      <a:pt x="493" y="510"/>
                    </a:lnTo>
                    <a:lnTo>
                      <a:pt x="498" y="508"/>
                    </a:lnTo>
                    <a:lnTo>
                      <a:pt x="503" y="509"/>
                    </a:lnTo>
                    <a:lnTo>
                      <a:pt x="507" y="510"/>
                    </a:lnTo>
                    <a:lnTo>
                      <a:pt x="512" y="508"/>
                    </a:lnTo>
                    <a:lnTo>
                      <a:pt x="517" y="504"/>
                    </a:lnTo>
                    <a:lnTo>
                      <a:pt x="522" y="507"/>
                    </a:lnTo>
                    <a:lnTo>
                      <a:pt x="526" y="511"/>
                    </a:lnTo>
                    <a:lnTo>
                      <a:pt x="531" y="511"/>
                    </a:lnTo>
                    <a:lnTo>
                      <a:pt x="536" y="512"/>
                    </a:lnTo>
                    <a:lnTo>
                      <a:pt x="540" y="513"/>
                    </a:lnTo>
                    <a:lnTo>
                      <a:pt x="545" y="513"/>
                    </a:lnTo>
                    <a:lnTo>
                      <a:pt x="550" y="512"/>
                    </a:lnTo>
                    <a:lnTo>
                      <a:pt x="555" y="510"/>
                    </a:lnTo>
                    <a:lnTo>
                      <a:pt x="559" y="509"/>
                    </a:lnTo>
                    <a:lnTo>
                      <a:pt x="564" y="508"/>
                    </a:lnTo>
                    <a:lnTo>
                      <a:pt x="569" y="511"/>
                    </a:lnTo>
                    <a:lnTo>
                      <a:pt x="574" y="508"/>
                    </a:lnTo>
                    <a:lnTo>
                      <a:pt x="578" y="510"/>
                    </a:lnTo>
                    <a:lnTo>
                      <a:pt x="583" y="510"/>
                    </a:lnTo>
                    <a:lnTo>
                      <a:pt x="588" y="509"/>
                    </a:lnTo>
                    <a:lnTo>
                      <a:pt x="593" y="505"/>
                    </a:lnTo>
                    <a:lnTo>
                      <a:pt x="597" y="503"/>
                    </a:lnTo>
                    <a:lnTo>
                      <a:pt x="602" y="507"/>
                    </a:lnTo>
                    <a:lnTo>
                      <a:pt x="607" y="511"/>
                    </a:lnTo>
                    <a:lnTo>
                      <a:pt x="612" y="512"/>
                    </a:lnTo>
                    <a:lnTo>
                      <a:pt x="616" y="513"/>
                    </a:lnTo>
                    <a:lnTo>
                      <a:pt x="621" y="514"/>
                    </a:lnTo>
                    <a:lnTo>
                      <a:pt x="626" y="507"/>
                    </a:lnTo>
                    <a:lnTo>
                      <a:pt x="631" y="510"/>
                    </a:lnTo>
                    <a:lnTo>
                      <a:pt x="635" y="511"/>
                    </a:lnTo>
                    <a:lnTo>
                      <a:pt x="640" y="514"/>
                    </a:lnTo>
                    <a:lnTo>
                      <a:pt x="645" y="513"/>
                    </a:lnTo>
                    <a:lnTo>
                      <a:pt x="649" y="509"/>
                    </a:lnTo>
                    <a:lnTo>
                      <a:pt x="654" y="510"/>
                    </a:lnTo>
                    <a:lnTo>
                      <a:pt x="659" y="510"/>
                    </a:lnTo>
                    <a:lnTo>
                      <a:pt x="664" y="507"/>
                    </a:lnTo>
                    <a:lnTo>
                      <a:pt x="668" y="505"/>
                    </a:lnTo>
                    <a:lnTo>
                      <a:pt x="673" y="509"/>
                    </a:lnTo>
                    <a:lnTo>
                      <a:pt x="678" y="506"/>
                    </a:lnTo>
                    <a:lnTo>
                      <a:pt x="683" y="508"/>
                    </a:lnTo>
                    <a:lnTo>
                      <a:pt x="687" y="510"/>
                    </a:lnTo>
                    <a:lnTo>
                      <a:pt x="692" y="512"/>
                    </a:lnTo>
                    <a:lnTo>
                      <a:pt x="697" y="513"/>
                    </a:lnTo>
                    <a:lnTo>
                      <a:pt x="702" y="512"/>
                    </a:lnTo>
                    <a:lnTo>
                      <a:pt x="706" y="512"/>
                    </a:lnTo>
                    <a:lnTo>
                      <a:pt x="711" y="511"/>
                    </a:lnTo>
                    <a:lnTo>
                      <a:pt x="716" y="511"/>
                    </a:lnTo>
                    <a:lnTo>
                      <a:pt x="721" y="512"/>
                    </a:lnTo>
                    <a:lnTo>
                      <a:pt x="725" y="514"/>
                    </a:lnTo>
                    <a:lnTo>
                      <a:pt x="730" y="514"/>
                    </a:lnTo>
                    <a:lnTo>
                      <a:pt x="735" y="515"/>
                    </a:lnTo>
                    <a:lnTo>
                      <a:pt x="740" y="516"/>
                    </a:lnTo>
                    <a:lnTo>
                      <a:pt x="744" y="516"/>
                    </a:lnTo>
                    <a:lnTo>
                      <a:pt x="749" y="515"/>
                    </a:lnTo>
                    <a:lnTo>
                      <a:pt x="754" y="514"/>
                    </a:lnTo>
                    <a:lnTo>
                      <a:pt x="758" y="513"/>
                    </a:lnTo>
                    <a:lnTo>
                      <a:pt x="763" y="514"/>
                    </a:lnTo>
                    <a:lnTo>
                      <a:pt x="768" y="513"/>
                    </a:lnTo>
                    <a:lnTo>
                      <a:pt x="773" y="513"/>
                    </a:lnTo>
                    <a:lnTo>
                      <a:pt x="777" y="513"/>
                    </a:lnTo>
                    <a:lnTo>
                      <a:pt x="782" y="514"/>
                    </a:lnTo>
                    <a:lnTo>
                      <a:pt x="787" y="513"/>
                    </a:lnTo>
                    <a:lnTo>
                      <a:pt x="792" y="498"/>
                    </a:lnTo>
                    <a:lnTo>
                      <a:pt x="796" y="501"/>
                    </a:lnTo>
                    <a:lnTo>
                      <a:pt x="801" y="508"/>
                    </a:lnTo>
                    <a:lnTo>
                      <a:pt x="806" y="508"/>
                    </a:lnTo>
                    <a:lnTo>
                      <a:pt x="811" y="510"/>
                    </a:lnTo>
                    <a:lnTo>
                      <a:pt x="815" y="507"/>
                    </a:lnTo>
                    <a:lnTo>
                      <a:pt x="820" y="505"/>
                    </a:lnTo>
                    <a:lnTo>
                      <a:pt x="825" y="508"/>
                    </a:lnTo>
                    <a:lnTo>
                      <a:pt x="830" y="508"/>
                    </a:lnTo>
                    <a:lnTo>
                      <a:pt x="834" y="511"/>
                    </a:lnTo>
                    <a:lnTo>
                      <a:pt x="839" y="513"/>
                    </a:lnTo>
                    <a:lnTo>
                      <a:pt x="844" y="512"/>
                    </a:lnTo>
                    <a:lnTo>
                      <a:pt x="849" y="510"/>
                    </a:lnTo>
                    <a:lnTo>
                      <a:pt x="853" y="512"/>
                    </a:lnTo>
                    <a:lnTo>
                      <a:pt x="858" y="508"/>
                    </a:lnTo>
                    <a:lnTo>
                      <a:pt x="863" y="511"/>
                    </a:lnTo>
                    <a:lnTo>
                      <a:pt x="867" y="509"/>
                    </a:lnTo>
                    <a:lnTo>
                      <a:pt x="872" y="510"/>
                    </a:lnTo>
                    <a:lnTo>
                      <a:pt x="877" y="509"/>
                    </a:lnTo>
                    <a:lnTo>
                      <a:pt x="882" y="512"/>
                    </a:lnTo>
                    <a:lnTo>
                      <a:pt x="886" y="513"/>
                    </a:lnTo>
                    <a:lnTo>
                      <a:pt x="891" y="513"/>
                    </a:lnTo>
                    <a:lnTo>
                      <a:pt x="896" y="512"/>
                    </a:lnTo>
                    <a:lnTo>
                      <a:pt x="901" y="511"/>
                    </a:lnTo>
                    <a:lnTo>
                      <a:pt x="905" y="508"/>
                    </a:lnTo>
                    <a:lnTo>
                      <a:pt x="910" y="512"/>
                    </a:lnTo>
                    <a:lnTo>
                      <a:pt x="915" y="513"/>
                    </a:lnTo>
                    <a:lnTo>
                      <a:pt x="920" y="512"/>
                    </a:lnTo>
                    <a:lnTo>
                      <a:pt x="924" y="513"/>
                    </a:lnTo>
                  </a:path>
                </a:pathLst>
              </a:custGeom>
              <a:noFill/>
              <a:ln w="36513">
                <a:solidFill>
                  <a:srgbClr val="999999"/>
                </a:solidFill>
                <a:prstDash val="solid"/>
                <a:round/>
                <a:headEnd/>
                <a:tailEnd/>
              </a:ln>
            </p:spPr>
            <p:txBody>
              <a:bodyPr/>
              <a:lstStyle/>
              <a:p>
                <a:endParaRPr lang="zh-CN" altLang="en-US"/>
              </a:p>
            </p:txBody>
          </p:sp>
          <p:sp>
            <p:nvSpPr>
              <p:cNvPr id="1208" name="Freeform 212"/>
              <p:cNvSpPr>
                <a:spLocks/>
              </p:cNvSpPr>
              <p:nvPr/>
            </p:nvSpPr>
            <p:spPr bwMode="auto">
              <a:xfrm>
                <a:off x="5148" y="1592"/>
                <a:ext cx="41" cy="8"/>
              </a:xfrm>
              <a:custGeom>
                <a:avLst/>
                <a:gdLst/>
                <a:ahLst/>
                <a:cxnLst>
                  <a:cxn ang="0">
                    <a:pos x="0" y="5"/>
                  </a:cxn>
                  <a:cxn ang="0">
                    <a:pos x="5" y="6"/>
                  </a:cxn>
                  <a:cxn ang="0">
                    <a:pos x="10" y="8"/>
                  </a:cxn>
                  <a:cxn ang="0">
                    <a:pos x="15" y="7"/>
                  </a:cxn>
                  <a:cxn ang="0">
                    <a:pos x="19" y="2"/>
                  </a:cxn>
                  <a:cxn ang="0">
                    <a:pos x="24" y="2"/>
                  </a:cxn>
                  <a:cxn ang="0">
                    <a:pos x="29" y="2"/>
                  </a:cxn>
                  <a:cxn ang="0">
                    <a:pos x="34" y="0"/>
                  </a:cxn>
                  <a:cxn ang="0">
                    <a:pos x="38" y="0"/>
                  </a:cxn>
                  <a:cxn ang="0">
                    <a:pos x="43" y="3"/>
                  </a:cxn>
                </a:cxnLst>
                <a:rect l="0" t="0" r="r" b="b"/>
                <a:pathLst>
                  <a:path w="43" h="8">
                    <a:moveTo>
                      <a:pt x="0" y="5"/>
                    </a:moveTo>
                    <a:lnTo>
                      <a:pt x="5" y="6"/>
                    </a:lnTo>
                    <a:lnTo>
                      <a:pt x="10" y="8"/>
                    </a:lnTo>
                    <a:lnTo>
                      <a:pt x="15" y="7"/>
                    </a:lnTo>
                    <a:lnTo>
                      <a:pt x="19" y="2"/>
                    </a:lnTo>
                    <a:lnTo>
                      <a:pt x="24" y="2"/>
                    </a:lnTo>
                    <a:lnTo>
                      <a:pt x="29" y="2"/>
                    </a:lnTo>
                    <a:lnTo>
                      <a:pt x="34" y="0"/>
                    </a:lnTo>
                    <a:lnTo>
                      <a:pt x="38" y="0"/>
                    </a:lnTo>
                    <a:lnTo>
                      <a:pt x="43" y="3"/>
                    </a:lnTo>
                  </a:path>
                </a:pathLst>
              </a:custGeom>
              <a:noFill/>
              <a:ln w="36513">
                <a:solidFill>
                  <a:srgbClr val="999999"/>
                </a:solidFill>
                <a:prstDash val="solid"/>
                <a:round/>
                <a:headEnd/>
                <a:tailEnd/>
              </a:ln>
            </p:spPr>
            <p:txBody>
              <a:bodyPr/>
              <a:lstStyle/>
              <a:p>
                <a:endParaRPr lang="zh-CN" altLang="en-US"/>
              </a:p>
            </p:txBody>
          </p:sp>
          <p:sp>
            <p:nvSpPr>
              <p:cNvPr id="1209" name="Freeform 213"/>
              <p:cNvSpPr>
                <a:spLocks/>
              </p:cNvSpPr>
              <p:nvPr/>
            </p:nvSpPr>
            <p:spPr bwMode="auto">
              <a:xfrm>
                <a:off x="3382" y="1587"/>
                <a:ext cx="883" cy="279"/>
              </a:xfrm>
              <a:custGeom>
                <a:avLst/>
                <a:gdLst/>
                <a:ahLst/>
                <a:cxnLst>
                  <a:cxn ang="0">
                    <a:pos x="14" y="288"/>
                  </a:cxn>
                  <a:cxn ang="0">
                    <a:pos x="33" y="291"/>
                  </a:cxn>
                  <a:cxn ang="0">
                    <a:pos x="52" y="285"/>
                  </a:cxn>
                  <a:cxn ang="0">
                    <a:pos x="71" y="287"/>
                  </a:cxn>
                  <a:cxn ang="0">
                    <a:pos x="90" y="285"/>
                  </a:cxn>
                  <a:cxn ang="0">
                    <a:pos x="109" y="291"/>
                  </a:cxn>
                  <a:cxn ang="0">
                    <a:pos x="128" y="287"/>
                  </a:cxn>
                  <a:cxn ang="0">
                    <a:pos x="147" y="282"/>
                  </a:cxn>
                  <a:cxn ang="0">
                    <a:pos x="166" y="286"/>
                  </a:cxn>
                  <a:cxn ang="0">
                    <a:pos x="185" y="282"/>
                  </a:cxn>
                  <a:cxn ang="0">
                    <a:pos x="204" y="283"/>
                  </a:cxn>
                  <a:cxn ang="0">
                    <a:pos x="223" y="279"/>
                  </a:cxn>
                  <a:cxn ang="0">
                    <a:pos x="242" y="286"/>
                  </a:cxn>
                  <a:cxn ang="0">
                    <a:pos x="261" y="283"/>
                  </a:cxn>
                  <a:cxn ang="0">
                    <a:pos x="280" y="285"/>
                  </a:cxn>
                  <a:cxn ang="0">
                    <a:pos x="299" y="285"/>
                  </a:cxn>
                  <a:cxn ang="0">
                    <a:pos x="318" y="279"/>
                  </a:cxn>
                  <a:cxn ang="0">
                    <a:pos x="336" y="285"/>
                  </a:cxn>
                  <a:cxn ang="0">
                    <a:pos x="355" y="285"/>
                  </a:cxn>
                  <a:cxn ang="0">
                    <a:pos x="374" y="286"/>
                  </a:cxn>
                  <a:cxn ang="0">
                    <a:pos x="393" y="284"/>
                  </a:cxn>
                  <a:cxn ang="0">
                    <a:pos x="412" y="284"/>
                  </a:cxn>
                  <a:cxn ang="0">
                    <a:pos x="431" y="266"/>
                  </a:cxn>
                  <a:cxn ang="0">
                    <a:pos x="450" y="282"/>
                  </a:cxn>
                  <a:cxn ang="0">
                    <a:pos x="469" y="282"/>
                  </a:cxn>
                  <a:cxn ang="0">
                    <a:pos x="488" y="286"/>
                  </a:cxn>
                  <a:cxn ang="0">
                    <a:pos x="507" y="287"/>
                  </a:cxn>
                  <a:cxn ang="0">
                    <a:pos x="526" y="279"/>
                  </a:cxn>
                  <a:cxn ang="0">
                    <a:pos x="545" y="280"/>
                  </a:cxn>
                  <a:cxn ang="0">
                    <a:pos x="564" y="274"/>
                  </a:cxn>
                  <a:cxn ang="0">
                    <a:pos x="583" y="278"/>
                  </a:cxn>
                  <a:cxn ang="0">
                    <a:pos x="602" y="278"/>
                  </a:cxn>
                  <a:cxn ang="0">
                    <a:pos x="621" y="277"/>
                  </a:cxn>
                  <a:cxn ang="0">
                    <a:pos x="640" y="276"/>
                  </a:cxn>
                  <a:cxn ang="0">
                    <a:pos x="659" y="274"/>
                  </a:cxn>
                  <a:cxn ang="0">
                    <a:pos x="678" y="277"/>
                  </a:cxn>
                  <a:cxn ang="0">
                    <a:pos x="697" y="269"/>
                  </a:cxn>
                  <a:cxn ang="0">
                    <a:pos x="716" y="278"/>
                  </a:cxn>
                  <a:cxn ang="0">
                    <a:pos x="735" y="272"/>
                  </a:cxn>
                  <a:cxn ang="0">
                    <a:pos x="754" y="267"/>
                  </a:cxn>
                  <a:cxn ang="0">
                    <a:pos x="773" y="264"/>
                  </a:cxn>
                  <a:cxn ang="0">
                    <a:pos x="791" y="260"/>
                  </a:cxn>
                  <a:cxn ang="0">
                    <a:pos x="810" y="250"/>
                  </a:cxn>
                  <a:cxn ang="0">
                    <a:pos x="829" y="233"/>
                  </a:cxn>
                  <a:cxn ang="0">
                    <a:pos x="848" y="223"/>
                  </a:cxn>
                  <a:cxn ang="0">
                    <a:pos x="867" y="171"/>
                  </a:cxn>
                  <a:cxn ang="0">
                    <a:pos x="886" y="152"/>
                  </a:cxn>
                  <a:cxn ang="0">
                    <a:pos x="905" y="87"/>
                  </a:cxn>
                  <a:cxn ang="0">
                    <a:pos x="924" y="0"/>
                  </a:cxn>
                </a:cxnLst>
                <a:rect l="0" t="0" r="r" b="b"/>
                <a:pathLst>
                  <a:path w="924" h="291">
                    <a:moveTo>
                      <a:pt x="0" y="286"/>
                    </a:moveTo>
                    <a:lnTo>
                      <a:pt x="5" y="288"/>
                    </a:lnTo>
                    <a:lnTo>
                      <a:pt x="9" y="286"/>
                    </a:lnTo>
                    <a:lnTo>
                      <a:pt x="14" y="288"/>
                    </a:lnTo>
                    <a:lnTo>
                      <a:pt x="19" y="289"/>
                    </a:lnTo>
                    <a:lnTo>
                      <a:pt x="24" y="290"/>
                    </a:lnTo>
                    <a:lnTo>
                      <a:pt x="28" y="290"/>
                    </a:lnTo>
                    <a:lnTo>
                      <a:pt x="33" y="291"/>
                    </a:lnTo>
                    <a:lnTo>
                      <a:pt x="38" y="288"/>
                    </a:lnTo>
                    <a:lnTo>
                      <a:pt x="43" y="286"/>
                    </a:lnTo>
                    <a:lnTo>
                      <a:pt x="47" y="285"/>
                    </a:lnTo>
                    <a:lnTo>
                      <a:pt x="52" y="285"/>
                    </a:lnTo>
                    <a:lnTo>
                      <a:pt x="57" y="286"/>
                    </a:lnTo>
                    <a:lnTo>
                      <a:pt x="62" y="283"/>
                    </a:lnTo>
                    <a:lnTo>
                      <a:pt x="66" y="286"/>
                    </a:lnTo>
                    <a:lnTo>
                      <a:pt x="71" y="287"/>
                    </a:lnTo>
                    <a:lnTo>
                      <a:pt x="76" y="289"/>
                    </a:lnTo>
                    <a:lnTo>
                      <a:pt x="81" y="290"/>
                    </a:lnTo>
                    <a:lnTo>
                      <a:pt x="85" y="286"/>
                    </a:lnTo>
                    <a:lnTo>
                      <a:pt x="90" y="285"/>
                    </a:lnTo>
                    <a:lnTo>
                      <a:pt x="95" y="287"/>
                    </a:lnTo>
                    <a:lnTo>
                      <a:pt x="100" y="289"/>
                    </a:lnTo>
                    <a:lnTo>
                      <a:pt x="104" y="290"/>
                    </a:lnTo>
                    <a:lnTo>
                      <a:pt x="109" y="291"/>
                    </a:lnTo>
                    <a:lnTo>
                      <a:pt x="114" y="291"/>
                    </a:lnTo>
                    <a:lnTo>
                      <a:pt x="118" y="289"/>
                    </a:lnTo>
                    <a:lnTo>
                      <a:pt x="123" y="289"/>
                    </a:lnTo>
                    <a:lnTo>
                      <a:pt x="128" y="287"/>
                    </a:lnTo>
                    <a:lnTo>
                      <a:pt x="133" y="281"/>
                    </a:lnTo>
                    <a:lnTo>
                      <a:pt x="137" y="282"/>
                    </a:lnTo>
                    <a:lnTo>
                      <a:pt x="142" y="280"/>
                    </a:lnTo>
                    <a:lnTo>
                      <a:pt x="147" y="282"/>
                    </a:lnTo>
                    <a:lnTo>
                      <a:pt x="152" y="278"/>
                    </a:lnTo>
                    <a:lnTo>
                      <a:pt x="156" y="275"/>
                    </a:lnTo>
                    <a:lnTo>
                      <a:pt x="161" y="285"/>
                    </a:lnTo>
                    <a:lnTo>
                      <a:pt x="166" y="286"/>
                    </a:lnTo>
                    <a:lnTo>
                      <a:pt x="171" y="286"/>
                    </a:lnTo>
                    <a:lnTo>
                      <a:pt x="175" y="284"/>
                    </a:lnTo>
                    <a:lnTo>
                      <a:pt x="180" y="285"/>
                    </a:lnTo>
                    <a:lnTo>
                      <a:pt x="185" y="282"/>
                    </a:lnTo>
                    <a:lnTo>
                      <a:pt x="190" y="281"/>
                    </a:lnTo>
                    <a:lnTo>
                      <a:pt x="194" y="276"/>
                    </a:lnTo>
                    <a:lnTo>
                      <a:pt x="199" y="280"/>
                    </a:lnTo>
                    <a:lnTo>
                      <a:pt x="204" y="283"/>
                    </a:lnTo>
                    <a:lnTo>
                      <a:pt x="209" y="282"/>
                    </a:lnTo>
                    <a:lnTo>
                      <a:pt x="213" y="282"/>
                    </a:lnTo>
                    <a:lnTo>
                      <a:pt x="218" y="282"/>
                    </a:lnTo>
                    <a:lnTo>
                      <a:pt x="223" y="279"/>
                    </a:lnTo>
                    <a:lnTo>
                      <a:pt x="227" y="284"/>
                    </a:lnTo>
                    <a:lnTo>
                      <a:pt x="232" y="288"/>
                    </a:lnTo>
                    <a:lnTo>
                      <a:pt x="237" y="288"/>
                    </a:lnTo>
                    <a:lnTo>
                      <a:pt x="242" y="286"/>
                    </a:lnTo>
                    <a:lnTo>
                      <a:pt x="246" y="286"/>
                    </a:lnTo>
                    <a:lnTo>
                      <a:pt x="251" y="284"/>
                    </a:lnTo>
                    <a:lnTo>
                      <a:pt x="256" y="285"/>
                    </a:lnTo>
                    <a:lnTo>
                      <a:pt x="261" y="283"/>
                    </a:lnTo>
                    <a:lnTo>
                      <a:pt x="265" y="286"/>
                    </a:lnTo>
                    <a:lnTo>
                      <a:pt x="270" y="285"/>
                    </a:lnTo>
                    <a:lnTo>
                      <a:pt x="275" y="287"/>
                    </a:lnTo>
                    <a:lnTo>
                      <a:pt x="280" y="285"/>
                    </a:lnTo>
                    <a:lnTo>
                      <a:pt x="284" y="287"/>
                    </a:lnTo>
                    <a:lnTo>
                      <a:pt x="289" y="285"/>
                    </a:lnTo>
                    <a:lnTo>
                      <a:pt x="294" y="283"/>
                    </a:lnTo>
                    <a:lnTo>
                      <a:pt x="299" y="285"/>
                    </a:lnTo>
                    <a:lnTo>
                      <a:pt x="303" y="288"/>
                    </a:lnTo>
                    <a:lnTo>
                      <a:pt x="308" y="283"/>
                    </a:lnTo>
                    <a:lnTo>
                      <a:pt x="313" y="281"/>
                    </a:lnTo>
                    <a:lnTo>
                      <a:pt x="318" y="279"/>
                    </a:lnTo>
                    <a:lnTo>
                      <a:pt x="322" y="283"/>
                    </a:lnTo>
                    <a:lnTo>
                      <a:pt x="327" y="285"/>
                    </a:lnTo>
                    <a:lnTo>
                      <a:pt x="332" y="284"/>
                    </a:lnTo>
                    <a:lnTo>
                      <a:pt x="336" y="285"/>
                    </a:lnTo>
                    <a:lnTo>
                      <a:pt x="341" y="287"/>
                    </a:lnTo>
                    <a:lnTo>
                      <a:pt x="346" y="283"/>
                    </a:lnTo>
                    <a:lnTo>
                      <a:pt x="351" y="286"/>
                    </a:lnTo>
                    <a:lnTo>
                      <a:pt x="355" y="285"/>
                    </a:lnTo>
                    <a:lnTo>
                      <a:pt x="360" y="287"/>
                    </a:lnTo>
                    <a:lnTo>
                      <a:pt x="365" y="288"/>
                    </a:lnTo>
                    <a:lnTo>
                      <a:pt x="370" y="289"/>
                    </a:lnTo>
                    <a:lnTo>
                      <a:pt x="374" y="286"/>
                    </a:lnTo>
                    <a:lnTo>
                      <a:pt x="379" y="284"/>
                    </a:lnTo>
                    <a:lnTo>
                      <a:pt x="384" y="282"/>
                    </a:lnTo>
                    <a:lnTo>
                      <a:pt x="389" y="280"/>
                    </a:lnTo>
                    <a:lnTo>
                      <a:pt x="393" y="284"/>
                    </a:lnTo>
                    <a:lnTo>
                      <a:pt x="398" y="287"/>
                    </a:lnTo>
                    <a:lnTo>
                      <a:pt x="403" y="285"/>
                    </a:lnTo>
                    <a:lnTo>
                      <a:pt x="408" y="286"/>
                    </a:lnTo>
                    <a:lnTo>
                      <a:pt x="412" y="284"/>
                    </a:lnTo>
                    <a:lnTo>
                      <a:pt x="417" y="286"/>
                    </a:lnTo>
                    <a:lnTo>
                      <a:pt x="422" y="284"/>
                    </a:lnTo>
                    <a:lnTo>
                      <a:pt x="427" y="278"/>
                    </a:lnTo>
                    <a:lnTo>
                      <a:pt x="431" y="266"/>
                    </a:lnTo>
                    <a:lnTo>
                      <a:pt x="436" y="278"/>
                    </a:lnTo>
                    <a:lnTo>
                      <a:pt x="441" y="282"/>
                    </a:lnTo>
                    <a:lnTo>
                      <a:pt x="445" y="284"/>
                    </a:lnTo>
                    <a:lnTo>
                      <a:pt x="450" y="282"/>
                    </a:lnTo>
                    <a:lnTo>
                      <a:pt x="455" y="281"/>
                    </a:lnTo>
                    <a:lnTo>
                      <a:pt x="460" y="276"/>
                    </a:lnTo>
                    <a:lnTo>
                      <a:pt x="464" y="277"/>
                    </a:lnTo>
                    <a:lnTo>
                      <a:pt x="469" y="282"/>
                    </a:lnTo>
                    <a:lnTo>
                      <a:pt x="474" y="285"/>
                    </a:lnTo>
                    <a:lnTo>
                      <a:pt x="479" y="285"/>
                    </a:lnTo>
                    <a:lnTo>
                      <a:pt x="483" y="286"/>
                    </a:lnTo>
                    <a:lnTo>
                      <a:pt x="488" y="286"/>
                    </a:lnTo>
                    <a:lnTo>
                      <a:pt x="493" y="289"/>
                    </a:lnTo>
                    <a:lnTo>
                      <a:pt x="498" y="290"/>
                    </a:lnTo>
                    <a:lnTo>
                      <a:pt x="502" y="289"/>
                    </a:lnTo>
                    <a:lnTo>
                      <a:pt x="507" y="287"/>
                    </a:lnTo>
                    <a:lnTo>
                      <a:pt x="512" y="281"/>
                    </a:lnTo>
                    <a:lnTo>
                      <a:pt x="517" y="273"/>
                    </a:lnTo>
                    <a:lnTo>
                      <a:pt x="521" y="280"/>
                    </a:lnTo>
                    <a:lnTo>
                      <a:pt x="526" y="279"/>
                    </a:lnTo>
                    <a:lnTo>
                      <a:pt x="531" y="275"/>
                    </a:lnTo>
                    <a:lnTo>
                      <a:pt x="536" y="279"/>
                    </a:lnTo>
                    <a:lnTo>
                      <a:pt x="540" y="283"/>
                    </a:lnTo>
                    <a:lnTo>
                      <a:pt x="545" y="280"/>
                    </a:lnTo>
                    <a:lnTo>
                      <a:pt x="550" y="277"/>
                    </a:lnTo>
                    <a:lnTo>
                      <a:pt x="555" y="277"/>
                    </a:lnTo>
                    <a:lnTo>
                      <a:pt x="559" y="277"/>
                    </a:lnTo>
                    <a:lnTo>
                      <a:pt x="564" y="274"/>
                    </a:lnTo>
                    <a:lnTo>
                      <a:pt x="569" y="280"/>
                    </a:lnTo>
                    <a:lnTo>
                      <a:pt x="573" y="282"/>
                    </a:lnTo>
                    <a:lnTo>
                      <a:pt x="578" y="278"/>
                    </a:lnTo>
                    <a:lnTo>
                      <a:pt x="583" y="278"/>
                    </a:lnTo>
                    <a:lnTo>
                      <a:pt x="588" y="278"/>
                    </a:lnTo>
                    <a:lnTo>
                      <a:pt x="592" y="277"/>
                    </a:lnTo>
                    <a:lnTo>
                      <a:pt x="597" y="280"/>
                    </a:lnTo>
                    <a:lnTo>
                      <a:pt x="602" y="278"/>
                    </a:lnTo>
                    <a:lnTo>
                      <a:pt x="607" y="278"/>
                    </a:lnTo>
                    <a:lnTo>
                      <a:pt x="611" y="277"/>
                    </a:lnTo>
                    <a:lnTo>
                      <a:pt x="616" y="281"/>
                    </a:lnTo>
                    <a:lnTo>
                      <a:pt x="621" y="277"/>
                    </a:lnTo>
                    <a:lnTo>
                      <a:pt x="626" y="280"/>
                    </a:lnTo>
                    <a:lnTo>
                      <a:pt x="630" y="280"/>
                    </a:lnTo>
                    <a:lnTo>
                      <a:pt x="635" y="281"/>
                    </a:lnTo>
                    <a:lnTo>
                      <a:pt x="640" y="276"/>
                    </a:lnTo>
                    <a:lnTo>
                      <a:pt x="645" y="276"/>
                    </a:lnTo>
                    <a:lnTo>
                      <a:pt x="649" y="277"/>
                    </a:lnTo>
                    <a:lnTo>
                      <a:pt x="654" y="277"/>
                    </a:lnTo>
                    <a:lnTo>
                      <a:pt x="659" y="274"/>
                    </a:lnTo>
                    <a:lnTo>
                      <a:pt x="664" y="274"/>
                    </a:lnTo>
                    <a:lnTo>
                      <a:pt x="668" y="277"/>
                    </a:lnTo>
                    <a:lnTo>
                      <a:pt x="673" y="275"/>
                    </a:lnTo>
                    <a:lnTo>
                      <a:pt x="678" y="277"/>
                    </a:lnTo>
                    <a:lnTo>
                      <a:pt x="682" y="272"/>
                    </a:lnTo>
                    <a:lnTo>
                      <a:pt x="687" y="272"/>
                    </a:lnTo>
                    <a:lnTo>
                      <a:pt x="692" y="271"/>
                    </a:lnTo>
                    <a:lnTo>
                      <a:pt x="697" y="269"/>
                    </a:lnTo>
                    <a:lnTo>
                      <a:pt x="701" y="273"/>
                    </a:lnTo>
                    <a:lnTo>
                      <a:pt x="706" y="275"/>
                    </a:lnTo>
                    <a:lnTo>
                      <a:pt x="711" y="266"/>
                    </a:lnTo>
                    <a:lnTo>
                      <a:pt x="716" y="278"/>
                    </a:lnTo>
                    <a:lnTo>
                      <a:pt x="720" y="273"/>
                    </a:lnTo>
                    <a:lnTo>
                      <a:pt x="725" y="270"/>
                    </a:lnTo>
                    <a:lnTo>
                      <a:pt x="730" y="271"/>
                    </a:lnTo>
                    <a:lnTo>
                      <a:pt x="735" y="272"/>
                    </a:lnTo>
                    <a:lnTo>
                      <a:pt x="739" y="272"/>
                    </a:lnTo>
                    <a:lnTo>
                      <a:pt x="744" y="270"/>
                    </a:lnTo>
                    <a:lnTo>
                      <a:pt x="749" y="264"/>
                    </a:lnTo>
                    <a:lnTo>
                      <a:pt x="754" y="267"/>
                    </a:lnTo>
                    <a:lnTo>
                      <a:pt x="758" y="263"/>
                    </a:lnTo>
                    <a:lnTo>
                      <a:pt x="763" y="260"/>
                    </a:lnTo>
                    <a:lnTo>
                      <a:pt x="768" y="260"/>
                    </a:lnTo>
                    <a:lnTo>
                      <a:pt x="773" y="264"/>
                    </a:lnTo>
                    <a:lnTo>
                      <a:pt x="777" y="260"/>
                    </a:lnTo>
                    <a:lnTo>
                      <a:pt x="782" y="261"/>
                    </a:lnTo>
                    <a:lnTo>
                      <a:pt x="787" y="259"/>
                    </a:lnTo>
                    <a:lnTo>
                      <a:pt x="791" y="260"/>
                    </a:lnTo>
                    <a:lnTo>
                      <a:pt x="796" y="260"/>
                    </a:lnTo>
                    <a:lnTo>
                      <a:pt x="801" y="257"/>
                    </a:lnTo>
                    <a:lnTo>
                      <a:pt x="806" y="254"/>
                    </a:lnTo>
                    <a:lnTo>
                      <a:pt x="810" y="250"/>
                    </a:lnTo>
                    <a:lnTo>
                      <a:pt x="815" y="233"/>
                    </a:lnTo>
                    <a:lnTo>
                      <a:pt x="820" y="227"/>
                    </a:lnTo>
                    <a:lnTo>
                      <a:pt x="825" y="233"/>
                    </a:lnTo>
                    <a:lnTo>
                      <a:pt x="829" y="233"/>
                    </a:lnTo>
                    <a:lnTo>
                      <a:pt x="834" y="237"/>
                    </a:lnTo>
                    <a:lnTo>
                      <a:pt x="839" y="240"/>
                    </a:lnTo>
                    <a:lnTo>
                      <a:pt x="844" y="229"/>
                    </a:lnTo>
                    <a:lnTo>
                      <a:pt x="848" y="223"/>
                    </a:lnTo>
                    <a:lnTo>
                      <a:pt x="853" y="210"/>
                    </a:lnTo>
                    <a:lnTo>
                      <a:pt x="858" y="194"/>
                    </a:lnTo>
                    <a:lnTo>
                      <a:pt x="863" y="196"/>
                    </a:lnTo>
                    <a:lnTo>
                      <a:pt x="867" y="171"/>
                    </a:lnTo>
                    <a:lnTo>
                      <a:pt x="872" y="154"/>
                    </a:lnTo>
                    <a:lnTo>
                      <a:pt x="877" y="144"/>
                    </a:lnTo>
                    <a:lnTo>
                      <a:pt x="882" y="160"/>
                    </a:lnTo>
                    <a:lnTo>
                      <a:pt x="886" y="152"/>
                    </a:lnTo>
                    <a:lnTo>
                      <a:pt x="891" y="141"/>
                    </a:lnTo>
                    <a:lnTo>
                      <a:pt x="896" y="121"/>
                    </a:lnTo>
                    <a:lnTo>
                      <a:pt x="900" y="103"/>
                    </a:lnTo>
                    <a:lnTo>
                      <a:pt x="905" y="87"/>
                    </a:lnTo>
                    <a:lnTo>
                      <a:pt x="910" y="59"/>
                    </a:lnTo>
                    <a:lnTo>
                      <a:pt x="915" y="45"/>
                    </a:lnTo>
                    <a:lnTo>
                      <a:pt x="919" y="39"/>
                    </a:lnTo>
                    <a:lnTo>
                      <a:pt x="924" y="0"/>
                    </a:lnTo>
                  </a:path>
                </a:pathLst>
              </a:custGeom>
              <a:noFill/>
              <a:ln w="36513">
                <a:solidFill>
                  <a:srgbClr val="999999"/>
                </a:solidFill>
                <a:prstDash val="solid"/>
                <a:round/>
                <a:headEnd/>
                <a:tailEnd/>
              </a:ln>
            </p:spPr>
            <p:txBody>
              <a:bodyPr/>
              <a:lstStyle/>
              <a:p>
                <a:endParaRPr lang="zh-CN" altLang="en-US"/>
              </a:p>
            </p:txBody>
          </p:sp>
          <p:sp>
            <p:nvSpPr>
              <p:cNvPr id="1210" name="Freeform 214"/>
              <p:cNvSpPr>
                <a:spLocks/>
              </p:cNvSpPr>
              <p:nvPr/>
            </p:nvSpPr>
            <p:spPr bwMode="auto">
              <a:xfrm>
                <a:off x="4265" y="1378"/>
                <a:ext cx="883" cy="486"/>
              </a:xfrm>
              <a:custGeom>
                <a:avLst/>
                <a:gdLst/>
                <a:ahLst/>
                <a:cxnLst>
                  <a:cxn ang="0">
                    <a:pos x="14" y="255"/>
                  </a:cxn>
                  <a:cxn ang="0">
                    <a:pos x="33" y="207"/>
                  </a:cxn>
                  <a:cxn ang="0">
                    <a:pos x="52" y="244"/>
                  </a:cxn>
                  <a:cxn ang="0">
                    <a:pos x="71" y="140"/>
                  </a:cxn>
                  <a:cxn ang="0">
                    <a:pos x="90" y="34"/>
                  </a:cxn>
                  <a:cxn ang="0">
                    <a:pos x="109" y="26"/>
                  </a:cxn>
                  <a:cxn ang="0">
                    <a:pos x="128" y="127"/>
                  </a:cxn>
                  <a:cxn ang="0">
                    <a:pos x="147" y="311"/>
                  </a:cxn>
                  <a:cxn ang="0">
                    <a:pos x="166" y="389"/>
                  </a:cxn>
                  <a:cxn ang="0">
                    <a:pos x="185" y="442"/>
                  </a:cxn>
                  <a:cxn ang="0">
                    <a:pos x="204" y="471"/>
                  </a:cxn>
                  <a:cxn ang="0">
                    <a:pos x="223" y="483"/>
                  </a:cxn>
                  <a:cxn ang="0">
                    <a:pos x="242" y="484"/>
                  </a:cxn>
                  <a:cxn ang="0">
                    <a:pos x="261" y="498"/>
                  </a:cxn>
                  <a:cxn ang="0">
                    <a:pos x="280" y="503"/>
                  </a:cxn>
                  <a:cxn ang="0">
                    <a:pos x="299" y="494"/>
                  </a:cxn>
                  <a:cxn ang="0">
                    <a:pos x="318" y="499"/>
                  </a:cxn>
                  <a:cxn ang="0">
                    <a:pos x="337" y="503"/>
                  </a:cxn>
                  <a:cxn ang="0">
                    <a:pos x="356" y="500"/>
                  </a:cxn>
                  <a:cxn ang="0">
                    <a:pos x="375" y="506"/>
                  </a:cxn>
                  <a:cxn ang="0">
                    <a:pos x="394" y="501"/>
                  </a:cxn>
                  <a:cxn ang="0">
                    <a:pos x="412" y="497"/>
                  </a:cxn>
                  <a:cxn ang="0">
                    <a:pos x="431" y="489"/>
                  </a:cxn>
                  <a:cxn ang="0">
                    <a:pos x="450" y="502"/>
                  </a:cxn>
                  <a:cxn ang="0">
                    <a:pos x="469" y="500"/>
                  </a:cxn>
                  <a:cxn ang="0">
                    <a:pos x="488" y="503"/>
                  </a:cxn>
                  <a:cxn ang="0">
                    <a:pos x="507" y="502"/>
                  </a:cxn>
                  <a:cxn ang="0">
                    <a:pos x="526" y="498"/>
                  </a:cxn>
                  <a:cxn ang="0">
                    <a:pos x="545" y="499"/>
                  </a:cxn>
                  <a:cxn ang="0">
                    <a:pos x="564" y="504"/>
                  </a:cxn>
                  <a:cxn ang="0">
                    <a:pos x="583" y="501"/>
                  </a:cxn>
                  <a:cxn ang="0">
                    <a:pos x="602" y="503"/>
                  </a:cxn>
                  <a:cxn ang="0">
                    <a:pos x="621" y="501"/>
                  </a:cxn>
                  <a:cxn ang="0">
                    <a:pos x="640" y="503"/>
                  </a:cxn>
                  <a:cxn ang="0">
                    <a:pos x="659" y="506"/>
                  </a:cxn>
                  <a:cxn ang="0">
                    <a:pos x="678" y="502"/>
                  </a:cxn>
                  <a:cxn ang="0">
                    <a:pos x="697" y="506"/>
                  </a:cxn>
                  <a:cxn ang="0">
                    <a:pos x="716" y="506"/>
                  </a:cxn>
                  <a:cxn ang="0">
                    <a:pos x="735" y="503"/>
                  </a:cxn>
                  <a:cxn ang="0">
                    <a:pos x="754" y="503"/>
                  </a:cxn>
                  <a:cxn ang="0">
                    <a:pos x="773" y="503"/>
                  </a:cxn>
                  <a:cxn ang="0">
                    <a:pos x="792" y="488"/>
                  </a:cxn>
                  <a:cxn ang="0">
                    <a:pos x="811" y="503"/>
                  </a:cxn>
                  <a:cxn ang="0">
                    <a:pos x="830" y="505"/>
                  </a:cxn>
                  <a:cxn ang="0">
                    <a:pos x="849" y="503"/>
                  </a:cxn>
                  <a:cxn ang="0">
                    <a:pos x="867" y="503"/>
                  </a:cxn>
                  <a:cxn ang="0">
                    <a:pos x="886" y="505"/>
                  </a:cxn>
                  <a:cxn ang="0">
                    <a:pos x="905" y="503"/>
                  </a:cxn>
                  <a:cxn ang="0">
                    <a:pos x="924" y="506"/>
                  </a:cxn>
                </a:cxnLst>
                <a:rect l="0" t="0" r="r" b="b"/>
                <a:pathLst>
                  <a:path w="924" h="508">
                    <a:moveTo>
                      <a:pt x="0" y="219"/>
                    </a:moveTo>
                    <a:lnTo>
                      <a:pt x="5" y="221"/>
                    </a:lnTo>
                    <a:lnTo>
                      <a:pt x="10" y="243"/>
                    </a:lnTo>
                    <a:lnTo>
                      <a:pt x="14" y="255"/>
                    </a:lnTo>
                    <a:lnTo>
                      <a:pt x="19" y="252"/>
                    </a:lnTo>
                    <a:lnTo>
                      <a:pt x="24" y="259"/>
                    </a:lnTo>
                    <a:lnTo>
                      <a:pt x="29" y="247"/>
                    </a:lnTo>
                    <a:lnTo>
                      <a:pt x="33" y="207"/>
                    </a:lnTo>
                    <a:lnTo>
                      <a:pt x="38" y="214"/>
                    </a:lnTo>
                    <a:lnTo>
                      <a:pt x="43" y="222"/>
                    </a:lnTo>
                    <a:lnTo>
                      <a:pt x="48" y="227"/>
                    </a:lnTo>
                    <a:lnTo>
                      <a:pt x="52" y="244"/>
                    </a:lnTo>
                    <a:lnTo>
                      <a:pt x="57" y="216"/>
                    </a:lnTo>
                    <a:lnTo>
                      <a:pt x="62" y="209"/>
                    </a:lnTo>
                    <a:lnTo>
                      <a:pt x="67" y="153"/>
                    </a:lnTo>
                    <a:lnTo>
                      <a:pt x="71" y="140"/>
                    </a:lnTo>
                    <a:lnTo>
                      <a:pt x="76" y="130"/>
                    </a:lnTo>
                    <a:lnTo>
                      <a:pt x="81" y="94"/>
                    </a:lnTo>
                    <a:lnTo>
                      <a:pt x="85" y="45"/>
                    </a:lnTo>
                    <a:lnTo>
                      <a:pt x="90" y="34"/>
                    </a:lnTo>
                    <a:lnTo>
                      <a:pt x="95" y="27"/>
                    </a:lnTo>
                    <a:lnTo>
                      <a:pt x="100" y="22"/>
                    </a:lnTo>
                    <a:lnTo>
                      <a:pt x="104" y="0"/>
                    </a:lnTo>
                    <a:lnTo>
                      <a:pt x="109" y="26"/>
                    </a:lnTo>
                    <a:lnTo>
                      <a:pt x="114" y="5"/>
                    </a:lnTo>
                    <a:lnTo>
                      <a:pt x="119" y="62"/>
                    </a:lnTo>
                    <a:lnTo>
                      <a:pt x="123" y="95"/>
                    </a:lnTo>
                    <a:lnTo>
                      <a:pt x="128" y="127"/>
                    </a:lnTo>
                    <a:lnTo>
                      <a:pt x="133" y="210"/>
                    </a:lnTo>
                    <a:lnTo>
                      <a:pt x="138" y="252"/>
                    </a:lnTo>
                    <a:lnTo>
                      <a:pt x="142" y="254"/>
                    </a:lnTo>
                    <a:lnTo>
                      <a:pt x="147" y="311"/>
                    </a:lnTo>
                    <a:lnTo>
                      <a:pt x="152" y="341"/>
                    </a:lnTo>
                    <a:lnTo>
                      <a:pt x="157" y="365"/>
                    </a:lnTo>
                    <a:lnTo>
                      <a:pt x="161" y="383"/>
                    </a:lnTo>
                    <a:lnTo>
                      <a:pt x="166" y="389"/>
                    </a:lnTo>
                    <a:lnTo>
                      <a:pt x="171" y="397"/>
                    </a:lnTo>
                    <a:lnTo>
                      <a:pt x="176" y="420"/>
                    </a:lnTo>
                    <a:lnTo>
                      <a:pt x="180" y="434"/>
                    </a:lnTo>
                    <a:lnTo>
                      <a:pt x="185" y="442"/>
                    </a:lnTo>
                    <a:lnTo>
                      <a:pt x="190" y="458"/>
                    </a:lnTo>
                    <a:lnTo>
                      <a:pt x="194" y="447"/>
                    </a:lnTo>
                    <a:lnTo>
                      <a:pt x="199" y="462"/>
                    </a:lnTo>
                    <a:lnTo>
                      <a:pt x="204" y="471"/>
                    </a:lnTo>
                    <a:lnTo>
                      <a:pt x="209" y="470"/>
                    </a:lnTo>
                    <a:lnTo>
                      <a:pt x="213" y="475"/>
                    </a:lnTo>
                    <a:lnTo>
                      <a:pt x="218" y="480"/>
                    </a:lnTo>
                    <a:lnTo>
                      <a:pt x="223" y="483"/>
                    </a:lnTo>
                    <a:lnTo>
                      <a:pt x="228" y="481"/>
                    </a:lnTo>
                    <a:lnTo>
                      <a:pt x="232" y="480"/>
                    </a:lnTo>
                    <a:lnTo>
                      <a:pt x="237" y="479"/>
                    </a:lnTo>
                    <a:lnTo>
                      <a:pt x="242" y="484"/>
                    </a:lnTo>
                    <a:lnTo>
                      <a:pt x="247" y="487"/>
                    </a:lnTo>
                    <a:lnTo>
                      <a:pt x="251" y="490"/>
                    </a:lnTo>
                    <a:lnTo>
                      <a:pt x="256" y="496"/>
                    </a:lnTo>
                    <a:lnTo>
                      <a:pt x="261" y="498"/>
                    </a:lnTo>
                    <a:lnTo>
                      <a:pt x="266" y="499"/>
                    </a:lnTo>
                    <a:lnTo>
                      <a:pt x="270" y="500"/>
                    </a:lnTo>
                    <a:lnTo>
                      <a:pt x="275" y="502"/>
                    </a:lnTo>
                    <a:lnTo>
                      <a:pt x="280" y="503"/>
                    </a:lnTo>
                    <a:lnTo>
                      <a:pt x="285" y="496"/>
                    </a:lnTo>
                    <a:lnTo>
                      <a:pt x="289" y="495"/>
                    </a:lnTo>
                    <a:lnTo>
                      <a:pt x="294" y="497"/>
                    </a:lnTo>
                    <a:lnTo>
                      <a:pt x="299" y="494"/>
                    </a:lnTo>
                    <a:lnTo>
                      <a:pt x="303" y="492"/>
                    </a:lnTo>
                    <a:lnTo>
                      <a:pt x="308" y="497"/>
                    </a:lnTo>
                    <a:lnTo>
                      <a:pt x="313" y="498"/>
                    </a:lnTo>
                    <a:lnTo>
                      <a:pt x="318" y="499"/>
                    </a:lnTo>
                    <a:lnTo>
                      <a:pt x="322" y="499"/>
                    </a:lnTo>
                    <a:lnTo>
                      <a:pt x="327" y="498"/>
                    </a:lnTo>
                    <a:lnTo>
                      <a:pt x="332" y="502"/>
                    </a:lnTo>
                    <a:lnTo>
                      <a:pt x="337" y="503"/>
                    </a:lnTo>
                    <a:lnTo>
                      <a:pt x="341" y="499"/>
                    </a:lnTo>
                    <a:lnTo>
                      <a:pt x="346" y="499"/>
                    </a:lnTo>
                    <a:lnTo>
                      <a:pt x="351" y="499"/>
                    </a:lnTo>
                    <a:lnTo>
                      <a:pt x="356" y="500"/>
                    </a:lnTo>
                    <a:lnTo>
                      <a:pt x="360" y="502"/>
                    </a:lnTo>
                    <a:lnTo>
                      <a:pt x="365" y="505"/>
                    </a:lnTo>
                    <a:lnTo>
                      <a:pt x="370" y="506"/>
                    </a:lnTo>
                    <a:lnTo>
                      <a:pt x="375" y="506"/>
                    </a:lnTo>
                    <a:lnTo>
                      <a:pt x="379" y="504"/>
                    </a:lnTo>
                    <a:lnTo>
                      <a:pt x="384" y="505"/>
                    </a:lnTo>
                    <a:lnTo>
                      <a:pt x="389" y="504"/>
                    </a:lnTo>
                    <a:lnTo>
                      <a:pt x="394" y="501"/>
                    </a:lnTo>
                    <a:lnTo>
                      <a:pt x="398" y="500"/>
                    </a:lnTo>
                    <a:lnTo>
                      <a:pt x="403" y="499"/>
                    </a:lnTo>
                    <a:lnTo>
                      <a:pt x="408" y="494"/>
                    </a:lnTo>
                    <a:lnTo>
                      <a:pt x="412" y="497"/>
                    </a:lnTo>
                    <a:lnTo>
                      <a:pt x="417" y="496"/>
                    </a:lnTo>
                    <a:lnTo>
                      <a:pt x="422" y="497"/>
                    </a:lnTo>
                    <a:lnTo>
                      <a:pt x="427" y="494"/>
                    </a:lnTo>
                    <a:lnTo>
                      <a:pt x="431" y="489"/>
                    </a:lnTo>
                    <a:lnTo>
                      <a:pt x="436" y="492"/>
                    </a:lnTo>
                    <a:lnTo>
                      <a:pt x="441" y="493"/>
                    </a:lnTo>
                    <a:lnTo>
                      <a:pt x="446" y="500"/>
                    </a:lnTo>
                    <a:lnTo>
                      <a:pt x="450" y="502"/>
                    </a:lnTo>
                    <a:lnTo>
                      <a:pt x="455" y="503"/>
                    </a:lnTo>
                    <a:lnTo>
                      <a:pt x="460" y="504"/>
                    </a:lnTo>
                    <a:lnTo>
                      <a:pt x="465" y="505"/>
                    </a:lnTo>
                    <a:lnTo>
                      <a:pt x="469" y="500"/>
                    </a:lnTo>
                    <a:lnTo>
                      <a:pt x="474" y="500"/>
                    </a:lnTo>
                    <a:lnTo>
                      <a:pt x="479" y="498"/>
                    </a:lnTo>
                    <a:lnTo>
                      <a:pt x="484" y="498"/>
                    </a:lnTo>
                    <a:lnTo>
                      <a:pt x="488" y="503"/>
                    </a:lnTo>
                    <a:lnTo>
                      <a:pt x="493" y="501"/>
                    </a:lnTo>
                    <a:lnTo>
                      <a:pt x="498" y="502"/>
                    </a:lnTo>
                    <a:lnTo>
                      <a:pt x="503" y="502"/>
                    </a:lnTo>
                    <a:lnTo>
                      <a:pt x="507" y="502"/>
                    </a:lnTo>
                    <a:lnTo>
                      <a:pt x="512" y="503"/>
                    </a:lnTo>
                    <a:lnTo>
                      <a:pt x="517" y="505"/>
                    </a:lnTo>
                    <a:lnTo>
                      <a:pt x="522" y="498"/>
                    </a:lnTo>
                    <a:lnTo>
                      <a:pt x="526" y="498"/>
                    </a:lnTo>
                    <a:lnTo>
                      <a:pt x="531" y="500"/>
                    </a:lnTo>
                    <a:lnTo>
                      <a:pt x="536" y="500"/>
                    </a:lnTo>
                    <a:lnTo>
                      <a:pt x="540" y="500"/>
                    </a:lnTo>
                    <a:lnTo>
                      <a:pt x="545" y="499"/>
                    </a:lnTo>
                    <a:lnTo>
                      <a:pt x="550" y="501"/>
                    </a:lnTo>
                    <a:lnTo>
                      <a:pt x="555" y="501"/>
                    </a:lnTo>
                    <a:lnTo>
                      <a:pt x="559" y="502"/>
                    </a:lnTo>
                    <a:lnTo>
                      <a:pt x="564" y="504"/>
                    </a:lnTo>
                    <a:lnTo>
                      <a:pt x="569" y="505"/>
                    </a:lnTo>
                    <a:lnTo>
                      <a:pt x="574" y="506"/>
                    </a:lnTo>
                    <a:lnTo>
                      <a:pt x="578" y="506"/>
                    </a:lnTo>
                    <a:lnTo>
                      <a:pt x="583" y="501"/>
                    </a:lnTo>
                    <a:lnTo>
                      <a:pt x="588" y="499"/>
                    </a:lnTo>
                    <a:lnTo>
                      <a:pt x="593" y="499"/>
                    </a:lnTo>
                    <a:lnTo>
                      <a:pt x="597" y="502"/>
                    </a:lnTo>
                    <a:lnTo>
                      <a:pt x="602" y="503"/>
                    </a:lnTo>
                    <a:lnTo>
                      <a:pt x="607" y="501"/>
                    </a:lnTo>
                    <a:lnTo>
                      <a:pt x="612" y="500"/>
                    </a:lnTo>
                    <a:lnTo>
                      <a:pt x="616" y="500"/>
                    </a:lnTo>
                    <a:lnTo>
                      <a:pt x="621" y="501"/>
                    </a:lnTo>
                    <a:lnTo>
                      <a:pt x="626" y="486"/>
                    </a:lnTo>
                    <a:lnTo>
                      <a:pt x="631" y="497"/>
                    </a:lnTo>
                    <a:lnTo>
                      <a:pt x="635" y="500"/>
                    </a:lnTo>
                    <a:lnTo>
                      <a:pt x="640" y="503"/>
                    </a:lnTo>
                    <a:lnTo>
                      <a:pt x="645" y="506"/>
                    </a:lnTo>
                    <a:lnTo>
                      <a:pt x="649" y="508"/>
                    </a:lnTo>
                    <a:lnTo>
                      <a:pt x="654" y="508"/>
                    </a:lnTo>
                    <a:lnTo>
                      <a:pt x="659" y="506"/>
                    </a:lnTo>
                    <a:lnTo>
                      <a:pt x="664" y="502"/>
                    </a:lnTo>
                    <a:lnTo>
                      <a:pt x="668" y="498"/>
                    </a:lnTo>
                    <a:lnTo>
                      <a:pt x="673" y="500"/>
                    </a:lnTo>
                    <a:lnTo>
                      <a:pt x="678" y="502"/>
                    </a:lnTo>
                    <a:lnTo>
                      <a:pt x="683" y="503"/>
                    </a:lnTo>
                    <a:lnTo>
                      <a:pt x="687" y="504"/>
                    </a:lnTo>
                    <a:lnTo>
                      <a:pt x="692" y="505"/>
                    </a:lnTo>
                    <a:lnTo>
                      <a:pt x="697" y="506"/>
                    </a:lnTo>
                    <a:lnTo>
                      <a:pt x="702" y="507"/>
                    </a:lnTo>
                    <a:lnTo>
                      <a:pt x="706" y="507"/>
                    </a:lnTo>
                    <a:lnTo>
                      <a:pt x="711" y="505"/>
                    </a:lnTo>
                    <a:lnTo>
                      <a:pt x="716" y="506"/>
                    </a:lnTo>
                    <a:lnTo>
                      <a:pt x="721" y="504"/>
                    </a:lnTo>
                    <a:lnTo>
                      <a:pt x="725" y="502"/>
                    </a:lnTo>
                    <a:lnTo>
                      <a:pt x="730" y="503"/>
                    </a:lnTo>
                    <a:lnTo>
                      <a:pt x="735" y="503"/>
                    </a:lnTo>
                    <a:lnTo>
                      <a:pt x="740" y="501"/>
                    </a:lnTo>
                    <a:lnTo>
                      <a:pt x="744" y="499"/>
                    </a:lnTo>
                    <a:lnTo>
                      <a:pt x="749" y="503"/>
                    </a:lnTo>
                    <a:lnTo>
                      <a:pt x="754" y="503"/>
                    </a:lnTo>
                    <a:lnTo>
                      <a:pt x="758" y="504"/>
                    </a:lnTo>
                    <a:lnTo>
                      <a:pt x="763" y="506"/>
                    </a:lnTo>
                    <a:lnTo>
                      <a:pt x="768" y="506"/>
                    </a:lnTo>
                    <a:lnTo>
                      <a:pt x="773" y="503"/>
                    </a:lnTo>
                    <a:lnTo>
                      <a:pt x="777" y="502"/>
                    </a:lnTo>
                    <a:lnTo>
                      <a:pt x="782" y="501"/>
                    </a:lnTo>
                    <a:lnTo>
                      <a:pt x="787" y="505"/>
                    </a:lnTo>
                    <a:lnTo>
                      <a:pt x="792" y="488"/>
                    </a:lnTo>
                    <a:lnTo>
                      <a:pt x="796" y="494"/>
                    </a:lnTo>
                    <a:lnTo>
                      <a:pt x="801" y="496"/>
                    </a:lnTo>
                    <a:lnTo>
                      <a:pt x="806" y="500"/>
                    </a:lnTo>
                    <a:lnTo>
                      <a:pt x="811" y="503"/>
                    </a:lnTo>
                    <a:lnTo>
                      <a:pt x="815" y="504"/>
                    </a:lnTo>
                    <a:lnTo>
                      <a:pt x="820" y="505"/>
                    </a:lnTo>
                    <a:lnTo>
                      <a:pt x="825" y="505"/>
                    </a:lnTo>
                    <a:lnTo>
                      <a:pt x="830" y="505"/>
                    </a:lnTo>
                    <a:lnTo>
                      <a:pt x="834" y="504"/>
                    </a:lnTo>
                    <a:lnTo>
                      <a:pt x="839" y="503"/>
                    </a:lnTo>
                    <a:lnTo>
                      <a:pt x="844" y="502"/>
                    </a:lnTo>
                    <a:lnTo>
                      <a:pt x="849" y="503"/>
                    </a:lnTo>
                    <a:lnTo>
                      <a:pt x="853" y="499"/>
                    </a:lnTo>
                    <a:lnTo>
                      <a:pt x="858" y="501"/>
                    </a:lnTo>
                    <a:lnTo>
                      <a:pt x="863" y="504"/>
                    </a:lnTo>
                    <a:lnTo>
                      <a:pt x="867" y="503"/>
                    </a:lnTo>
                    <a:lnTo>
                      <a:pt x="872" y="504"/>
                    </a:lnTo>
                    <a:lnTo>
                      <a:pt x="877" y="503"/>
                    </a:lnTo>
                    <a:lnTo>
                      <a:pt x="882" y="504"/>
                    </a:lnTo>
                    <a:lnTo>
                      <a:pt x="886" y="505"/>
                    </a:lnTo>
                    <a:lnTo>
                      <a:pt x="891" y="507"/>
                    </a:lnTo>
                    <a:lnTo>
                      <a:pt x="896" y="507"/>
                    </a:lnTo>
                    <a:lnTo>
                      <a:pt x="901" y="505"/>
                    </a:lnTo>
                    <a:lnTo>
                      <a:pt x="905" y="503"/>
                    </a:lnTo>
                    <a:lnTo>
                      <a:pt x="910" y="502"/>
                    </a:lnTo>
                    <a:lnTo>
                      <a:pt x="915" y="504"/>
                    </a:lnTo>
                    <a:lnTo>
                      <a:pt x="920" y="506"/>
                    </a:lnTo>
                    <a:lnTo>
                      <a:pt x="924" y="506"/>
                    </a:lnTo>
                  </a:path>
                </a:pathLst>
              </a:custGeom>
              <a:noFill/>
              <a:ln w="36513">
                <a:solidFill>
                  <a:srgbClr val="999999"/>
                </a:solidFill>
                <a:prstDash val="solid"/>
                <a:round/>
                <a:headEnd/>
                <a:tailEnd/>
              </a:ln>
            </p:spPr>
            <p:txBody>
              <a:bodyPr/>
              <a:lstStyle/>
              <a:p>
                <a:endParaRPr lang="zh-CN" altLang="en-US"/>
              </a:p>
            </p:txBody>
          </p:sp>
          <p:sp>
            <p:nvSpPr>
              <p:cNvPr id="1211" name="Freeform 215"/>
              <p:cNvSpPr>
                <a:spLocks/>
              </p:cNvSpPr>
              <p:nvPr/>
            </p:nvSpPr>
            <p:spPr bwMode="auto">
              <a:xfrm>
                <a:off x="5148" y="1856"/>
                <a:ext cx="41" cy="8"/>
              </a:xfrm>
              <a:custGeom>
                <a:avLst/>
                <a:gdLst/>
                <a:ahLst/>
                <a:cxnLst>
                  <a:cxn ang="0">
                    <a:pos x="0" y="6"/>
                  </a:cxn>
                  <a:cxn ang="0">
                    <a:pos x="5" y="5"/>
                  </a:cxn>
                  <a:cxn ang="0">
                    <a:pos x="10" y="6"/>
                  </a:cxn>
                  <a:cxn ang="0">
                    <a:pos x="15" y="8"/>
                  </a:cxn>
                  <a:cxn ang="0">
                    <a:pos x="19" y="7"/>
                  </a:cxn>
                  <a:cxn ang="0">
                    <a:pos x="24" y="5"/>
                  </a:cxn>
                  <a:cxn ang="0">
                    <a:pos x="29" y="6"/>
                  </a:cxn>
                  <a:cxn ang="0">
                    <a:pos x="34" y="5"/>
                  </a:cxn>
                  <a:cxn ang="0">
                    <a:pos x="38" y="3"/>
                  </a:cxn>
                  <a:cxn ang="0">
                    <a:pos x="43" y="0"/>
                  </a:cxn>
                </a:cxnLst>
                <a:rect l="0" t="0" r="r" b="b"/>
                <a:pathLst>
                  <a:path w="43" h="8">
                    <a:moveTo>
                      <a:pt x="0" y="6"/>
                    </a:moveTo>
                    <a:lnTo>
                      <a:pt x="5" y="5"/>
                    </a:lnTo>
                    <a:lnTo>
                      <a:pt x="10" y="6"/>
                    </a:lnTo>
                    <a:lnTo>
                      <a:pt x="15" y="8"/>
                    </a:lnTo>
                    <a:lnTo>
                      <a:pt x="19" y="7"/>
                    </a:lnTo>
                    <a:lnTo>
                      <a:pt x="24" y="5"/>
                    </a:lnTo>
                    <a:lnTo>
                      <a:pt x="29" y="6"/>
                    </a:lnTo>
                    <a:lnTo>
                      <a:pt x="34" y="5"/>
                    </a:lnTo>
                    <a:lnTo>
                      <a:pt x="38" y="3"/>
                    </a:lnTo>
                    <a:lnTo>
                      <a:pt x="43" y="0"/>
                    </a:lnTo>
                  </a:path>
                </a:pathLst>
              </a:custGeom>
              <a:noFill/>
              <a:ln w="36513">
                <a:solidFill>
                  <a:srgbClr val="999999"/>
                </a:solidFill>
                <a:prstDash val="solid"/>
                <a:round/>
                <a:headEnd/>
                <a:tailEnd/>
              </a:ln>
            </p:spPr>
            <p:txBody>
              <a:bodyPr/>
              <a:lstStyle/>
              <a:p>
                <a:endParaRPr lang="zh-CN" altLang="en-US"/>
              </a:p>
            </p:txBody>
          </p:sp>
          <p:sp>
            <p:nvSpPr>
              <p:cNvPr id="1212" name="Freeform 216"/>
              <p:cNvSpPr>
                <a:spLocks/>
              </p:cNvSpPr>
              <p:nvPr/>
            </p:nvSpPr>
            <p:spPr bwMode="auto">
              <a:xfrm>
                <a:off x="3382" y="1940"/>
                <a:ext cx="883" cy="189"/>
              </a:xfrm>
              <a:custGeom>
                <a:avLst/>
                <a:gdLst/>
                <a:ahLst/>
                <a:cxnLst>
                  <a:cxn ang="0">
                    <a:pos x="14" y="179"/>
                  </a:cxn>
                  <a:cxn ang="0">
                    <a:pos x="33" y="193"/>
                  </a:cxn>
                  <a:cxn ang="0">
                    <a:pos x="52" y="196"/>
                  </a:cxn>
                  <a:cxn ang="0">
                    <a:pos x="71" y="191"/>
                  </a:cxn>
                  <a:cxn ang="0">
                    <a:pos x="90" y="197"/>
                  </a:cxn>
                  <a:cxn ang="0">
                    <a:pos x="109" y="193"/>
                  </a:cxn>
                  <a:cxn ang="0">
                    <a:pos x="128" y="194"/>
                  </a:cxn>
                  <a:cxn ang="0">
                    <a:pos x="147" y="195"/>
                  </a:cxn>
                  <a:cxn ang="0">
                    <a:pos x="166" y="182"/>
                  </a:cxn>
                  <a:cxn ang="0">
                    <a:pos x="185" y="196"/>
                  </a:cxn>
                  <a:cxn ang="0">
                    <a:pos x="204" y="190"/>
                  </a:cxn>
                  <a:cxn ang="0">
                    <a:pos x="223" y="195"/>
                  </a:cxn>
                  <a:cxn ang="0">
                    <a:pos x="242" y="196"/>
                  </a:cxn>
                  <a:cxn ang="0">
                    <a:pos x="261" y="191"/>
                  </a:cxn>
                  <a:cxn ang="0">
                    <a:pos x="280" y="193"/>
                  </a:cxn>
                  <a:cxn ang="0">
                    <a:pos x="299" y="192"/>
                  </a:cxn>
                  <a:cxn ang="0">
                    <a:pos x="318" y="188"/>
                  </a:cxn>
                  <a:cxn ang="0">
                    <a:pos x="336" y="195"/>
                  </a:cxn>
                  <a:cxn ang="0">
                    <a:pos x="355" y="182"/>
                  </a:cxn>
                  <a:cxn ang="0">
                    <a:pos x="374" y="191"/>
                  </a:cxn>
                  <a:cxn ang="0">
                    <a:pos x="393" y="192"/>
                  </a:cxn>
                  <a:cxn ang="0">
                    <a:pos x="412" y="186"/>
                  </a:cxn>
                  <a:cxn ang="0">
                    <a:pos x="431" y="189"/>
                  </a:cxn>
                  <a:cxn ang="0">
                    <a:pos x="450" y="192"/>
                  </a:cxn>
                  <a:cxn ang="0">
                    <a:pos x="469" y="194"/>
                  </a:cxn>
                  <a:cxn ang="0">
                    <a:pos x="488" y="194"/>
                  </a:cxn>
                  <a:cxn ang="0">
                    <a:pos x="507" y="189"/>
                  </a:cxn>
                  <a:cxn ang="0">
                    <a:pos x="526" y="185"/>
                  </a:cxn>
                  <a:cxn ang="0">
                    <a:pos x="545" y="192"/>
                  </a:cxn>
                  <a:cxn ang="0">
                    <a:pos x="564" y="189"/>
                  </a:cxn>
                  <a:cxn ang="0">
                    <a:pos x="583" y="184"/>
                  </a:cxn>
                  <a:cxn ang="0">
                    <a:pos x="602" y="194"/>
                  </a:cxn>
                  <a:cxn ang="0">
                    <a:pos x="621" y="185"/>
                  </a:cxn>
                  <a:cxn ang="0">
                    <a:pos x="640" y="185"/>
                  </a:cxn>
                  <a:cxn ang="0">
                    <a:pos x="659" y="188"/>
                  </a:cxn>
                  <a:cxn ang="0">
                    <a:pos x="678" y="174"/>
                  </a:cxn>
                  <a:cxn ang="0">
                    <a:pos x="697" y="181"/>
                  </a:cxn>
                  <a:cxn ang="0">
                    <a:pos x="716" y="181"/>
                  </a:cxn>
                  <a:cxn ang="0">
                    <a:pos x="735" y="181"/>
                  </a:cxn>
                  <a:cxn ang="0">
                    <a:pos x="754" y="175"/>
                  </a:cxn>
                  <a:cxn ang="0">
                    <a:pos x="773" y="172"/>
                  </a:cxn>
                  <a:cxn ang="0">
                    <a:pos x="791" y="178"/>
                  </a:cxn>
                  <a:cxn ang="0">
                    <a:pos x="810" y="154"/>
                  </a:cxn>
                  <a:cxn ang="0">
                    <a:pos x="829" y="139"/>
                  </a:cxn>
                  <a:cxn ang="0">
                    <a:pos x="848" y="125"/>
                  </a:cxn>
                  <a:cxn ang="0">
                    <a:pos x="867" y="88"/>
                  </a:cxn>
                  <a:cxn ang="0">
                    <a:pos x="886" y="64"/>
                  </a:cxn>
                  <a:cxn ang="0">
                    <a:pos x="905" y="42"/>
                  </a:cxn>
                  <a:cxn ang="0">
                    <a:pos x="924" y="0"/>
                  </a:cxn>
                </a:cxnLst>
                <a:rect l="0" t="0" r="r" b="b"/>
                <a:pathLst>
                  <a:path w="924" h="198">
                    <a:moveTo>
                      <a:pt x="0" y="190"/>
                    </a:moveTo>
                    <a:lnTo>
                      <a:pt x="5" y="187"/>
                    </a:lnTo>
                    <a:lnTo>
                      <a:pt x="9" y="175"/>
                    </a:lnTo>
                    <a:lnTo>
                      <a:pt x="14" y="179"/>
                    </a:lnTo>
                    <a:lnTo>
                      <a:pt x="19" y="186"/>
                    </a:lnTo>
                    <a:lnTo>
                      <a:pt x="24" y="192"/>
                    </a:lnTo>
                    <a:lnTo>
                      <a:pt x="28" y="195"/>
                    </a:lnTo>
                    <a:lnTo>
                      <a:pt x="33" y="193"/>
                    </a:lnTo>
                    <a:lnTo>
                      <a:pt x="38" y="192"/>
                    </a:lnTo>
                    <a:lnTo>
                      <a:pt x="43" y="195"/>
                    </a:lnTo>
                    <a:lnTo>
                      <a:pt x="47" y="193"/>
                    </a:lnTo>
                    <a:lnTo>
                      <a:pt x="52" y="196"/>
                    </a:lnTo>
                    <a:lnTo>
                      <a:pt x="57" y="196"/>
                    </a:lnTo>
                    <a:lnTo>
                      <a:pt x="62" y="195"/>
                    </a:lnTo>
                    <a:lnTo>
                      <a:pt x="66" y="193"/>
                    </a:lnTo>
                    <a:lnTo>
                      <a:pt x="71" y="191"/>
                    </a:lnTo>
                    <a:lnTo>
                      <a:pt x="76" y="193"/>
                    </a:lnTo>
                    <a:lnTo>
                      <a:pt x="81" y="196"/>
                    </a:lnTo>
                    <a:lnTo>
                      <a:pt x="85" y="197"/>
                    </a:lnTo>
                    <a:lnTo>
                      <a:pt x="90" y="197"/>
                    </a:lnTo>
                    <a:lnTo>
                      <a:pt x="95" y="197"/>
                    </a:lnTo>
                    <a:lnTo>
                      <a:pt x="100" y="198"/>
                    </a:lnTo>
                    <a:lnTo>
                      <a:pt x="104" y="195"/>
                    </a:lnTo>
                    <a:lnTo>
                      <a:pt x="109" y="193"/>
                    </a:lnTo>
                    <a:lnTo>
                      <a:pt x="114" y="192"/>
                    </a:lnTo>
                    <a:lnTo>
                      <a:pt x="118" y="196"/>
                    </a:lnTo>
                    <a:lnTo>
                      <a:pt x="123" y="194"/>
                    </a:lnTo>
                    <a:lnTo>
                      <a:pt x="128" y="194"/>
                    </a:lnTo>
                    <a:lnTo>
                      <a:pt x="133" y="196"/>
                    </a:lnTo>
                    <a:lnTo>
                      <a:pt x="137" y="195"/>
                    </a:lnTo>
                    <a:lnTo>
                      <a:pt x="142" y="195"/>
                    </a:lnTo>
                    <a:lnTo>
                      <a:pt x="147" y="195"/>
                    </a:lnTo>
                    <a:lnTo>
                      <a:pt x="152" y="189"/>
                    </a:lnTo>
                    <a:lnTo>
                      <a:pt x="156" y="188"/>
                    </a:lnTo>
                    <a:lnTo>
                      <a:pt x="161" y="192"/>
                    </a:lnTo>
                    <a:lnTo>
                      <a:pt x="166" y="182"/>
                    </a:lnTo>
                    <a:lnTo>
                      <a:pt x="171" y="185"/>
                    </a:lnTo>
                    <a:lnTo>
                      <a:pt x="175" y="189"/>
                    </a:lnTo>
                    <a:lnTo>
                      <a:pt x="180" y="194"/>
                    </a:lnTo>
                    <a:lnTo>
                      <a:pt x="185" y="196"/>
                    </a:lnTo>
                    <a:lnTo>
                      <a:pt x="190" y="196"/>
                    </a:lnTo>
                    <a:lnTo>
                      <a:pt x="194" y="190"/>
                    </a:lnTo>
                    <a:lnTo>
                      <a:pt x="199" y="188"/>
                    </a:lnTo>
                    <a:lnTo>
                      <a:pt x="204" y="190"/>
                    </a:lnTo>
                    <a:lnTo>
                      <a:pt x="209" y="194"/>
                    </a:lnTo>
                    <a:lnTo>
                      <a:pt x="213" y="197"/>
                    </a:lnTo>
                    <a:lnTo>
                      <a:pt x="218" y="198"/>
                    </a:lnTo>
                    <a:lnTo>
                      <a:pt x="223" y="195"/>
                    </a:lnTo>
                    <a:lnTo>
                      <a:pt x="227" y="192"/>
                    </a:lnTo>
                    <a:lnTo>
                      <a:pt x="232" y="192"/>
                    </a:lnTo>
                    <a:lnTo>
                      <a:pt x="237" y="194"/>
                    </a:lnTo>
                    <a:lnTo>
                      <a:pt x="242" y="196"/>
                    </a:lnTo>
                    <a:lnTo>
                      <a:pt x="246" y="197"/>
                    </a:lnTo>
                    <a:lnTo>
                      <a:pt x="251" y="193"/>
                    </a:lnTo>
                    <a:lnTo>
                      <a:pt x="256" y="191"/>
                    </a:lnTo>
                    <a:lnTo>
                      <a:pt x="261" y="191"/>
                    </a:lnTo>
                    <a:lnTo>
                      <a:pt x="265" y="195"/>
                    </a:lnTo>
                    <a:lnTo>
                      <a:pt x="270" y="193"/>
                    </a:lnTo>
                    <a:lnTo>
                      <a:pt x="275" y="192"/>
                    </a:lnTo>
                    <a:lnTo>
                      <a:pt x="280" y="193"/>
                    </a:lnTo>
                    <a:lnTo>
                      <a:pt x="284" y="190"/>
                    </a:lnTo>
                    <a:lnTo>
                      <a:pt x="289" y="191"/>
                    </a:lnTo>
                    <a:lnTo>
                      <a:pt x="294" y="195"/>
                    </a:lnTo>
                    <a:lnTo>
                      <a:pt x="299" y="192"/>
                    </a:lnTo>
                    <a:lnTo>
                      <a:pt x="303" y="189"/>
                    </a:lnTo>
                    <a:lnTo>
                      <a:pt x="308" y="196"/>
                    </a:lnTo>
                    <a:lnTo>
                      <a:pt x="313" y="193"/>
                    </a:lnTo>
                    <a:lnTo>
                      <a:pt x="318" y="188"/>
                    </a:lnTo>
                    <a:lnTo>
                      <a:pt x="322" y="191"/>
                    </a:lnTo>
                    <a:lnTo>
                      <a:pt x="327" y="190"/>
                    </a:lnTo>
                    <a:lnTo>
                      <a:pt x="332" y="192"/>
                    </a:lnTo>
                    <a:lnTo>
                      <a:pt x="336" y="195"/>
                    </a:lnTo>
                    <a:lnTo>
                      <a:pt x="341" y="195"/>
                    </a:lnTo>
                    <a:lnTo>
                      <a:pt x="346" y="193"/>
                    </a:lnTo>
                    <a:lnTo>
                      <a:pt x="351" y="188"/>
                    </a:lnTo>
                    <a:lnTo>
                      <a:pt x="355" y="182"/>
                    </a:lnTo>
                    <a:lnTo>
                      <a:pt x="360" y="184"/>
                    </a:lnTo>
                    <a:lnTo>
                      <a:pt x="365" y="182"/>
                    </a:lnTo>
                    <a:lnTo>
                      <a:pt x="370" y="189"/>
                    </a:lnTo>
                    <a:lnTo>
                      <a:pt x="374" y="191"/>
                    </a:lnTo>
                    <a:lnTo>
                      <a:pt x="379" y="193"/>
                    </a:lnTo>
                    <a:lnTo>
                      <a:pt x="384" y="195"/>
                    </a:lnTo>
                    <a:lnTo>
                      <a:pt x="389" y="195"/>
                    </a:lnTo>
                    <a:lnTo>
                      <a:pt x="393" y="192"/>
                    </a:lnTo>
                    <a:lnTo>
                      <a:pt x="398" y="193"/>
                    </a:lnTo>
                    <a:lnTo>
                      <a:pt x="403" y="190"/>
                    </a:lnTo>
                    <a:lnTo>
                      <a:pt x="408" y="190"/>
                    </a:lnTo>
                    <a:lnTo>
                      <a:pt x="412" y="186"/>
                    </a:lnTo>
                    <a:lnTo>
                      <a:pt x="417" y="190"/>
                    </a:lnTo>
                    <a:lnTo>
                      <a:pt x="422" y="189"/>
                    </a:lnTo>
                    <a:lnTo>
                      <a:pt x="427" y="190"/>
                    </a:lnTo>
                    <a:lnTo>
                      <a:pt x="431" y="189"/>
                    </a:lnTo>
                    <a:lnTo>
                      <a:pt x="436" y="190"/>
                    </a:lnTo>
                    <a:lnTo>
                      <a:pt x="441" y="194"/>
                    </a:lnTo>
                    <a:lnTo>
                      <a:pt x="445" y="194"/>
                    </a:lnTo>
                    <a:lnTo>
                      <a:pt x="450" y="192"/>
                    </a:lnTo>
                    <a:lnTo>
                      <a:pt x="455" y="191"/>
                    </a:lnTo>
                    <a:lnTo>
                      <a:pt x="460" y="191"/>
                    </a:lnTo>
                    <a:lnTo>
                      <a:pt x="464" y="194"/>
                    </a:lnTo>
                    <a:lnTo>
                      <a:pt x="469" y="194"/>
                    </a:lnTo>
                    <a:lnTo>
                      <a:pt x="474" y="188"/>
                    </a:lnTo>
                    <a:lnTo>
                      <a:pt x="479" y="185"/>
                    </a:lnTo>
                    <a:lnTo>
                      <a:pt x="483" y="192"/>
                    </a:lnTo>
                    <a:lnTo>
                      <a:pt x="488" y="194"/>
                    </a:lnTo>
                    <a:lnTo>
                      <a:pt x="493" y="193"/>
                    </a:lnTo>
                    <a:lnTo>
                      <a:pt x="498" y="191"/>
                    </a:lnTo>
                    <a:lnTo>
                      <a:pt x="502" y="190"/>
                    </a:lnTo>
                    <a:lnTo>
                      <a:pt x="507" y="189"/>
                    </a:lnTo>
                    <a:lnTo>
                      <a:pt x="512" y="190"/>
                    </a:lnTo>
                    <a:lnTo>
                      <a:pt x="517" y="188"/>
                    </a:lnTo>
                    <a:lnTo>
                      <a:pt x="521" y="189"/>
                    </a:lnTo>
                    <a:lnTo>
                      <a:pt x="526" y="185"/>
                    </a:lnTo>
                    <a:lnTo>
                      <a:pt x="531" y="190"/>
                    </a:lnTo>
                    <a:lnTo>
                      <a:pt x="536" y="188"/>
                    </a:lnTo>
                    <a:lnTo>
                      <a:pt x="540" y="191"/>
                    </a:lnTo>
                    <a:lnTo>
                      <a:pt x="545" y="192"/>
                    </a:lnTo>
                    <a:lnTo>
                      <a:pt x="550" y="194"/>
                    </a:lnTo>
                    <a:lnTo>
                      <a:pt x="555" y="192"/>
                    </a:lnTo>
                    <a:lnTo>
                      <a:pt x="559" y="191"/>
                    </a:lnTo>
                    <a:lnTo>
                      <a:pt x="564" y="189"/>
                    </a:lnTo>
                    <a:lnTo>
                      <a:pt x="569" y="184"/>
                    </a:lnTo>
                    <a:lnTo>
                      <a:pt x="573" y="187"/>
                    </a:lnTo>
                    <a:lnTo>
                      <a:pt x="578" y="190"/>
                    </a:lnTo>
                    <a:lnTo>
                      <a:pt x="583" y="184"/>
                    </a:lnTo>
                    <a:lnTo>
                      <a:pt x="588" y="188"/>
                    </a:lnTo>
                    <a:lnTo>
                      <a:pt x="592" y="190"/>
                    </a:lnTo>
                    <a:lnTo>
                      <a:pt x="597" y="193"/>
                    </a:lnTo>
                    <a:lnTo>
                      <a:pt x="602" y="194"/>
                    </a:lnTo>
                    <a:lnTo>
                      <a:pt x="607" y="193"/>
                    </a:lnTo>
                    <a:lnTo>
                      <a:pt x="611" y="191"/>
                    </a:lnTo>
                    <a:lnTo>
                      <a:pt x="616" y="188"/>
                    </a:lnTo>
                    <a:lnTo>
                      <a:pt x="621" y="185"/>
                    </a:lnTo>
                    <a:lnTo>
                      <a:pt x="626" y="191"/>
                    </a:lnTo>
                    <a:lnTo>
                      <a:pt x="630" y="190"/>
                    </a:lnTo>
                    <a:lnTo>
                      <a:pt x="635" y="190"/>
                    </a:lnTo>
                    <a:lnTo>
                      <a:pt x="640" y="185"/>
                    </a:lnTo>
                    <a:lnTo>
                      <a:pt x="645" y="183"/>
                    </a:lnTo>
                    <a:lnTo>
                      <a:pt x="649" y="188"/>
                    </a:lnTo>
                    <a:lnTo>
                      <a:pt x="654" y="186"/>
                    </a:lnTo>
                    <a:lnTo>
                      <a:pt x="659" y="188"/>
                    </a:lnTo>
                    <a:lnTo>
                      <a:pt x="664" y="189"/>
                    </a:lnTo>
                    <a:lnTo>
                      <a:pt x="668" y="184"/>
                    </a:lnTo>
                    <a:lnTo>
                      <a:pt x="673" y="182"/>
                    </a:lnTo>
                    <a:lnTo>
                      <a:pt x="678" y="174"/>
                    </a:lnTo>
                    <a:lnTo>
                      <a:pt x="682" y="179"/>
                    </a:lnTo>
                    <a:lnTo>
                      <a:pt x="687" y="185"/>
                    </a:lnTo>
                    <a:lnTo>
                      <a:pt x="692" y="188"/>
                    </a:lnTo>
                    <a:lnTo>
                      <a:pt x="697" y="181"/>
                    </a:lnTo>
                    <a:lnTo>
                      <a:pt x="701" y="180"/>
                    </a:lnTo>
                    <a:lnTo>
                      <a:pt x="706" y="183"/>
                    </a:lnTo>
                    <a:lnTo>
                      <a:pt x="711" y="180"/>
                    </a:lnTo>
                    <a:lnTo>
                      <a:pt x="716" y="181"/>
                    </a:lnTo>
                    <a:lnTo>
                      <a:pt x="720" y="173"/>
                    </a:lnTo>
                    <a:lnTo>
                      <a:pt x="725" y="182"/>
                    </a:lnTo>
                    <a:lnTo>
                      <a:pt x="730" y="177"/>
                    </a:lnTo>
                    <a:lnTo>
                      <a:pt x="735" y="181"/>
                    </a:lnTo>
                    <a:lnTo>
                      <a:pt x="739" y="183"/>
                    </a:lnTo>
                    <a:lnTo>
                      <a:pt x="744" y="169"/>
                    </a:lnTo>
                    <a:lnTo>
                      <a:pt x="749" y="166"/>
                    </a:lnTo>
                    <a:lnTo>
                      <a:pt x="754" y="175"/>
                    </a:lnTo>
                    <a:lnTo>
                      <a:pt x="758" y="172"/>
                    </a:lnTo>
                    <a:lnTo>
                      <a:pt x="763" y="166"/>
                    </a:lnTo>
                    <a:lnTo>
                      <a:pt x="768" y="170"/>
                    </a:lnTo>
                    <a:lnTo>
                      <a:pt x="773" y="172"/>
                    </a:lnTo>
                    <a:lnTo>
                      <a:pt x="777" y="169"/>
                    </a:lnTo>
                    <a:lnTo>
                      <a:pt x="782" y="171"/>
                    </a:lnTo>
                    <a:lnTo>
                      <a:pt x="787" y="171"/>
                    </a:lnTo>
                    <a:lnTo>
                      <a:pt x="791" y="178"/>
                    </a:lnTo>
                    <a:lnTo>
                      <a:pt x="796" y="176"/>
                    </a:lnTo>
                    <a:lnTo>
                      <a:pt x="801" y="166"/>
                    </a:lnTo>
                    <a:lnTo>
                      <a:pt x="806" y="168"/>
                    </a:lnTo>
                    <a:lnTo>
                      <a:pt x="810" y="154"/>
                    </a:lnTo>
                    <a:lnTo>
                      <a:pt x="815" y="151"/>
                    </a:lnTo>
                    <a:lnTo>
                      <a:pt x="820" y="153"/>
                    </a:lnTo>
                    <a:lnTo>
                      <a:pt x="825" y="145"/>
                    </a:lnTo>
                    <a:lnTo>
                      <a:pt x="829" y="139"/>
                    </a:lnTo>
                    <a:lnTo>
                      <a:pt x="834" y="136"/>
                    </a:lnTo>
                    <a:lnTo>
                      <a:pt x="839" y="143"/>
                    </a:lnTo>
                    <a:lnTo>
                      <a:pt x="844" y="131"/>
                    </a:lnTo>
                    <a:lnTo>
                      <a:pt x="848" y="125"/>
                    </a:lnTo>
                    <a:lnTo>
                      <a:pt x="853" y="128"/>
                    </a:lnTo>
                    <a:lnTo>
                      <a:pt x="858" y="114"/>
                    </a:lnTo>
                    <a:lnTo>
                      <a:pt x="863" y="89"/>
                    </a:lnTo>
                    <a:lnTo>
                      <a:pt x="867" y="88"/>
                    </a:lnTo>
                    <a:lnTo>
                      <a:pt x="872" y="58"/>
                    </a:lnTo>
                    <a:lnTo>
                      <a:pt x="877" y="51"/>
                    </a:lnTo>
                    <a:lnTo>
                      <a:pt x="882" y="53"/>
                    </a:lnTo>
                    <a:lnTo>
                      <a:pt x="886" y="64"/>
                    </a:lnTo>
                    <a:lnTo>
                      <a:pt x="891" y="46"/>
                    </a:lnTo>
                    <a:lnTo>
                      <a:pt x="896" y="25"/>
                    </a:lnTo>
                    <a:lnTo>
                      <a:pt x="900" y="18"/>
                    </a:lnTo>
                    <a:lnTo>
                      <a:pt x="905" y="42"/>
                    </a:lnTo>
                    <a:lnTo>
                      <a:pt x="910" y="31"/>
                    </a:lnTo>
                    <a:lnTo>
                      <a:pt x="915" y="29"/>
                    </a:lnTo>
                    <a:lnTo>
                      <a:pt x="919" y="20"/>
                    </a:lnTo>
                    <a:lnTo>
                      <a:pt x="924" y="0"/>
                    </a:lnTo>
                  </a:path>
                </a:pathLst>
              </a:custGeom>
              <a:noFill/>
              <a:ln w="36513">
                <a:solidFill>
                  <a:srgbClr val="999999"/>
                </a:solidFill>
                <a:prstDash val="solid"/>
                <a:round/>
                <a:headEnd/>
                <a:tailEnd/>
              </a:ln>
            </p:spPr>
            <p:txBody>
              <a:bodyPr/>
              <a:lstStyle/>
              <a:p>
                <a:endParaRPr lang="zh-CN" altLang="en-US"/>
              </a:p>
            </p:txBody>
          </p:sp>
          <p:sp>
            <p:nvSpPr>
              <p:cNvPr id="1213" name="Freeform 217"/>
              <p:cNvSpPr>
                <a:spLocks/>
              </p:cNvSpPr>
              <p:nvPr/>
            </p:nvSpPr>
            <p:spPr bwMode="auto">
              <a:xfrm>
                <a:off x="4265" y="1693"/>
                <a:ext cx="883" cy="436"/>
              </a:xfrm>
              <a:custGeom>
                <a:avLst/>
                <a:gdLst/>
                <a:ahLst/>
                <a:cxnLst>
                  <a:cxn ang="0">
                    <a:pos x="14" y="226"/>
                  </a:cxn>
                  <a:cxn ang="0">
                    <a:pos x="33" y="228"/>
                  </a:cxn>
                  <a:cxn ang="0">
                    <a:pos x="52" y="156"/>
                  </a:cxn>
                  <a:cxn ang="0">
                    <a:pos x="71" y="92"/>
                  </a:cxn>
                  <a:cxn ang="0">
                    <a:pos x="90" y="49"/>
                  </a:cxn>
                  <a:cxn ang="0">
                    <a:pos x="109" y="50"/>
                  </a:cxn>
                  <a:cxn ang="0">
                    <a:pos x="128" y="181"/>
                  </a:cxn>
                  <a:cxn ang="0">
                    <a:pos x="147" y="313"/>
                  </a:cxn>
                  <a:cxn ang="0">
                    <a:pos x="166" y="370"/>
                  </a:cxn>
                  <a:cxn ang="0">
                    <a:pos x="185" y="393"/>
                  </a:cxn>
                  <a:cxn ang="0">
                    <a:pos x="204" y="418"/>
                  </a:cxn>
                  <a:cxn ang="0">
                    <a:pos x="223" y="421"/>
                  </a:cxn>
                  <a:cxn ang="0">
                    <a:pos x="242" y="435"/>
                  </a:cxn>
                  <a:cxn ang="0">
                    <a:pos x="261" y="438"/>
                  </a:cxn>
                  <a:cxn ang="0">
                    <a:pos x="280" y="440"/>
                  </a:cxn>
                  <a:cxn ang="0">
                    <a:pos x="299" y="441"/>
                  </a:cxn>
                  <a:cxn ang="0">
                    <a:pos x="318" y="440"/>
                  </a:cxn>
                  <a:cxn ang="0">
                    <a:pos x="337" y="443"/>
                  </a:cxn>
                  <a:cxn ang="0">
                    <a:pos x="356" y="449"/>
                  </a:cxn>
                  <a:cxn ang="0">
                    <a:pos x="375" y="449"/>
                  </a:cxn>
                  <a:cxn ang="0">
                    <a:pos x="394" y="449"/>
                  </a:cxn>
                  <a:cxn ang="0">
                    <a:pos x="412" y="451"/>
                  </a:cxn>
                  <a:cxn ang="0">
                    <a:pos x="431" y="446"/>
                  </a:cxn>
                  <a:cxn ang="0">
                    <a:pos x="450" y="448"/>
                  </a:cxn>
                  <a:cxn ang="0">
                    <a:pos x="469" y="445"/>
                  </a:cxn>
                  <a:cxn ang="0">
                    <a:pos x="488" y="449"/>
                  </a:cxn>
                  <a:cxn ang="0">
                    <a:pos x="507" y="451"/>
                  </a:cxn>
                  <a:cxn ang="0">
                    <a:pos x="526" y="453"/>
                  </a:cxn>
                  <a:cxn ang="0">
                    <a:pos x="545" y="454"/>
                  </a:cxn>
                  <a:cxn ang="0">
                    <a:pos x="564" y="445"/>
                  </a:cxn>
                  <a:cxn ang="0">
                    <a:pos x="583" y="443"/>
                  </a:cxn>
                  <a:cxn ang="0">
                    <a:pos x="602" y="447"/>
                  </a:cxn>
                  <a:cxn ang="0">
                    <a:pos x="621" y="448"/>
                  </a:cxn>
                  <a:cxn ang="0">
                    <a:pos x="640" y="450"/>
                  </a:cxn>
                  <a:cxn ang="0">
                    <a:pos x="659" y="449"/>
                  </a:cxn>
                  <a:cxn ang="0">
                    <a:pos x="678" y="454"/>
                  </a:cxn>
                  <a:cxn ang="0">
                    <a:pos x="697" y="446"/>
                  </a:cxn>
                  <a:cxn ang="0">
                    <a:pos x="716" y="451"/>
                  </a:cxn>
                  <a:cxn ang="0">
                    <a:pos x="735" y="452"/>
                  </a:cxn>
                  <a:cxn ang="0">
                    <a:pos x="754" y="454"/>
                  </a:cxn>
                  <a:cxn ang="0">
                    <a:pos x="773" y="449"/>
                  </a:cxn>
                  <a:cxn ang="0">
                    <a:pos x="792" y="433"/>
                  </a:cxn>
                  <a:cxn ang="0">
                    <a:pos x="811" y="453"/>
                  </a:cxn>
                  <a:cxn ang="0">
                    <a:pos x="830" y="451"/>
                  </a:cxn>
                  <a:cxn ang="0">
                    <a:pos x="849" y="455"/>
                  </a:cxn>
                  <a:cxn ang="0">
                    <a:pos x="867" y="452"/>
                  </a:cxn>
                  <a:cxn ang="0">
                    <a:pos x="886" y="447"/>
                  </a:cxn>
                  <a:cxn ang="0">
                    <a:pos x="905" y="450"/>
                  </a:cxn>
                  <a:cxn ang="0">
                    <a:pos x="924" y="455"/>
                  </a:cxn>
                </a:cxnLst>
                <a:rect l="0" t="0" r="r" b="b"/>
                <a:pathLst>
                  <a:path w="924" h="456">
                    <a:moveTo>
                      <a:pt x="0" y="258"/>
                    </a:moveTo>
                    <a:lnTo>
                      <a:pt x="5" y="256"/>
                    </a:lnTo>
                    <a:lnTo>
                      <a:pt x="10" y="248"/>
                    </a:lnTo>
                    <a:lnTo>
                      <a:pt x="14" y="226"/>
                    </a:lnTo>
                    <a:lnTo>
                      <a:pt x="19" y="243"/>
                    </a:lnTo>
                    <a:lnTo>
                      <a:pt x="24" y="253"/>
                    </a:lnTo>
                    <a:lnTo>
                      <a:pt x="29" y="256"/>
                    </a:lnTo>
                    <a:lnTo>
                      <a:pt x="33" y="228"/>
                    </a:lnTo>
                    <a:lnTo>
                      <a:pt x="38" y="196"/>
                    </a:lnTo>
                    <a:lnTo>
                      <a:pt x="43" y="204"/>
                    </a:lnTo>
                    <a:lnTo>
                      <a:pt x="48" y="181"/>
                    </a:lnTo>
                    <a:lnTo>
                      <a:pt x="52" y="156"/>
                    </a:lnTo>
                    <a:lnTo>
                      <a:pt x="57" y="155"/>
                    </a:lnTo>
                    <a:lnTo>
                      <a:pt x="62" y="149"/>
                    </a:lnTo>
                    <a:lnTo>
                      <a:pt x="67" y="145"/>
                    </a:lnTo>
                    <a:lnTo>
                      <a:pt x="71" y="92"/>
                    </a:lnTo>
                    <a:lnTo>
                      <a:pt x="76" y="61"/>
                    </a:lnTo>
                    <a:lnTo>
                      <a:pt x="81" y="60"/>
                    </a:lnTo>
                    <a:lnTo>
                      <a:pt x="85" y="0"/>
                    </a:lnTo>
                    <a:lnTo>
                      <a:pt x="90" y="49"/>
                    </a:lnTo>
                    <a:lnTo>
                      <a:pt x="95" y="0"/>
                    </a:lnTo>
                    <a:lnTo>
                      <a:pt x="100" y="5"/>
                    </a:lnTo>
                    <a:lnTo>
                      <a:pt x="104" y="23"/>
                    </a:lnTo>
                    <a:lnTo>
                      <a:pt x="109" y="50"/>
                    </a:lnTo>
                    <a:lnTo>
                      <a:pt x="114" y="78"/>
                    </a:lnTo>
                    <a:lnTo>
                      <a:pt x="119" y="112"/>
                    </a:lnTo>
                    <a:lnTo>
                      <a:pt x="123" y="158"/>
                    </a:lnTo>
                    <a:lnTo>
                      <a:pt x="128" y="181"/>
                    </a:lnTo>
                    <a:lnTo>
                      <a:pt x="133" y="220"/>
                    </a:lnTo>
                    <a:lnTo>
                      <a:pt x="138" y="235"/>
                    </a:lnTo>
                    <a:lnTo>
                      <a:pt x="142" y="301"/>
                    </a:lnTo>
                    <a:lnTo>
                      <a:pt x="147" y="313"/>
                    </a:lnTo>
                    <a:lnTo>
                      <a:pt x="152" y="309"/>
                    </a:lnTo>
                    <a:lnTo>
                      <a:pt x="157" y="340"/>
                    </a:lnTo>
                    <a:lnTo>
                      <a:pt x="161" y="348"/>
                    </a:lnTo>
                    <a:lnTo>
                      <a:pt x="166" y="370"/>
                    </a:lnTo>
                    <a:lnTo>
                      <a:pt x="171" y="382"/>
                    </a:lnTo>
                    <a:lnTo>
                      <a:pt x="176" y="386"/>
                    </a:lnTo>
                    <a:lnTo>
                      <a:pt x="180" y="389"/>
                    </a:lnTo>
                    <a:lnTo>
                      <a:pt x="185" y="393"/>
                    </a:lnTo>
                    <a:lnTo>
                      <a:pt x="190" y="407"/>
                    </a:lnTo>
                    <a:lnTo>
                      <a:pt x="194" y="406"/>
                    </a:lnTo>
                    <a:lnTo>
                      <a:pt x="199" y="411"/>
                    </a:lnTo>
                    <a:lnTo>
                      <a:pt x="204" y="418"/>
                    </a:lnTo>
                    <a:lnTo>
                      <a:pt x="209" y="421"/>
                    </a:lnTo>
                    <a:lnTo>
                      <a:pt x="213" y="416"/>
                    </a:lnTo>
                    <a:lnTo>
                      <a:pt x="218" y="419"/>
                    </a:lnTo>
                    <a:lnTo>
                      <a:pt x="223" y="421"/>
                    </a:lnTo>
                    <a:lnTo>
                      <a:pt x="228" y="427"/>
                    </a:lnTo>
                    <a:lnTo>
                      <a:pt x="232" y="434"/>
                    </a:lnTo>
                    <a:lnTo>
                      <a:pt x="237" y="431"/>
                    </a:lnTo>
                    <a:lnTo>
                      <a:pt x="242" y="435"/>
                    </a:lnTo>
                    <a:lnTo>
                      <a:pt x="247" y="435"/>
                    </a:lnTo>
                    <a:lnTo>
                      <a:pt x="251" y="432"/>
                    </a:lnTo>
                    <a:lnTo>
                      <a:pt x="256" y="428"/>
                    </a:lnTo>
                    <a:lnTo>
                      <a:pt x="261" y="438"/>
                    </a:lnTo>
                    <a:lnTo>
                      <a:pt x="266" y="437"/>
                    </a:lnTo>
                    <a:lnTo>
                      <a:pt x="270" y="439"/>
                    </a:lnTo>
                    <a:lnTo>
                      <a:pt x="275" y="442"/>
                    </a:lnTo>
                    <a:lnTo>
                      <a:pt x="280" y="440"/>
                    </a:lnTo>
                    <a:lnTo>
                      <a:pt x="285" y="435"/>
                    </a:lnTo>
                    <a:lnTo>
                      <a:pt x="289" y="432"/>
                    </a:lnTo>
                    <a:lnTo>
                      <a:pt x="294" y="434"/>
                    </a:lnTo>
                    <a:lnTo>
                      <a:pt x="299" y="441"/>
                    </a:lnTo>
                    <a:lnTo>
                      <a:pt x="303" y="445"/>
                    </a:lnTo>
                    <a:lnTo>
                      <a:pt x="308" y="442"/>
                    </a:lnTo>
                    <a:lnTo>
                      <a:pt x="313" y="439"/>
                    </a:lnTo>
                    <a:lnTo>
                      <a:pt x="318" y="440"/>
                    </a:lnTo>
                    <a:lnTo>
                      <a:pt x="322" y="444"/>
                    </a:lnTo>
                    <a:lnTo>
                      <a:pt x="327" y="443"/>
                    </a:lnTo>
                    <a:lnTo>
                      <a:pt x="332" y="442"/>
                    </a:lnTo>
                    <a:lnTo>
                      <a:pt x="337" y="443"/>
                    </a:lnTo>
                    <a:lnTo>
                      <a:pt x="341" y="444"/>
                    </a:lnTo>
                    <a:lnTo>
                      <a:pt x="346" y="442"/>
                    </a:lnTo>
                    <a:lnTo>
                      <a:pt x="351" y="447"/>
                    </a:lnTo>
                    <a:lnTo>
                      <a:pt x="356" y="449"/>
                    </a:lnTo>
                    <a:lnTo>
                      <a:pt x="360" y="450"/>
                    </a:lnTo>
                    <a:lnTo>
                      <a:pt x="365" y="446"/>
                    </a:lnTo>
                    <a:lnTo>
                      <a:pt x="370" y="445"/>
                    </a:lnTo>
                    <a:lnTo>
                      <a:pt x="375" y="449"/>
                    </a:lnTo>
                    <a:lnTo>
                      <a:pt x="379" y="448"/>
                    </a:lnTo>
                    <a:lnTo>
                      <a:pt x="384" y="449"/>
                    </a:lnTo>
                    <a:lnTo>
                      <a:pt x="389" y="450"/>
                    </a:lnTo>
                    <a:lnTo>
                      <a:pt x="394" y="449"/>
                    </a:lnTo>
                    <a:lnTo>
                      <a:pt x="398" y="448"/>
                    </a:lnTo>
                    <a:lnTo>
                      <a:pt x="403" y="449"/>
                    </a:lnTo>
                    <a:lnTo>
                      <a:pt x="408" y="450"/>
                    </a:lnTo>
                    <a:lnTo>
                      <a:pt x="412" y="451"/>
                    </a:lnTo>
                    <a:lnTo>
                      <a:pt x="417" y="443"/>
                    </a:lnTo>
                    <a:lnTo>
                      <a:pt x="422" y="445"/>
                    </a:lnTo>
                    <a:lnTo>
                      <a:pt x="427" y="444"/>
                    </a:lnTo>
                    <a:lnTo>
                      <a:pt x="431" y="446"/>
                    </a:lnTo>
                    <a:lnTo>
                      <a:pt x="436" y="451"/>
                    </a:lnTo>
                    <a:lnTo>
                      <a:pt x="441" y="453"/>
                    </a:lnTo>
                    <a:lnTo>
                      <a:pt x="446" y="452"/>
                    </a:lnTo>
                    <a:lnTo>
                      <a:pt x="450" y="448"/>
                    </a:lnTo>
                    <a:lnTo>
                      <a:pt x="455" y="449"/>
                    </a:lnTo>
                    <a:lnTo>
                      <a:pt x="460" y="447"/>
                    </a:lnTo>
                    <a:lnTo>
                      <a:pt x="465" y="442"/>
                    </a:lnTo>
                    <a:lnTo>
                      <a:pt x="469" y="445"/>
                    </a:lnTo>
                    <a:lnTo>
                      <a:pt x="474" y="446"/>
                    </a:lnTo>
                    <a:lnTo>
                      <a:pt x="479" y="446"/>
                    </a:lnTo>
                    <a:lnTo>
                      <a:pt x="484" y="447"/>
                    </a:lnTo>
                    <a:lnTo>
                      <a:pt x="488" y="449"/>
                    </a:lnTo>
                    <a:lnTo>
                      <a:pt x="493" y="450"/>
                    </a:lnTo>
                    <a:lnTo>
                      <a:pt x="498" y="451"/>
                    </a:lnTo>
                    <a:lnTo>
                      <a:pt x="503" y="450"/>
                    </a:lnTo>
                    <a:lnTo>
                      <a:pt x="507" y="451"/>
                    </a:lnTo>
                    <a:lnTo>
                      <a:pt x="512" y="451"/>
                    </a:lnTo>
                    <a:lnTo>
                      <a:pt x="517" y="453"/>
                    </a:lnTo>
                    <a:lnTo>
                      <a:pt x="522" y="453"/>
                    </a:lnTo>
                    <a:lnTo>
                      <a:pt x="526" y="453"/>
                    </a:lnTo>
                    <a:lnTo>
                      <a:pt x="531" y="452"/>
                    </a:lnTo>
                    <a:lnTo>
                      <a:pt x="536" y="452"/>
                    </a:lnTo>
                    <a:lnTo>
                      <a:pt x="540" y="455"/>
                    </a:lnTo>
                    <a:lnTo>
                      <a:pt x="545" y="454"/>
                    </a:lnTo>
                    <a:lnTo>
                      <a:pt x="550" y="454"/>
                    </a:lnTo>
                    <a:lnTo>
                      <a:pt x="555" y="453"/>
                    </a:lnTo>
                    <a:lnTo>
                      <a:pt x="559" y="448"/>
                    </a:lnTo>
                    <a:lnTo>
                      <a:pt x="564" y="445"/>
                    </a:lnTo>
                    <a:lnTo>
                      <a:pt x="569" y="449"/>
                    </a:lnTo>
                    <a:lnTo>
                      <a:pt x="574" y="450"/>
                    </a:lnTo>
                    <a:lnTo>
                      <a:pt x="578" y="446"/>
                    </a:lnTo>
                    <a:lnTo>
                      <a:pt x="583" y="443"/>
                    </a:lnTo>
                    <a:lnTo>
                      <a:pt x="588" y="449"/>
                    </a:lnTo>
                    <a:lnTo>
                      <a:pt x="593" y="447"/>
                    </a:lnTo>
                    <a:lnTo>
                      <a:pt x="597" y="443"/>
                    </a:lnTo>
                    <a:lnTo>
                      <a:pt x="602" y="447"/>
                    </a:lnTo>
                    <a:lnTo>
                      <a:pt x="607" y="451"/>
                    </a:lnTo>
                    <a:lnTo>
                      <a:pt x="612" y="452"/>
                    </a:lnTo>
                    <a:lnTo>
                      <a:pt x="616" y="449"/>
                    </a:lnTo>
                    <a:lnTo>
                      <a:pt x="621" y="448"/>
                    </a:lnTo>
                    <a:lnTo>
                      <a:pt x="626" y="443"/>
                    </a:lnTo>
                    <a:lnTo>
                      <a:pt x="631" y="446"/>
                    </a:lnTo>
                    <a:lnTo>
                      <a:pt x="635" y="446"/>
                    </a:lnTo>
                    <a:lnTo>
                      <a:pt x="640" y="450"/>
                    </a:lnTo>
                    <a:lnTo>
                      <a:pt x="645" y="451"/>
                    </a:lnTo>
                    <a:lnTo>
                      <a:pt x="649" y="451"/>
                    </a:lnTo>
                    <a:lnTo>
                      <a:pt x="654" y="452"/>
                    </a:lnTo>
                    <a:lnTo>
                      <a:pt x="659" y="449"/>
                    </a:lnTo>
                    <a:lnTo>
                      <a:pt x="664" y="446"/>
                    </a:lnTo>
                    <a:lnTo>
                      <a:pt x="668" y="447"/>
                    </a:lnTo>
                    <a:lnTo>
                      <a:pt x="673" y="451"/>
                    </a:lnTo>
                    <a:lnTo>
                      <a:pt x="678" y="454"/>
                    </a:lnTo>
                    <a:lnTo>
                      <a:pt x="683" y="454"/>
                    </a:lnTo>
                    <a:lnTo>
                      <a:pt x="687" y="452"/>
                    </a:lnTo>
                    <a:lnTo>
                      <a:pt x="692" y="450"/>
                    </a:lnTo>
                    <a:lnTo>
                      <a:pt x="697" y="446"/>
                    </a:lnTo>
                    <a:lnTo>
                      <a:pt x="702" y="443"/>
                    </a:lnTo>
                    <a:lnTo>
                      <a:pt x="706" y="445"/>
                    </a:lnTo>
                    <a:lnTo>
                      <a:pt x="711" y="449"/>
                    </a:lnTo>
                    <a:lnTo>
                      <a:pt x="716" y="451"/>
                    </a:lnTo>
                    <a:lnTo>
                      <a:pt x="721" y="452"/>
                    </a:lnTo>
                    <a:lnTo>
                      <a:pt x="725" y="453"/>
                    </a:lnTo>
                    <a:lnTo>
                      <a:pt x="730" y="452"/>
                    </a:lnTo>
                    <a:lnTo>
                      <a:pt x="735" y="452"/>
                    </a:lnTo>
                    <a:lnTo>
                      <a:pt x="740" y="452"/>
                    </a:lnTo>
                    <a:lnTo>
                      <a:pt x="744" y="454"/>
                    </a:lnTo>
                    <a:lnTo>
                      <a:pt x="749" y="453"/>
                    </a:lnTo>
                    <a:lnTo>
                      <a:pt x="754" y="454"/>
                    </a:lnTo>
                    <a:lnTo>
                      <a:pt x="758" y="454"/>
                    </a:lnTo>
                    <a:lnTo>
                      <a:pt x="763" y="455"/>
                    </a:lnTo>
                    <a:lnTo>
                      <a:pt x="768" y="449"/>
                    </a:lnTo>
                    <a:lnTo>
                      <a:pt x="773" y="449"/>
                    </a:lnTo>
                    <a:lnTo>
                      <a:pt x="777" y="447"/>
                    </a:lnTo>
                    <a:lnTo>
                      <a:pt x="782" y="447"/>
                    </a:lnTo>
                    <a:lnTo>
                      <a:pt x="787" y="445"/>
                    </a:lnTo>
                    <a:lnTo>
                      <a:pt x="792" y="433"/>
                    </a:lnTo>
                    <a:lnTo>
                      <a:pt x="796" y="440"/>
                    </a:lnTo>
                    <a:lnTo>
                      <a:pt x="801" y="444"/>
                    </a:lnTo>
                    <a:lnTo>
                      <a:pt x="806" y="449"/>
                    </a:lnTo>
                    <a:lnTo>
                      <a:pt x="811" y="453"/>
                    </a:lnTo>
                    <a:lnTo>
                      <a:pt x="815" y="452"/>
                    </a:lnTo>
                    <a:lnTo>
                      <a:pt x="820" y="452"/>
                    </a:lnTo>
                    <a:lnTo>
                      <a:pt x="825" y="451"/>
                    </a:lnTo>
                    <a:lnTo>
                      <a:pt x="830" y="451"/>
                    </a:lnTo>
                    <a:lnTo>
                      <a:pt x="834" y="453"/>
                    </a:lnTo>
                    <a:lnTo>
                      <a:pt x="839" y="452"/>
                    </a:lnTo>
                    <a:lnTo>
                      <a:pt x="844" y="454"/>
                    </a:lnTo>
                    <a:lnTo>
                      <a:pt x="849" y="455"/>
                    </a:lnTo>
                    <a:lnTo>
                      <a:pt x="853" y="456"/>
                    </a:lnTo>
                    <a:lnTo>
                      <a:pt x="858" y="453"/>
                    </a:lnTo>
                    <a:lnTo>
                      <a:pt x="863" y="454"/>
                    </a:lnTo>
                    <a:lnTo>
                      <a:pt x="867" y="452"/>
                    </a:lnTo>
                    <a:lnTo>
                      <a:pt x="872" y="451"/>
                    </a:lnTo>
                    <a:lnTo>
                      <a:pt x="877" y="453"/>
                    </a:lnTo>
                    <a:lnTo>
                      <a:pt x="882" y="448"/>
                    </a:lnTo>
                    <a:lnTo>
                      <a:pt x="886" y="447"/>
                    </a:lnTo>
                    <a:lnTo>
                      <a:pt x="891" y="447"/>
                    </a:lnTo>
                    <a:lnTo>
                      <a:pt x="896" y="447"/>
                    </a:lnTo>
                    <a:lnTo>
                      <a:pt x="901" y="449"/>
                    </a:lnTo>
                    <a:lnTo>
                      <a:pt x="905" y="450"/>
                    </a:lnTo>
                    <a:lnTo>
                      <a:pt x="910" y="454"/>
                    </a:lnTo>
                    <a:lnTo>
                      <a:pt x="915" y="454"/>
                    </a:lnTo>
                    <a:lnTo>
                      <a:pt x="920" y="455"/>
                    </a:lnTo>
                    <a:lnTo>
                      <a:pt x="924" y="455"/>
                    </a:lnTo>
                  </a:path>
                </a:pathLst>
              </a:custGeom>
              <a:noFill/>
              <a:ln w="36513">
                <a:solidFill>
                  <a:srgbClr val="999999"/>
                </a:solidFill>
                <a:prstDash val="solid"/>
                <a:round/>
                <a:headEnd/>
                <a:tailEnd/>
              </a:ln>
            </p:spPr>
            <p:txBody>
              <a:bodyPr/>
              <a:lstStyle/>
              <a:p>
                <a:endParaRPr lang="zh-CN" altLang="en-US"/>
              </a:p>
            </p:txBody>
          </p:sp>
          <p:sp>
            <p:nvSpPr>
              <p:cNvPr id="1214" name="Freeform 218"/>
              <p:cNvSpPr>
                <a:spLocks/>
              </p:cNvSpPr>
              <p:nvPr/>
            </p:nvSpPr>
            <p:spPr bwMode="auto">
              <a:xfrm>
                <a:off x="5148" y="2124"/>
                <a:ext cx="41" cy="4"/>
              </a:xfrm>
              <a:custGeom>
                <a:avLst/>
                <a:gdLst/>
                <a:ahLst/>
                <a:cxnLst>
                  <a:cxn ang="0">
                    <a:pos x="0" y="5"/>
                  </a:cxn>
                  <a:cxn ang="0">
                    <a:pos x="5" y="3"/>
                  </a:cxn>
                  <a:cxn ang="0">
                    <a:pos x="10" y="3"/>
                  </a:cxn>
                  <a:cxn ang="0">
                    <a:pos x="15" y="4"/>
                  </a:cxn>
                  <a:cxn ang="0">
                    <a:pos x="19" y="4"/>
                  </a:cxn>
                  <a:cxn ang="0">
                    <a:pos x="24" y="1"/>
                  </a:cxn>
                  <a:cxn ang="0">
                    <a:pos x="29" y="0"/>
                  </a:cxn>
                  <a:cxn ang="0">
                    <a:pos x="34" y="1"/>
                  </a:cxn>
                  <a:cxn ang="0">
                    <a:pos x="38" y="0"/>
                  </a:cxn>
                  <a:cxn ang="0">
                    <a:pos x="43" y="1"/>
                  </a:cxn>
                </a:cxnLst>
                <a:rect l="0" t="0" r="r" b="b"/>
                <a:pathLst>
                  <a:path w="43" h="5">
                    <a:moveTo>
                      <a:pt x="0" y="5"/>
                    </a:moveTo>
                    <a:lnTo>
                      <a:pt x="5" y="3"/>
                    </a:lnTo>
                    <a:lnTo>
                      <a:pt x="10" y="3"/>
                    </a:lnTo>
                    <a:lnTo>
                      <a:pt x="15" y="4"/>
                    </a:lnTo>
                    <a:lnTo>
                      <a:pt x="19" y="4"/>
                    </a:lnTo>
                    <a:lnTo>
                      <a:pt x="24" y="1"/>
                    </a:lnTo>
                    <a:lnTo>
                      <a:pt x="29" y="0"/>
                    </a:lnTo>
                    <a:lnTo>
                      <a:pt x="34" y="1"/>
                    </a:lnTo>
                    <a:lnTo>
                      <a:pt x="38" y="0"/>
                    </a:lnTo>
                    <a:lnTo>
                      <a:pt x="43" y="1"/>
                    </a:lnTo>
                  </a:path>
                </a:pathLst>
              </a:custGeom>
              <a:noFill/>
              <a:ln w="36513">
                <a:solidFill>
                  <a:srgbClr val="999999"/>
                </a:solidFill>
                <a:prstDash val="solid"/>
                <a:round/>
                <a:headEnd/>
                <a:tailEnd/>
              </a:ln>
            </p:spPr>
            <p:txBody>
              <a:bodyPr/>
              <a:lstStyle/>
              <a:p>
                <a:endParaRPr lang="zh-CN" altLang="en-US"/>
              </a:p>
            </p:txBody>
          </p:sp>
          <p:sp>
            <p:nvSpPr>
              <p:cNvPr id="1215" name="Freeform 219"/>
              <p:cNvSpPr>
                <a:spLocks/>
              </p:cNvSpPr>
              <p:nvPr/>
            </p:nvSpPr>
            <p:spPr bwMode="auto">
              <a:xfrm>
                <a:off x="3382" y="2223"/>
                <a:ext cx="883" cy="172"/>
              </a:xfrm>
              <a:custGeom>
                <a:avLst/>
                <a:gdLst/>
                <a:ahLst/>
                <a:cxnLst>
                  <a:cxn ang="0">
                    <a:pos x="14" y="176"/>
                  </a:cxn>
                  <a:cxn ang="0">
                    <a:pos x="33" y="173"/>
                  </a:cxn>
                  <a:cxn ang="0">
                    <a:pos x="52" y="176"/>
                  </a:cxn>
                  <a:cxn ang="0">
                    <a:pos x="71" y="176"/>
                  </a:cxn>
                  <a:cxn ang="0">
                    <a:pos x="90" y="176"/>
                  </a:cxn>
                  <a:cxn ang="0">
                    <a:pos x="109" y="178"/>
                  </a:cxn>
                  <a:cxn ang="0">
                    <a:pos x="128" y="176"/>
                  </a:cxn>
                  <a:cxn ang="0">
                    <a:pos x="147" y="175"/>
                  </a:cxn>
                  <a:cxn ang="0">
                    <a:pos x="166" y="174"/>
                  </a:cxn>
                  <a:cxn ang="0">
                    <a:pos x="185" y="175"/>
                  </a:cxn>
                  <a:cxn ang="0">
                    <a:pos x="204" y="178"/>
                  </a:cxn>
                  <a:cxn ang="0">
                    <a:pos x="223" y="169"/>
                  </a:cxn>
                  <a:cxn ang="0">
                    <a:pos x="242" y="177"/>
                  </a:cxn>
                  <a:cxn ang="0">
                    <a:pos x="261" y="174"/>
                  </a:cxn>
                  <a:cxn ang="0">
                    <a:pos x="280" y="167"/>
                  </a:cxn>
                  <a:cxn ang="0">
                    <a:pos x="299" y="174"/>
                  </a:cxn>
                  <a:cxn ang="0">
                    <a:pos x="318" y="171"/>
                  </a:cxn>
                  <a:cxn ang="0">
                    <a:pos x="336" y="178"/>
                  </a:cxn>
                  <a:cxn ang="0">
                    <a:pos x="355" y="176"/>
                  </a:cxn>
                  <a:cxn ang="0">
                    <a:pos x="374" y="176"/>
                  </a:cxn>
                  <a:cxn ang="0">
                    <a:pos x="393" y="171"/>
                  </a:cxn>
                  <a:cxn ang="0">
                    <a:pos x="412" y="175"/>
                  </a:cxn>
                  <a:cxn ang="0">
                    <a:pos x="431" y="166"/>
                  </a:cxn>
                  <a:cxn ang="0">
                    <a:pos x="450" y="175"/>
                  </a:cxn>
                  <a:cxn ang="0">
                    <a:pos x="469" y="168"/>
                  </a:cxn>
                  <a:cxn ang="0">
                    <a:pos x="488" y="173"/>
                  </a:cxn>
                  <a:cxn ang="0">
                    <a:pos x="507" y="175"/>
                  </a:cxn>
                  <a:cxn ang="0">
                    <a:pos x="526" y="167"/>
                  </a:cxn>
                  <a:cxn ang="0">
                    <a:pos x="545" y="170"/>
                  </a:cxn>
                  <a:cxn ang="0">
                    <a:pos x="564" y="169"/>
                  </a:cxn>
                  <a:cxn ang="0">
                    <a:pos x="583" y="168"/>
                  </a:cxn>
                  <a:cxn ang="0">
                    <a:pos x="602" y="167"/>
                  </a:cxn>
                  <a:cxn ang="0">
                    <a:pos x="621" y="162"/>
                  </a:cxn>
                  <a:cxn ang="0">
                    <a:pos x="640" y="164"/>
                  </a:cxn>
                  <a:cxn ang="0">
                    <a:pos x="659" y="166"/>
                  </a:cxn>
                  <a:cxn ang="0">
                    <a:pos x="678" y="164"/>
                  </a:cxn>
                  <a:cxn ang="0">
                    <a:pos x="697" y="165"/>
                  </a:cxn>
                  <a:cxn ang="0">
                    <a:pos x="716" y="160"/>
                  </a:cxn>
                  <a:cxn ang="0">
                    <a:pos x="735" y="163"/>
                  </a:cxn>
                  <a:cxn ang="0">
                    <a:pos x="754" y="163"/>
                  </a:cxn>
                  <a:cxn ang="0">
                    <a:pos x="773" y="151"/>
                  </a:cxn>
                  <a:cxn ang="0">
                    <a:pos x="791" y="144"/>
                  </a:cxn>
                  <a:cxn ang="0">
                    <a:pos x="810" y="123"/>
                  </a:cxn>
                  <a:cxn ang="0">
                    <a:pos x="829" y="79"/>
                  </a:cxn>
                  <a:cxn ang="0">
                    <a:pos x="848" y="67"/>
                  </a:cxn>
                  <a:cxn ang="0">
                    <a:pos x="867" y="70"/>
                  </a:cxn>
                  <a:cxn ang="0">
                    <a:pos x="886" y="55"/>
                  </a:cxn>
                  <a:cxn ang="0">
                    <a:pos x="905" y="19"/>
                  </a:cxn>
                  <a:cxn ang="0">
                    <a:pos x="924" y="35"/>
                  </a:cxn>
                </a:cxnLst>
                <a:rect l="0" t="0" r="r" b="b"/>
                <a:pathLst>
                  <a:path w="924" h="179">
                    <a:moveTo>
                      <a:pt x="0" y="172"/>
                    </a:moveTo>
                    <a:lnTo>
                      <a:pt x="5" y="175"/>
                    </a:lnTo>
                    <a:lnTo>
                      <a:pt x="9" y="178"/>
                    </a:lnTo>
                    <a:lnTo>
                      <a:pt x="14" y="176"/>
                    </a:lnTo>
                    <a:lnTo>
                      <a:pt x="19" y="178"/>
                    </a:lnTo>
                    <a:lnTo>
                      <a:pt x="24" y="178"/>
                    </a:lnTo>
                    <a:lnTo>
                      <a:pt x="28" y="177"/>
                    </a:lnTo>
                    <a:lnTo>
                      <a:pt x="33" y="173"/>
                    </a:lnTo>
                    <a:lnTo>
                      <a:pt x="38" y="168"/>
                    </a:lnTo>
                    <a:lnTo>
                      <a:pt x="43" y="169"/>
                    </a:lnTo>
                    <a:lnTo>
                      <a:pt x="47" y="176"/>
                    </a:lnTo>
                    <a:lnTo>
                      <a:pt x="52" y="176"/>
                    </a:lnTo>
                    <a:lnTo>
                      <a:pt x="57" y="179"/>
                    </a:lnTo>
                    <a:lnTo>
                      <a:pt x="62" y="179"/>
                    </a:lnTo>
                    <a:lnTo>
                      <a:pt x="66" y="178"/>
                    </a:lnTo>
                    <a:lnTo>
                      <a:pt x="71" y="176"/>
                    </a:lnTo>
                    <a:lnTo>
                      <a:pt x="76" y="178"/>
                    </a:lnTo>
                    <a:lnTo>
                      <a:pt x="81" y="176"/>
                    </a:lnTo>
                    <a:lnTo>
                      <a:pt x="85" y="173"/>
                    </a:lnTo>
                    <a:lnTo>
                      <a:pt x="90" y="176"/>
                    </a:lnTo>
                    <a:lnTo>
                      <a:pt x="95" y="176"/>
                    </a:lnTo>
                    <a:lnTo>
                      <a:pt x="100" y="179"/>
                    </a:lnTo>
                    <a:lnTo>
                      <a:pt x="104" y="179"/>
                    </a:lnTo>
                    <a:lnTo>
                      <a:pt x="109" y="178"/>
                    </a:lnTo>
                    <a:lnTo>
                      <a:pt x="114" y="178"/>
                    </a:lnTo>
                    <a:lnTo>
                      <a:pt x="118" y="177"/>
                    </a:lnTo>
                    <a:lnTo>
                      <a:pt x="123" y="174"/>
                    </a:lnTo>
                    <a:lnTo>
                      <a:pt x="128" y="176"/>
                    </a:lnTo>
                    <a:lnTo>
                      <a:pt x="133" y="175"/>
                    </a:lnTo>
                    <a:lnTo>
                      <a:pt x="137" y="172"/>
                    </a:lnTo>
                    <a:lnTo>
                      <a:pt x="142" y="176"/>
                    </a:lnTo>
                    <a:lnTo>
                      <a:pt x="147" y="175"/>
                    </a:lnTo>
                    <a:lnTo>
                      <a:pt x="152" y="171"/>
                    </a:lnTo>
                    <a:lnTo>
                      <a:pt x="156" y="173"/>
                    </a:lnTo>
                    <a:lnTo>
                      <a:pt x="161" y="173"/>
                    </a:lnTo>
                    <a:lnTo>
                      <a:pt x="166" y="174"/>
                    </a:lnTo>
                    <a:lnTo>
                      <a:pt x="171" y="175"/>
                    </a:lnTo>
                    <a:lnTo>
                      <a:pt x="175" y="177"/>
                    </a:lnTo>
                    <a:lnTo>
                      <a:pt x="180" y="177"/>
                    </a:lnTo>
                    <a:lnTo>
                      <a:pt x="185" y="175"/>
                    </a:lnTo>
                    <a:lnTo>
                      <a:pt x="190" y="175"/>
                    </a:lnTo>
                    <a:lnTo>
                      <a:pt x="194" y="172"/>
                    </a:lnTo>
                    <a:lnTo>
                      <a:pt x="199" y="174"/>
                    </a:lnTo>
                    <a:lnTo>
                      <a:pt x="204" y="178"/>
                    </a:lnTo>
                    <a:lnTo>
                      <a:pt x="209" y="177"/>
                    </a:lnTo>
                    <a:lnTo>
                      <a:pt x="213" y="178"/>
                    </a:lnTo>
                    <a:lnTo>
                      <a:pt x="218" y="176"/>
                    </a:lnTo>
                    <a:lnTo>
                      <a:pt x="223" y="169"/>
                    </a:lnTo>
                    <a:lnTo>
                      <a:pt x="227" y="167"/>
                    </a:lnTo>
                    <a:lnTo>
                      <a:pt x="232" y="169"/>
                    </a:lnTo>
                    <a:lnTo>
                      <a:pt x="237" y="176"/>
                    </a:lnTo>
                    <a:lnTo>
                      <a:pt x="242" y="177"/>
                    </a:lnTo>
                    <a:lnTo>
                      <a:pt x="246" y="177"/>
                    </a:lnTo>
                    <a:lnTo>
                      <a:pt x="251" y="177"/>
                    </a:lnTo>
                    <a:lnTo>
                      <a:pt x="256" y="173"/>
                    </a:lnTo>
                    <a:lnTo>
                      <a:pt x="261" y="174"/>
                    </a:lnTo>
                    <a:lnTo>
                      <a:pt x="265" y="175"/>
                    </a:lnTo>
                    <a:lnTo>
                      <a:pt x="270" y="176"/>
                    </a:lnTo>
                    <a:lnTo>
                      <a:pt x="275" y="174"/>
                    </a:lnTo>
                    <a:lnTo>
                      <a:pt x="280" y="167"/>
                    </a:lnTo>
                    <a:lnTo>
                      <a:pt x="284" y="171"/>
                    </a:lnTo>
                    <a:lnTo>
                      <a:pt x="289" y="172"/>
                    </a:lnTo>
                    <a:lnTo>
                      <a:pt x="294" y="171"/>
                    </a:lnTo>
                    <a:lnTo>
                      <a:pt x="299" y="174"/>
                    </a:lnTo>
                    <a:lnTo>
                      <a:pt x="303" y="175"/>
                    </a:lnTo>
                    <a:lnTo>
                      <a:pt x="308" y="179"/>
                    </a:lnTo>
                    <a:lnTo>
                      <a:pt x="313" y="176"/>
                    </a:lnTo>
                    <a:lnTo>
                      <a:pt x="318" y="171"/>
                    </a:lnTo>
                    <a:lnTo>
                      <a:pt x="322" y="177"/>
                    </a:lnTo>
                    <a:lnTo>
                      <a:pt x="327" y="179"/>
                    </a:lnTo>
                    <a:lnTo>
                      <a:pt x="332" y="177"/>
                    </a:lnTo>
                    <a:lnTo>
                      <a:pt x="336" y="178"/>
                    </a:lnTo>
                    <a:lnTo>
                      <a:pt x="341" y="174"/>
                    </a:lnTo>
                    <a:lnTo>
                      <a:pt x="346" y="174"/>
                    </a:lnTo>
                    <a:lnTo>
                      <a:pt x="351" y="174"/>
                    </a:lnTo>
                    <a:lnTo>
                      <a:pt x="355" y="176"/>
                    </a:lnTo>
                    <a:lnTo>
                      <a:pt x="360" y="172"/>
                    </a:lnTo>
                    <a:lnTo>
                      <a:pt x="365" y="172"/>
                    </a:lnTo>
                    <a:lnTo>
                      <a:pt x="370" y="173"/>
                    </a:lnTo>
                    <a:lnTo>
                      <a:pt x="374" y="176"/>
                    </a:lnTo>
                    <a:lnTo>
                      <a:pt x="379" y="173"/>
                    </a:lnTo>
                    <a:lnTo>
                      <a:pt x="384" y="175"/>
                    </a:lnTo>
                    <a:lnTo>
                      <a:pt x="389" y="174"/>
                    </a:lnTo>
                    <a:lnTo>
                      <a:pt x="393" y="171"/>
                    </a:lnTo>
                    <a:lnTo>
                      <a:pt x="398" y="173"/>
                    </a:lnTo>
                    <a:lnTo>
                      <a:pt x="403" y="174"/>
                    </a:lnTo>
                    <a:lnTo>
                      <a:pt x="408" y="174"/>
                    </a:lnTo>
                    <a:lnTo>
                      <a:pt x="412" y="175"/>
                    </a:lnTo>
                    <a:lnTo>
                      <a:pt x="417" y="173"/>
                    </a:lnTo>
                    <a:lnTo>
                      <a:pt x="422" y="170"/>
                    </a:lnTo>
                    <a:lnTo>
                      <a:pt x="427" y="166"/>
                    </a:lnTo>
                    <a:lnTo>
                      <a:pt x="431" y="166"/>
                    </a:lnTo>
                    <a:lnTo>
                      <a:pt x="436" y="170"/>
                    </a:lnTo>
                    <a:lnTo>
                      <a:pt x="441" y="174"/>
                    </a:lnTo>
                    <a:lnTo>
                      <a:pt x="445" y="175"/>
                    </a:lnTo>
                    <a:lnTo>
                      <a:pt x="450" y="175"/>
                    </a:lnTo>
                    <a:lnTo>
                      <a:pt x="455" y="175"/>
                    </a:lnTo>
                    <a:lnTo>
                      <a:pt x="460" y="175"/>
                    </a:lnTo>
                    <a:lnTo>
                      <a:pt x="464" y="172"/>
                    </a:lnTo>
                    <a:lnTo>
                      <a:pt x="469" y="168"/>
                    </a:lnTo>
                    <a:lnTo>
                      <a:pt x="474" y="167"/>
                    </a:lnTo>
                    <a:lnTo>
                      <a:pt x="479" y="163"/>
                    </a:lnTo>
                    <a:lnTo>
                      <a:pt x="483" y="171"/>
                    </a:lnTo>
                    <a:lnTo>
                      <a:pt x="488" y="173"/>
                    </a:lnTo>
                    <a:lnTo>
                      <a:pt x="493" y="171"/>
                    </a:lnTo>
                    <a:lnTo>
                      <a:pt x="498" y="173"/>
                    </a:lnTo>
                    <a:lnTo>
                      <a:pt x="502" y="177"/>
                    </a:lnTo>
                    <a:lnTo>
                      <a:pt x="507" y="175"/>
                    </a:lnTo>
                    <a:lnTo>
                      <a:pt x="512" y="173"/>
                    </a:lnTo>
                    <a:lnTo>
                      <a:pt x="517" y="159"/>
                    </a:lnTo>
                    <a:lnTo>
                      <a:pt x="521" y="161"/>
                    </a:lnTo>
                    <a:lnTo>
                      <a:pt x="526" y="167"/>
                    </a:lnTo>
                    <a:lnTo>
                      <a:pt x="531" y="170"/>
                    </a:lnTo>
                    <a:lnTo>
                      <a:pt x="536" y="172"/>
                    </a:lnTo>
                    <a:lnTo>
                      <a:pt x="540" y="172"/>
                    </a:lnTo>
                    <a:lnTo>
                      <a:pt x="545" y="170"/>
                    </a:lnTo>
                    <a:lnTo>
                      <a:pt x="550" y="167"/>
                    </a:lnTo>
                    <a:lnTo>
                      <a:pt x="555" y="163"/>
                    </a:lnTo>
                    <a:lnTo>
                      <a:pt x="559" y="171"/>
                    </a:lnTo>
                    <a:lnTo>
                      <a:pt x="564" y="169"/>
                    </a:lnTo>
                    <a:lnTo>
                      <a:pt x="569" y="166"/>
                    </a:lnTo>
                    <a:lnTo>
                      <a:pt x="573" y="171"/>
                    </a:lnTo>
                    <a:lnTo>
                      <a:pt x="578" y="172"/>
                    </a:lnTo>
                    <a:lnTo>
                      <a:pt x="583" y="168"/>
                    </a:lnTo>
                    <a:lnTo>
                      <a:pt x="588" y="169"/>
                    </a:lnTo>
                    <a:lnTo>
                      <a:pt x="592" y="169"/>
                    </a:lnTo>
                    <a:lnTo>
                      <a:pt x="597" y="168"/>
                    </a:lnTo>
                    <a:lnTo>
                      <a:pt x="602" y="167"/>
                    </a:lnTo>
                    <a:lnTo>
                      <a:pt x="607" y="171"/>
                    </a:lnTo>
                    <a:lnTo>
                      <a:pt x="611" y="173"/>
                    </a:lnTo>
                    <a:lnTo>
                      <a:pt x="616" y="171"/>
                    </a:lnTo>
                    <a:lnTo>
                      <a:pt x="621" y="162"/>
                    </a:lnTo>
                    <a:lnTo>
                      <a:pt x="626" y="166"/>
                    </a:lnTo>
                    <a:lnTo>
                      <a:pt x="630" y="166"/>
                    </a:lnTo>
                    <a:lnTo>
                      <a:pt x="635" y="166"/>
                    </a:lnTo>
                    <a:lnTo>
                      <a:pt x="640" y="164"/>
                    </a:lnTo>
                    <a:lnTo>
                      <a:pt x="645" y="162"/>
                    </a:lnTo>
                    <a:lnTo>
                      <a:pt x="649" y="162"/>
                    </a:lnTo>
                    <a:lnTo>
                      <a:pt x="654" y="168"/>
                    </a:lnTo>
                    <a:lnTo>
                      <a:pt x="659" y="166"/>
                    </a:lnTo>
                    <a:lnTo>
                      <a:pt x="664" y="168"/>
                    </a:lnTo>
                    <a:lnTo>
                      <a:pt x="668" y="165"/>
                    </a:lnTo>
                    <a:lnTo>
                      <a:pt x="673" y="162"/>
                    </a:lnTo>
                    <a:lnTo>
                      <a:pt x="678" y="164"/>
                    </a:lnTo>
                    <a:lnTo>
                      <a:pt x="682" y="167"/>
                    </a:lnTo>
                    <a:lnTo>
                      <a:pt x="687" y="166"/>
                    </a:lnTo>
                    <a:lnTo>
                      <a:pt x="692" y="165"/>
                    </a:lnTo>
                    <a:lnTo>
                      <a:pt x="697" y="165"/>
                    </a:lnTo>
                    <a:lnTo>
                      <a:pt x="701" y="162"/>
                    </a:lnTo>
                    <a:lnTo>
                      <a:pt x="706" y="167"/>
                    </a:lnTo>
                    <a:lnTo>
                      <a:pt x="711" y="166"/>
                    </a:lnTo>
                    <a:lnTo>
                      <a:pt x="716" y="160"/>
                    </a:lnTo>
                    <a:lnTo>
                      <a:pt x="720" y="161"/>
                    </a:lnTo>
                    <a:lnTo>
                      <a:pt x="725" y="165"/>
                    </a:lnTo>
                    <a:lnTo>
                      <a:pt x="730" y="164"/>
                    </a:lnTo>
                    <a:lnTo>
                      <a:pt x="735" y="163"/>
                    </a:lnTo>
                    <a:lnTo>
                      <a:pt x="739" y="161"/>
                    </a:lnTo>
                    <a:lnTo>
                      <a:pt x="744" y="165"/>
                    </a:lnTo>
                    <a:lnTo>
                      <a:pt x="749" y="163"/>
                    </a:lnTo>
                    <a:lnTo>
                      <a:pt x="754" y="163"/>
                    </a:lnTo>
                    <a:lnTo>
                      <a:pt x="758" y="155"/>
                    </a:lnTo>
                    <a:lnTo>
                      <a:pt x="763" y="146"/>
                    </a:lnTo>
                    <a:lnTo>
                      <a:pt x="768" y="150"/>
                    </a:lnTo>
                    <a:lnTo>
                      <a:pt x="773" y="151"/>
                    </a:lnTo>
                    <a:lnTo>
                      <a:pt x="777" y="144"/>
                    </a:lnTo>
                    <a:lnTo>
                      <a:pt x="782" y="147"/>
                    </a:lnTo>
                    <a:lnTo>
                      <a:pt x="787" y="149"/>
                    </a:lnTo>
                    <a:lnTo>
                      <a:pt x="791" y="144"/>
                    </a:lnTo>
                    <a:lnTo>
                      <a:pt x="796" y="142"/>
                    </a:lnTo>
                    <a:lnTo>
                      <a:pt x="801" y="140"/>
                    </a:lnTo>
                    <a:lnTo>
                      <a:pt x="806" y="136"/>
                    </a:lnTo>
                    <a:lnTo>
                      <a:pt x="810" y="123"/>
                    </a:lnTo>
                    <a:lnTo>
                      <a:pt x="815" y="119"/>
                    </a:lnTo>
                    <a:lnTo>
                      <a:pt x="820" y="115"/>
                    </a:lnTo>
                    <a:lnTo>
                      <a:pt x="825" y="107"/>
                    </a:lnTo>
                    <a:lnTo>
                      <a:pt x="829" y="79"/>
                    </a:lnTo>
                    <a:lnTo>
                      <a:pt x="834" y="67"/>
                    </a:lnTo>
                    <a:lnTo>
                      <a:pt x="839" y="78"/>
                    </a:lnTo>
                    <a:lnTo>
                      <a:pt x="844" y="77"/>
                    </a:lnTo>
                    <a:lnTo>
                      <a:pt x="848" y="67"/>
                    </a:lnTo>
                    <a:lnTo>
                      <a:pt x="853" y="67"/>
                    </a:lnTo>
                    <a:lnTo>
                      <a:pt x="858" y="83"/>
                    </a:lnTo>
                    <a:lnTo>
                      <a:pt x="863" y="80"/>
                    </a:lnTo>
                    <a:lnTo>
                      <a:pt x="867" y="70"/>
                    </a:lnTo>
                    <a:lnTo>
                      <a:pt x="872" y="64"/>
                    </a:lnTo>
                    <a:lnTo>
                      <a:pt x="877" y="52"/>
                    </a:lnTo>
                    <a:lnTo>
                      <a:pt x="882" y="60"/>
                    </a:lnTo>
                    <a:lnTo>
                      <a:pt x="886" y="55"/>
                    </a:lnTo>
                    <a:lnTo>
                      <a:pt x="891" y="64"/>
                    </a:lnTo>
                    <a:lnTo>
                      <a:pt x="896" y="56"/>
                    </a:lnTo>
                    <a:lnTo>
                      <a:pt x="900" y="34"/>
                    </a:lnTo>
                    <a:lnTo>
                      <a:pt x="905" y="19"/>
                    </a:lnTo>
                    <a:lnTo>
                      <a:pt x="910" y="20"/>
                    </a:lnTo>
                    <a:lnTo>
                      <a:pt x="915" y="0"/>
                    </a:lnTo>
                    <a:lnTo>
                      <a:pt x="919" y="31"/>
                    </a:lnTo>
                    <a:lnTo>
                      <a:pt x="924" y="35"/>
                    </a:lnTo>
                  </a:path>
                </a:pathLst>
              </a:custGeom>
              <a:noFill/>
              <a:ln w="36513">
                <a:solidFill>
                  <a:srgbClr val="999999"/>
                </a:solidFill>
                <a:prstDash val="solid"/>
                <a:round/>
                <a:headEnd/>
                <a:tailEnd/>
              </a:ln>
            </p:spPr>
            <p:txBody>
              <a:bodyPr/>
              <a:lstStyle/>
              <a:p>
                <a:endParaRPr lang="zh-CN" altLang="en-US"/>
              </a:p>
            </p:txBody>
          </p:sp>
          <p:sp>
            <p:nvSpPr>
              <p:cNvPr id="1216" name="Freeform 220"/>
              <p:cNvSpPr>
                <a:spLocks/>
              </p:cNvSpPr>
              <p:nvPr/>
            </p:nvSpPr>
            <p:spPr bwMode="auto">
              <a:xfrm>
                <a:off x="4265" y="1971"/>
                <a:ext cx="883" cy="425"/>
              </a:xfrm>
              <a:custGeom>
                <a:avLst/>
                <a:gdLst/>
                <a:ahLst/>
                <a:cxnLst>
                  <a:cxn ang="0">
                    <a:pos x="14" y="269"/>
                  </a:cxn>
                  <a:cxn ang="0">
                    <a:pos x="33" y="190"/>
                  </a:cxn>
                  <a:cxn ang="0">
                    <a:pos x="52" y="132"/>
                  </a:cxn>
                  <a:cxn ang="0">
                    <a:pos x="71" y="72"/>
                  </a:cxn>
                  <a:cxn ang="0">
                    <a:pos x="90" y="59"/>
                  </a:cxn>
                  <a:cxn ang="0">
                    <a:pos x="109" y="103"/>
                  </a:cxn>
                  <a:cxn ang="0">
                    <a:pos x="128" y="229"/>
                  </a:cxn>
                  <a:cxn ang="0">
                    <a:pos x="147" y="342"/>
                  </a:cxn>
                  <a:cxn ang="0">
                    <a:pos x="166" y="370"/>
                  </a:cxn>
                  <a:cxn ang="0">
                    <a:pos x="185" y="393"/>
                  </a:cxn>
                  <a:cxn ang="0">
                    <a:pos x="204" y="395"/>
                  </a:cxn>
                  <a:cxn ang="0">
                    <a:pos x="223" y="416"/>
                  </a:cxn>
                  <a:cxn ang="0">
                    <a:pos x="242" y="423"/>
                  </a:cxn>
                  <a:cxn ang="0">
                    <a:pos x="261" y="414"/>
                  </a:cxn>
                  <a:cxn ang="0">
                    <a:pos x="280" y="428"/>
                  </a:cxn>
                  <a:cxn ang="0">
                    <a:pos x="299" y="436"/>
                  </a:cxn>
                  <a:cxn ang="0">
                    <a:pos x="318" y="432"/>
                  </a:cxn>
                  <a:cxn ang="0">
                    <a:pos x="337" y="434"/>
                  </a:cxn>
                  <a:cxn ang="0">
                    <a:pos x="356" y="432"/>
                  </a:cxn>
                  <a:cxn ang="0">
                    <a:pos x="375" y="434"/>
                  </a:cxn>
                  <a:cxn ang="0">
                    <a:pos x="394" y="435"/>
                  </a:cxn>
                  <a:cxn ang="0">
                    <a:pos x="412" y="437"/>
                  </a:cxn>
                  <a:cxn ang="0">
                    <a:pos x="431" y="435"/>
                  </a:cxn>
                  <a:cxn ang="0">
                    <a:pos x="450" y="434"/>
                  </a:cxn>
                  <a:cxn ang="0">
                    <a:pos x="469" y="436"/>
                  </a:cxn>
                  <a:cxn ang="0">
                    <a:pos x="488" y="437"/>
                  </a:cxn>
                  <a:cxn ang="0">
                    <a:pos x="507" y="436"/>
                  </a:cxn>
                  <a:cxn ang="0">
                    <a:pos x="526" y="437"/>
                  </a:cxn>
                  <a:cxn ang="0">
                    <a:pos x="545" y="439"/>
                  </a:cxn>
                  <a:cxn ang="0">
                    <a:pos x="564" y="435"/>
                  </a:cxn>
                  <a:cxn ang="0">
                    <a:pos x="583" y="429"/>
                  </a:cxn>
                  <a:cxn ang="0">
                    <a:pos x="602" y="439"/>
                  </a:cxn>
                  <a:cxn ang="0">
                    <a:pos x="621" y="436"/>
                  </a:cxn>
                  <a:cxn ang="0">
                    <a:pos x="640" y="435"/>
                  </a:cxn>
                  <a:cxn ang="0">
                    <a:pos x="659" y="442"/>
                  </a:cxn>
                  <a:cxn ang="0">
                    <a:pos x="678" y="437"/>
                  </a:cxn>
                  <a:cxn ang="0">
                    <a:pos x="697" y="439"/>
                  </a:cxn>
                  <a:cxn ang="0">
                    <a:pos x="716" y="437"/>
                  </a:cxn>
                  <a:cxn ang="0">
                    <a:pos x="735" y="439"/>
                  </a:cxn>
                  <a:cxn ang="0">
                    <a:pos x="754" y="429"/>
                  </a:cxn>
                  <a:cxn ang="0">
                    <a:pos x="773" y="440"/>
                  </a:cxn>
                  <a:cxn ang="0">
                    <a:pos x="792" y="426"/>
                  </a:cxn>
                  <a:cxn ang="0">
                    <a:pos x="811" y="435"/>
                  </a:cxn>
                  <a:cxn ang="0">
                    <a:pos x="830" y="439"/>
                  </a:cxn>
                  <a:cxn ang="0">
                    <a:pos x="849" y="439"/>
                  </a:cxn>
                  <a:cxn ang="0">
                    <a:pos x="867" y="442"/>
                  </a:cxn>
                  <a:cxn ang="0">
                    <a:pos x="886" y="439"/>
                  </a:cxn>
                  <a:cxn ang="0">
                    <a:pos x="905" y="432"/>
                  </a:cxn>
                  <a:cxn ang="0">
                    <a:pos x="924" y="439"/>
                  </a:cxn>
                </a:cxnLst>
                <a:rect l="0" t="0" r="r" b="b"/>
                <a:pathLst>
                  <a:path w="924" h="443">
                    <a:moveTo>
                      <a:pt x="0" y="298"/>
                    </a:moveTo>
                    <a:lnTo>
                      <a:pt x="5" y="274"/>
                    </a:lnTo>
                    <a:lnTo>
                      <a:pt x="10" y="256"/>
                    </a:lnTo>
                    <a:lnTo>
                      <a:pt x="14" y="269"/>
                    </a:lnTo>
                    <a:lnTo>
                      <a:pt x="19" y="271"/>
                    </a:lnTo>
                    <a:lnTo>
                      <a:pt x="24" y="246"/>
                    </a:lnTo>
                    <a:lnTo>
                      <a:pt x="29" y="220"/>
                    </a:lnTo>
                    <a:lnTo>
                      <a:pt x="33" y="190"/>
                    </a:lnTo>
                    <a:lnTo>
                      <a:pt x="38" y="198"/>
                    </a:lnTo>
                    <a:lnTo>
                      <a:pt x="43" y="162"/>
                    </a:lnTo>
                    <a:lnTo>
                      <a:pt x="48" y="130"/>
                    </a:lnTo>
                    <a:lnTo>
                      <a:pt x="52" y="132"/>
                    </a:lnTo>
                    <a:lnTo>
                      <a:pt x="57" y="152"/>
                    </a:lnTo>
                    <a:lnTo>
                      <a:pt x="62" y="144"/>
                    </a:lnTo>
                    <a:lnTo>
                      <a:pt x="67" y="99"/>
                    </a:lnTo>
                    <a:lnTo>
                      <a:pt x="71" y="72"/>
                    </a:lnTo>
                    <a:lnTo>
                      <a:pt x="76" y="91"/>
                    </a:lnTo>
                    <a:lnTo>
                      <a:pt x="81" y="68"/>
                    </a:lnTo>
                    <a:lnTo>
                      <a:pt x="85" y="83"/>
                    </a:lnTo>
                    <a:lnTo>
                      <a:pt x="90" y="59"/>
                    </a:lnTo>
                    <a:lnTo>
                      <a:pt x="95" y="0"/>
                    </a:lnTo>
                    <a:lnTo>
                      <a:pt x="100" y="32"/>
                    </a:lnTo>
                    <a:lnTo>
                      <a:pt x="104" y="90"/>
                    </a:lnTo>
                    <a:lnTo>
                      <a:pt x="109" y="103"/>
                    </a:lnTo>
                    <a:lnTo>
                      <a:pt x="114" y="133"/>
                    </a:lnTo>
                    <a:lnTo>
                      <a:pt x="119" y="170"/>
                    </a:lnTo>
                    <a:lnTo>
                      <a:pt x="123" y="200"/>
                    </a:lnTo>
                    <a:lnTo>
                      <a:pt x="128" y="229"/>
                    </a:lnTo>
                    <a:lnTo>
                      <a:pt x="133" y="276"/>
                    </a:lnTo>
                    <a:lnTo>
                      <a:pt x="138" y="303"/>
                    </a:lnTo>
                    <a:lnTo>
                      <a:pt x="142" y="322"/>
                    </a:lnTo>
                    <a:lnTo>
                      <a:pt x="147" y="342"/>
                    </a:lnTo>
                    <a:lnTo>
                      <a:pt x="152" y="369"/>
                    </a:lnTo>
                    <a:lnTo>
                      <a:pt x="157" y="370"/>
                    </a:lnTo>
                    <a:lnTo>
                      <a:pt x="161" y="359"/>
                    </a:lnTo>
                    <a:lnTo>
                      <a:pt x="166" y="370"/>
                    </a:lnTo>
                    <a:lnTo>
                      <a:pt x="171" y="392"/>
                    </a:lnTo>
                    <a:lnTo>
                      <a:pt x="176" y="393"/>
                    </a:lnTo>
                    <a:lnTo>
                      <a:pt x="180" y="389"/>
                    </a:lnTo>
                    <a:lnTo>
                      <a:pt x="185" y="393"/>
                    </a:lnTo>
                    <a:lnTo>
                      <a:pt x="190" y="399"/>
                    </a:lnTo>
                    <a:lnTo>
                      <a:pt x="194" y="400"/>
                    </a:lnTo>
                    <a:lnTo>
                      <a:pt x="199" y="396"/>
                    </a:lnTo>
                    <a:lnTo>
                      <a:pt x="204" y="395"/>
                    </a:lnTo>
                    <a:lnTo>
                      <a:pt x="209" y="403"/>
                    </a:lnTo>
                    <a:lnTo>
                      <a:pt x="213" y="408"/>
                    </a:lnTo>
                    <a:lnTo>
                      <a:pt x="218" y="414"/>
                    </a:lnTo>
                    <a:lnTo>
                      <a:pt x="223" y="416"/>
                    </a:lnTo>
                    <a:lnTo>
                      <a:pt x="228" y="420"/>
                    </a:lnTo>
                    <a:lnTo>
                      <a:pt x="232" y="417"/>
                    </a:lnTo>
                    <a:lnTo>
                      <a:pt x="237" y="424"/>
                    </a:lnTo>
                    <a:lnTo>
                      <a:pt x="242" y="423"/>
                    </a:lnTo>
                    <a:lnTo>
                      <a:pt x="247" y="422"/>
                    </a:lnTo>
                    <a:lnTo>
                      <a:pt x="251" y="419"/>
                    </a:lnTo>
                    <a:lnTo>
                      <a:pt x="256" y="417"/>
                    </a:lnTo>
                    <a:lnTo>
                      <a:pt x="261" y="414"/>
                    </a:lnTo>
                    <a:lnTo>
                      <a:pt x="266" y="416"/>
                    </a:lnTo>
                    <a:lnTo>
                      <a:pt x="270" y="421"/>
                    </a:lnTo>
                    <a:lnTo>
                      <a:pt x="275" y="427"/>
                    </a:lnTo>
                    <a:lnTo>
                      <a:pt x="280" y="428"/>
                    </a:lnTo>
                    <a:lnTo>
                      <a:pt x="285" y="424"/>
                    </a:lnTo>
                    <a:lnTo>
                      <a:pt x="289" y="427"/>
                    </a:lnTo>
                    <a:lnTo>
                      <a:pt x="294" y="434"/>
                    </a:lnTo>
                    <a:lnTo>
                      <a:pt x="299" y="436"/>
                    </a:lnTo>
                    <a:lnTo>
                      <a:pt x="303" y="436"/>
                    </a:lnTo>
                    <a:lnTo>
                      <a:pt x="308" y="436"/>
                    </a:lnTo>
                    <a:lnTo>
                      <a:pt x="313" y="434"/>
                    </a:lnTo>
                    <a:lnTo>
                      <a:pt x="318" y="432"/>
                    </a:lnTo>
                    <a:lnTo>
                      <a:pt x="322" y="433"/>
                    </a:lnTo>
                    <a:lnTo>
                      <a:pt x="327" y="430"/>
                    </a:lnTo>
                    <a:lnTo>
                      <a:pt x="332" y="434"/>
                    </a:lnTo>
                    <a:lnTo>
                      <a:pt x="337" y="434"/>
                    </a:lnTo>
                    <a:lnTo>
                      <a:pt x="341" y="433"/>
                    </a:lnTo>
                    <a:lnTo>
                      <a:pt x="346" y="435"/>
                    </a:lnTo>
                    <a:lnTo>
                      <a:pt x="351" y="434"/>
                    </a:lnTo>
                    <a:lnTo>
                      <a:pt x="356" y="432"/>
                    </a:lnTo>
                    <a:lnTo>
                      <a:pt x="360" y="430"/>
                    </a:lnTo>
                    <a:lnTo>
                      <a:pt x="365" y="429"/>
                    </a:lnTo>
                    <a:lnTo>
                      <a:pt x="370" y="433"/>
                    </a:lnTo>
                    <a:lnTo>
                      <a:pt x="375" y="434"/>
                    </a:lnTo>
                    <a:lnTo>
                      <a:pt x="379" y="435"/>
                    </a:lnTo>
                    <a:lnTo>
                      <a:pt x="384" y="435"/>
                    </a:lnTo>
                    <a:lnTo>
                      <a:pt x="389" y="438"/>
                    </a:lnTo>
                    <a:lnTo>
                      <a:pt x="394" y="435"/>
                    </a:lnTo>
                    <a:lnTo>
                      <a:pt x="398" y="436"/>
                    </a:lnTo>
                    <a:lnTo>
                      <a:pt x="403" y="437"/>
                    </a:lnTo>
                    <a:lnTo>
                      <a:pt x="408" y="435"/>
                    </a:lnTo>
                    <a:lnTo>
                      <a:pt x="412" y="437"/>
                    </a:lnTo>
                    <a:lnTo>
                      <a:pt x="417" y="434"/>
                    </a:lnTo>
                    <a:lnTo>
                      <a:pt x="422" y="435"/>
                    </a:lnTo>
                    <a:lnTo>
                      <a:pt x="427" y="437"/>
                    </a:lnTo>
                    <a:lnTo>
                      <a:pt x="431" y="435"/>
                    </a:lnTo>
                    <a:lnTo>
                      <a:pt x="436" y="437"/>
                    </a:lnTo>
                    <a:lnTo>
                      <a:pt x="441" y="439"/>
                    </a:lnTo>
                    <a:lnTo>
                      <a:pt x="446" y="438"/>
                    </a:lnTo>
                    <a:lnTo>
                      <a:pt x="450" y="434"/>
                    </a:lnTo>
                    <a:lnTo>
                      <a:pt x="455" y="432"/>
                    </a:lnTo>
                    <a:lnTo>
                      <a:pt x="460" y="436"/>
                    </a:lnTo>
                    <a:lnTo>
                      <a:pt x="465" y="437"/>
                    </a:lnTo>
                    <a:lnTo>
                      <a:pt x="469" y="436"/>
                    </a:lnTo>
                    <a:lnTo>
                      <a:pt x="474" y="432"/>
                    </a:lnTo>
                    <a:lnTo>
                      <a:pt x="479" y="436"/>
                    </a:lnTo>
                    <a:lnTo>
                      <a:pt x="484" y="437"/>
                    </a:lnTo>
                    <a:lnTo>
                      <a:pt x="488" y="437"/>
                    </a:lnTo>
                    <a:lnTo>
                      <a:pt x="493" y="438"/>
                    </a:lnTo>
                    <a:lnTo>
                      <a:pt x="498" y="435"/>
                    </a:lnTo>
                    <a:lnTo>
                      <a:pt x="503" y="437"/>
                    </a:lnTo>
                    <a:lnTo>
                      <a:pt x="507" y="436"/>
                    </a:lnTo>
                    <a:lnTo>
                      <a:pt x="512" y="436"/>
                    </a:lnTo>
                    <a:lnTo>
                      <a:pt x="517" y="435"/>
                    </a:lnTo>
                    <a:lnTo>
                      <a:pt x="522" y="435"/>
                    </a:lnTo>
                    <a:lnTo>
                      <a:pt x="526" y="437"/>
                    </a:lnTo>
                    <a:lnTo>
                      <a:pt x="531" y="437"/>
                    </a:lnTo>
                    <a:lnTo>
                      <a:pt x="536" y="438"/>
                    </a:lnTo>
                    <a:lnTo>
                      <a:pt x="540" y="439"/>
                    </a:lnTo>
                    <a:lnTo>
                      <a:pt x="545" y="439"/>
                    </a:lnTo>
                    <a:lnTo>
                      <a:pt x="550" y="435"/>
                    </a:lnTo>
                    <a:lnTo>
                      <a:pt x="555" y="435"/>
                    </a:lnTo>
                    <a:lnTo>
                      <a:pt x="559" y="435"/>
                    </a:lnTo>
                    <a:lnTo>
                      <a:pt x="564" y="435"/>
                    </a:lnTo>
                    <a:lnTo>
                      <a:pt x="569" y="437"/>
                    </a:lnTo>
                    <a:lnTo>
                      <a:pt x="574" y="435"/>
                    </a:lnTo>
                    <a:lnTo>
                      <a:pt x="578" y="429"/>
                    </a:lnTo>
                    <a:lnTo>
                      <a:pt x="583" y="429"/>
                    </a:lnTo>
                    <a:lnTo>
                      <a:pt x="588" y="433"/>
                    </a:lnTo>
                    <a:lnTo>
                      <a:pt x="593" y="432"/>
                    </a:lnTo>
                    <a:lnTo>
                      <a:pt x="597" y="435"/>
                    </a:lnTo>
                    <a:lnTo>
                      <a:pt x="602" y="439"/>
                    </a:lnTo>
                    <a:lnTo>
                      <a:pt x="607" y="440"/>
                    </a:lnTo>
                    <a:lnTo>
                      <a:pt x="612" y="435"/>
                    </a:lnTo>
                    <a:lnTo>
                      <a:pt x="616" y="435"/>
                    </a:lnTo>
                    <a:lnTo>
                      <a:pt x="621" y="436"/>
                    </a:lnTo>
                    <a:lnTo>
                      <a:pt x="626" y="426"/>
                    </a:lnTo>
                    <a:lnTo>
                      <a:pt x="631" y="427"/>
                    </a:lnTo>
                    <a:lnTo>
                      <a:pt x="635" y="431"/>
                    </a:lnTo>
                    <a:lnTo>
                      <a:pt x="640" y="435"/>
                    </a:lnTo>
                    <a:lnTo>
                      <a:pt x="645" y="437"/>
                    </a:lnTo>
                    <a:lnTo>
                      <a:pt x="649" y="440"/>
                    </a:lnTo>
                    <a:lnTo>
                      <a:pt x="654" y="441"/>
                    </a:lnTo>
                    <a:lnTo>
                      <a:pt x="659" y="442"/>
                    </a:lnTo>
                    <a:lnTo>
                      <a:pt x="664" y="443"/>
                    </a:lnTo>
                    <a:lnTo>
                      <a:pt x="668" y="440"/>
                    </a:lnTo>
                    <a:lnTo>
                      <a:pt x="673" y="436"/>
                    </a:lnTo>
                    <a:lnTo>
                      <a:pt x="678" y="437"/>
                    </a:lnTo>
                    <a:lnTo>
                      <a:pt x="683" y="437"/>
                    </a:lnTo>
                    <a:lnTo>
                      <a:pt x="687" y="436"/>
                    </a:lnTo>
                    <a:lnTo>
                      <a:pt x="692" y="438"/>
                    </a:lnTo>
                    <a:lnTo>
                      <a:pt x="697" y="439"/>
                    </a:lnTo>
                    <a:lnTo>
                      <a:pt x="702" y="437"/>
                    </a:lnTo>
                    <a:lnTo>
                      <a:pt x="706" y="438"/>
                    </a:lnTo>
                    <a:lnTo>
                      <a:pt x="711" y="438"/>
                    </a:lnTo>
                    <a:lnTo>
                      <a:pt x="716" y="437"/>
                    </a:lnTo>
                    <a:lnTo>
                      <a:pt x="721" y="438"/>
                    </a:lnTo>
                    <a:lnTo>
                      <a:pt x="725" y="440"/>
                    </a:lnTo>
                    <a:lnTo>
                      <a:pt x="730" y="439"/>
                    </a:lnTo>
                    <a:lnTo>
                      <a:pt x="735" y="439"/>
                    </a:lnTo>
                    <a:lnTo>
                      <a:pt x="740" y="437"/>
                    </a:lnTo>
                    <a:lnTo>
                      <a:pt x="744" y="436"/>
                    </a:lnTo>
                    <a:lnTo>
                      <a:pt x="749" y="431"/>
                    </a:lnTo>
                    <a:lnTo>
                      <a:pt x="754" y="429"/>
                    </a:lnTo>
                    <a:lnTo>
                      <a:pt x="758" y="434"/>
                    </a:lnTo>
                    <a:lnTo>
                      <a:pt x="763" y="438"/>
                    </a:lnTo>
                    <a:lnTo>
                      <a:pt x="768" y="440"/>
                    </a:lnTo>
                    <a:lnTo>
                      <a:pt x="773" y="440"/>
                    </a:lnTo>
                    <a:lnTo>
                      <a:pt x="777" y="439"/>
                    </a:lnTo>
                    <a:lnTo>
                      <a:pt x="782" y="437"/>
                    </a:lnTo>
                    <a:lnTo>
                      <a:pt x="787" y="439"/>
                    </a:lnTo>
                    <a:lnTo>
                      <a:pt x="792" y="426"/>
                    </a:lnTo>
                    <a:lnTo>
                      <a:pt x="796" y="432"/>
                    </a:lnTo>
                    <a:lnTo>
                      <a:pt x="801" y="434"/>
                    </a:lnTo>
                    <a:lnTo>
                      <a:pt x="806" y="435"/>
                    </a:lnTo>
                    <a:lnTo>
                      <a:pt x="811" y="435"/>
                    </a:lnTo>
                    <a:lnTo>
                      <a:pt x="815" y="433"/>
                    </a:lnTo>
                    <a:lnTo>
                      <a:pt x="820" y="434"/>
                    </a:lnTo>
                    <a:lnTo>
                      <a:pt x="825" y="437"/>
                    </a:lnTo>
                    <a:lnTo>
                      <a:pt x="830" y="439"/>
                    </a:lnTo>
                    <a:lnTo>
                      <a:pt x="834" y="439"/>
                    </a:lnTo>
                    <a:lnTo>
                      <a:pt x="839" y="438"/>
                    </a:lnTo>
                    <a:lnTo>
                      <a:pt x="844" y="440"/>
                    </a:lnTo>
                    <a:lnTo>
                      <a:pt x="849" y="439"/>
                    </a:lnTo>
                    <a:lnTo>
                      <a:pt x="853" y="438"/>
                    </a:lnTo>
                    <a:lnTo>
                      <a:pt x="858" y="441"/>
                    </a:lnTo>
                    <a:lnTo>
                      <a:pt x="863" y="441"/>
                    </a:lnTo>
                    <a:lnTo>
                      <a:pt x="867" y="442"/>
                    </a:lnTo>
                    <a:lnTo>
                      <a:pt x="872" y="443"/>
                    </a:lnTo>
                    <a:lnTo>
                      <a:pt x="877" y="443"/>
                    </a:lnTo>
                    <a:lnTo>
                      <a:pt x="882" y="441"/>
                    </a:lnTo>
                    <a:lnTo>
                      <a:pt x="886" y="439"/>
                    </a:lnTo>
                    <a:lnTo>
                      <a:pt x="891" y="437"/>
                    </a:lnTo>
                    <a:lnTo>
                      <a:pt x="896" y="435"/>
                    </a:lnTo>
                    <a:lnTo>
                      <a:pt x="901" y="434"/>
                    </a:lnTo>
                    <a:lnTo>
                      <a:pt x="905" y="432"/>
                    </a:lnTo>
                    <a:lnTo>
                      <a:pt x="910" y="435"/>
                    </a:lnTo>
                    <a:lnTo>
                      <a:pt x="915" y="438"/>
                    </a:lnTo>
                    <a:lnTo>
                      <a:pt x="920" y="438"/>
                    </a:lnTo>
                    <a:lnTo>
                      <a:pt x="924" y="439"/>
                    </a:lnTo>
                  </a:path>
                </a:pathLst>
              </a:custGeom>
              <a:noFill/>
              <a:ln w="36513">
                <a:solidFill>
                  <a:srgbClr val="999999"/>
                </a:solidFill>
                <a:prstDash val="solid"/>
                <a:round/>
                <a:headEnd/>
                <a:tailEnd/>
              </a:ln>
            </p:spPr>
            <p:txBody>
              <a:bodyPr/>
              <a:lstStyle/>
              <a:p>
                <a:endParaRPr lang="zh-CN" altLang="en-US"/>
              </a:p>
            </p:txBody>
          </p:sp>
          <p:sp>
            <p:nvSpPr>
              <p:cNvPr id="1217" name="Freeform 221"/>
              <p:cNvSpPr>
                <a:spLocks/>
              </p:cNvSpPr>
              <p:nvPr/>
            </p:nvSpPr>
            <p:spPr bwMode="auto">
              <a:xfrm>
                <a:off x="5148" y="2388"/>
                <a:ext cx="41" cy="4"/>
              </a:xfrm>
              <a:custGeom>
                <a:avLst/>
                <a:gdLst/>
                <a:ahLst/>
                <a:cxnLst>
                  <a:cxn ang="0">
                    <a:pos x="0" y="4"/>
                  </a:cxn>
                  <a:cxn ang="0">
                    <a:pos x="5" y="1"/>
                  </a:cxn>
                  <a:cxn ang="0">
                    <a:pos x="10" y="2"/>
                  </a:cxn>
                  <a:cxn ang="0">
                    <a:pos x="15" y="3"/>
                  </a:cxn>
                  <a:cxn ang="0">
                    <a:pos x="19" y="3"/>
                  </a:cxn>
                  <a:cxn ang="0">
                    <a:pos x="24" y="2"/>
                  </a:cxn>
                  <a:cxn ang="0">
                    <a:pos x="29" y="3"/>
                  </a:cxn>
                  <a:cxn ang="0">
                    <a:pos x="34" y="3"/>
                  </a:cxn>
                  <a:cxn ang="0">
                    <a:pos x="38" y="1"/>
                  </a:cxn>
                  <a:cxn ang="0">
                    <a:pos x="43" y="0"/>
                  </a:cxn>
                </a:cxnLst>
                <a:rect l="0" t="0" r="r" b="b"/>
                <a:pathLst>
                  <a:path w="43" h="4">
                    <a:moveTo>
                      <a:pt x="0" y="4"/>
                    </a:moveTo>
                    <a:lnTo>
                      <a:pt x="5" y="1"/>
                    </a:lnTo>
                    <a:lnTo>
                      <a:pt x="10" y="2"/>
                    </a:lnTo>
                    <a:lnTo>
                      <a:pt x="15" y="3"/>
                    </a:lnTo>
                    <a:lnTo>
                      <a:pt x="19" y="3"/>
                    </a:lnTo>
                    <a:lnTo>
                      <a:pt x="24" y="2"/>
                    </a:lnTo>
                    <a:lnTo>
                      <a:pt x="29" y="3"/>
                    </a:lnTo>
                    <a:lnTo>
                      <a:pt x="34" y="3"/>
                    </a:lnTo>
                    <a:lnTo>
                      <a:pt x="38" y="1"/>
                    </a:lnTo>
                    <a:lnTo>
                      <a:pt x="43" y="0"/>
                    </a:lnTo>
                  </a:path>
                </a:pathLst>
              </a:custGeom>
              <a:noFill/>
              <a:ln w="36513">
                <a:solidFill>
                  <a:srgbClr val="999999"/>
                </a:solidFill>
                <a:prstDash val="solid"/>
                <a:round/>
                <a:headEnd/>
                <a:tailEnd/>
              </a:ln>
            </p:spPr>
            <p:txBody>
              <a:bodyPr/>
              <a:lstStyle/>
              <a:p>
                <a:endParaRPr lang="zh-CN" altLang="en-US"/>
              </a:p>
            </p:txBody>
          </p:sp>
          <p:sp>
            <p:nvSpPr>
              <p:cNvPr id="1218" name="Freeform 222"/>
              <p:cNvSpPr>
                <a:spLocks/>
              </p:cNvSpPr>
              <p:nvPr/>
            </p:nvSpPr>
            <p:spPr bwMode="auto">
              <a:xfrm>
                <a:off x="3382" y="2540"/>
                <a:ext cx="883" cy="122"/>
              </a:xfrm>
              <a:custGeom>
                <a:avLst/>
                <a:gdLst/>
                <a:ahLst/>
                <a:cxnLst>
                  <a:cxn ang="0">
                    <a:pos x="14" y="125"/>
                  </a:cxn>
                  <a:cxn ang="0">
                    <a:pos x="33" y="119"/>
                  </a:cxn>
                  <a:cxn ang="0">
                    <a:pos x="52" y="123"/>
                  </a:cxn>
                  <a:cxn ang="0">
                    <a:pos x="71" y="125"/>
                  </a:cxn>
                  <a:cxn ang="0">
                    <a:pos x="90" y="123"/>
                  </a:cxn>
                  <a:cxn ang="0">
                    <a:pos x="109" y="123"/>
                  </a:cxn>
                  <a:cxn ang="0">
                    <a:pos x="128" y="114"/>
                  </a:cxn>
                  <a:cxn ang="0">
                    <a:pos x="147" y="122"/>
                  </a:cxn>
                  <a:cxn ang="0">
                    <a:pos x="166" y="118"/>
                  </a:cxn>
                  <a:cxn ang="0">
                    <a:pos x="185" y="122"/>
                  </a:cxn>
                  <a:cxn ang="0">
                    <a:pos x="204" y="120"/>
                  </a:cxn>
                  <a:cxn ang="0">
                    <a:pos x="223" y="116"/>
                  </a:cxn>
                  <a:cxn ang="0">
                    <a:pos x="242" y="120"/>
                  </a:cxn>
                  <a:cxn ang="0">
                    <a:pos x="261" y="118"/>
                  </a:cxn>
                  <a:cxn ang="0">
                    <a:pos x="280" y="116"/>
                  </a:cxn>
                  <a:cxn ang="0">
                    <a:pos x="299" y="118"/>
                  </a:cxn>
                  <a:cxn ang="0">
                    <a:pos x="318" y="117"/>
                  </a:cxn>
                  <a:cxn ang="0">
                    <a:pos x="336" y="116"/>
                  </a:cxn>
                  <a:cxn ang="0">
                    <a:pos x="355" y="121"/>
                  </a:cxn>
                  <a:cxn ang="0">
                    <a:pos x="374" y="115"/>
                  </a:cxn>
                  <a:cxn ang="0">
                    <a:pos x="393" y="115"/>
                  </a:cxn>
                  <a:cxn ang="0">
                    <a:pos x="412" y="120"/>
                  </a:cxn>
                  <a:cxn ang="0">
                    <a:pos x="431" y="111"/>
                  </a:cxn>
                  <a:cxn ang="0">
                    <a:pos x="450" y="112"/>
                  </a:cxn>
                  <a:cxn ang="0">
                    <a:pos x="469" y="112"/>
                  </a:cxn>
                  <a:cxn ang="0">
                    <a:pos x="488" y="117"/>
                  </a:cxn>
                  <a:cxn ang="0">
                    <a:pos x="507" y="115"/>
                  </a:cxn>
                  <a:cxn ang="0">
                    <a:pos x="526" y="115"/>
                  </a:cxn>
                  <a:cxn ang="0">
                    <a:pos x="545" y="114"/>
                  </a:cxn>
                  <a:cxn ang="0">
                    <a:pos x="564" y="107"/>
                  </a:cxn>
                  <a:cxn ang="0">
                    <a:pos x="583" y="99"/>
                  </a:cxn>
                  <a:cxn ang="0">
                    <a:pos x="602" y="103"/>
                  </a:cxn>
                  <a:cxn ang="0">
                    <a:pos x="621" y="113"/>
                  </a:cxn>
                  <a:cxn ang="0">
                    <a:pos x="640" y="109"/>
                  </a:cxn>
                  <a:cxn ang="0">
                    <a:pos x="659" y="101"/>
                  </a:cxn>
                  <a:cxn ang="0">
                    <a:pos x="678" y="99"/>
                  </a:cxn>
                  <a:cxn ang="0">
                    <a:pos x="697" y="93"/>
                  </a:cxn>
                  <a:cxn ang="0">
                    <a:pos x="716" y="90"/>
                  </a:cxn>
                  <a:cxn ang="0">
                    <a:pos x="735" y="90"/>
                  </a:cxn>
                  <a:cxn ang="0">
                    <a:pos x="754" y="82"/>
                  </a:cxn>
                  <a:cxn ang="0">
                    <a:pos x="773" y="84"/>
                  </a:cxn>
                  <a:cxn ang="0">
                    <a:pos x="791" y="53"/>
                  </a:cxn>
                  <a:cxn ang="0">
                    <a:pos x="810" y="59"/>
                  </a:cxn>
                  <a:cxn ang="0">
                    <a:pos x="829" y="48"/>
                  </a:cxn>
                  <a:cxn ang="0">
                    <a:pos x="848" y="39"/>
                  </a:cxn>
                  <a:cxn ang="0">
                    <a:pos x="867" y="29"/>
                  </a:cxn>
                  <a:cxn ang="0">
                    <a:pos x="886" y="25"/>
                  </a:cxn>
                  <a:cxn ang="0">
                    <a:pos x="905" y="43"/>
                  </a:cxn>
                  <a:cxn ang="0">
                    <a:pos x="924" y="10"/>
                  </a:cxn>
                </a:cxnLst>
                <a:rect l="0" t="0" r="r" b="b"/>
                <a:pathLst>
                  <a:path w="924" h="127">
                    <a:moveTo>
                      <a:pt x="0" y="127"/>
                    </a:moveTo>
                    <a:lnTo>
                      <a:pt x="5" y="123"/>
                    </a:lnTo>
                    <a:lnTo>
                      <a:pt x="9" y="124"/>
                    </a:lnTo>
                    <a:lnTo>
                      <a:pt x="14" y="125"/>
                    </a:lnTo>
                    <a:lnTo>
                      <a:pt x="19" y="125"/>
                    </a:lnTo>
                    <a:lnTo>
                      <a:pt x="24" y="122"/>
                    </a:lnTo>
                    <a:lnTo>
                      <a:pt x="28" y="119"/>
                    </a:lnTo>
                    <a:lnTo>
                      <a:pt x="33" y="119"/>
                    </a:lnTo>
                    <a:lnTo>
                      <a:pt x="38" y="120"/>
                    </a:lnTo>
                    <a:lnTo>
                      <a:pt x="43" y="120"/>
                    </a:lnTo>
                    <a:lnTo>
                      <a:pt x="47" y="119"/>
                    </a:lnTo>
                    <a:lnTo>
                      <a:pt x="52" y="123"/>
                    </a:lnTo>
                    <a:lnTo>
                      <a:pt x="57" y="123"/>
                    </a:lnTo>
                    <a:lnTo>
                      <a:pt x="62" y="125"/>
                    </a:lnTo>
                    <a:lnTo>
                      <a:pt x="66" y="126"/>
                    </a:lnTo>
                    <a:lnTo>
                      <a:pt x="71" y="125"/>
                    </a:lnTo>
                    <a:lnTo>
                      <a:pt x="76" y="126"/>
                    </a:lnTo>
                    <a:lnTo>
                      <a:pt x="81" y="125"/>
                    </a:lnTo>
                    <a:lnTo>
                      <a:pt x="85" y="123"/>
                    </a:lnTo>
                    <a:lnTo>
                      <a:pt x="90" y="123"/>
                    </a:lnTo>
                    <a:lnTo>
                      <a:pt x="95" y="123"/>
                    </a:lnTo>
                    <a:lnTo>
                      <a:pt x="100" y="124"/>
                    </a:lnTo>
                    <a:lnTo>
                      <a:pt x="104" y="121"/>
                    </a:lnTo>
                    <a:lnTo>
                      <a:pt x="109" y="123"/>
                    </a:lnTo>
                    <a:lnTo>
                      <a:pt x="114" y="124"/>
                    </a:lnTo>
                    <a:lnTo>
                      <a:pt x="118" y="123"/>
                    </a:lnTo>
                    <a:lnTo>
                      <a:pt x="123" y="118"/>
                    </a:lnTo>
                    <a:lnTo>
                      <a:pt x="128" y="114"/>
                    </a:lnTo>
                    <a:lnTo>
                      <a:pt x="133" y="115"/>
                    </a:lnTo>
                    <a:lnTo>
                      <a:pt x="137" y="116"/>
                    </a:lnTo>
                    <a:lnTo>
                      <a:pt x="142" y="122"/>
                    </a:lnTo>
                    <a:lnTo>
                      <a:pt x="147" y="122"/>
                    </a:lnTo>
                    <a:lnTo>
                      <a:pt x="152" y="122"/>
                    </a:lnTo>
                    <a:lnTo>
                      <a:pt x="156" y="119"/>
                    </a:lnTo>
                    <a:lnTo>
                      <a:pt x="161" y="118"/>
                    </a:lnTo>
                    <a:lnTo>
                      <a:pt x="166" y="118"/>
                    </a:lnTo>
                    <a:lnTo>
                      <a:pt x="171" y="123"/>
                    </a:lnTo>
                    <a:lnTo>
                      <a:pt x="175" y="124"/>
                    </a:lnTo>
                    <a:lnTo>
                      <a:pt x="180" y="120"/>
                    </a:lnTo>
                    <a:lnTo>
                      <a:pt x="185" y="122"/>
                    </a:lnTo>
                    <a:lnTo>
                      <a:pt x="190" y="124"/>
                    </a:lnTo>
                    <a:lnTo>
                      <a:pt x="194" y="121"/>
                    </a:lnTo>
                    <a:lnTo>
                      <a:pt x="199" y="121"/>
                    </a:lnTo>
                    <a:lnTo>
                      <a:pt x="204" y="120"/>
                    </a:lnTo>
                    <a:lnTo>
                      <a:pt x="209" y="122"/>
                    </a:lnTo>
                    <a:lnTo>
                      <a:pt x="213" y="119"/>
                    </a:lnTo>
                    <a:lnTo>
                      <a:pt x="218" y="119"/>
                    </a:lnTo>
                    <a:lnTo>
                      <a:pt x="223" y="116"/>
                    </a:lnTo>
                    <a:lnTo>
                      <a:pt x="227" y="116"/>
                    </a:lnTo>
                    <a:lnTo>
                      <a:pt x="232" y="115"/>
                    </a:lnTo>
                    <a:lnTo>
                      <a:pt x="237" y="117"/>
                    </a:lnTo>
                    <a:lnTo>
                      <a:pt x="242" y="120"/>
                    </a:lnTo>
                    <a:lnTo>
                      <a:pt x="246" y="121"/>
                    </a:lnTo>
                    <a:lnTo>
                      <a:pt x="251" y="117"/>
                    </a:lnTo>
                    <a:lnTo>
                      <a:pt x="256" y="117"/>
                    </a:lnTo>
                    <a:lnTo>
                      <a:pt x="261" y="118"/>
                    </a:lnTo>
                    <a:lnTo>
                      <a:pt x="265" y="118"/>
                    </a:lnTo>
                    <a:lnTo>
                      <a:pt x="270" y="117"/>
                    </a:lnTo>
                    <a:lnTo>
                      <a:pt x="275" y="120"/>
                    </a:lnTo>
                    <a:lnTo>
                      <a:pt x="280" y="116"/>
                    </a:lnTo>
                    <a:lnTo>
                      <a:pt x="284" y="115"/>
                    </a:lnTo>
                    <a:lnTo>
                      <a:pt x="289" y="115"/>
                    </a:lnTo>
                    <a:lnTo>
                      <a:pt x="294" y="115"/>
                    </a:lnTo>
                    <a:lnTo>
                      <a:pt x="299" y="118"/>
                    </a:lnTo>
                    <a:lnTo>
                      <a:pt x="303" y="116"/>
                    </a:lnTo>
                    <a:lnTo>
                      <a:pt x="308" y="117"/>
                    </a:lnTo>
                    <a:lnTo>
                      <a:pt x="313" y="118"/>
                    </a:lnTo>
                    <a:lnTo>
                      <a:pt x="318" y="117"/>
                    </a:lnTo>
                    <a:lnTo>
                      <a:pt x="322" y="119"/>
                    </a:lnTo>
                    <a:lnTo>
                      <a:pt x="327" y="117"/>
                    </a:lnTo>
                    <a:lnTo>
                      <a:pt x="332" y="115"/>
                    </a:lnTo>
                    <a:lnTo>
                      <a:pt x="336" y="116"/>
                    </a:lnTo>
                    <a:lnTo>
                      <a:pt x="341" y="121"/>
                    </a:lnTo>
                    <a:lnTo>
                      <a:pt x="346" y="119"/>
                    </a:lnTo>
                    <a:lnTo>
                      <a:pt x="351" y="119"/>
                    </a:lnTo>
                    <a:lnTo>
                      <a:pt x="355" y="121"/>
                    </a:lnTo>
                    <a:lnTo>
                      <a:pt x="360" y="121"/>
                    </a:lnTo>
                    <a:lnTo>
                      <a:pt x="365" y="118"/>
                    </a:lnTo>
                    <a:lnTo>
                      <a:pt x="370" y="117"/>
                    </a:lnTo>
                    <a:lnTo>
                      <a:pt x="374" y="115"/>
                    </a:lnTo>
                    <a:lnTo>
                      <a:pt x="379" y="117"/>
                    </a:lnTo>
                    <a:lnTo>
                      <a:pt x="384" y="112"/>
                    </a:lnTo>
                    <a:lnTo>
                      <a:pt x="389" y="111"/>
                    </a:lnTo>
                    <a:lnTo>
                      <a:pt x="393" y="115"/>
                    </a:lnTo>
                    <a:lnTo>
                      <a:pt x="398" y="118"/>
                    </a:lnTo>
                    <a:lnTo>
                      <a:pt x="403" y="119"/>
                    </a:lnTo>
                    <a:lnTo>
                      <a:pt x="408" y="119"/>
                    </a:lnTo>
                    <a:lnTo>
                      <a:pt x="412" y="120"/>
                    </a:lnTo>
                    <a:lnTo>
                      <a:pt x="417" y="118"/>
                    </a:lnTo>
                    <a:lnTo>
                      <a:pt x="422" y="119"/>
                    </a:lnTo>
                    <a:lnTo>
                      <a:pt x="427" y="117"/>
                    </a:lnTo>
                    <a:lnTo>
                      <a:pt x="431" y="111"/>
                    </a:lnTo>
                    <a:lnTo>
                      <a:pt x="436" y="109"/>
                    </a:lnTo>
                    <a:lnTo>
                      <a:pt x="441" y="115"/>
                    </a:lnTo>
                    <a:lnTo>
                      <a:pt x="445" y="118"/>
                    </a:lnTo>
                    <a:lnTo>
                      <a:pt x="450" y="112"/>
                    </a:lnTo>
                    <a:lnTo>
                      <a:pt x="455" y="111"/>
                    </a:lnTo>
                    <a:lnTo>
                      <a:pt x="460" y="116"/>
                    </a:lnTo>
                    <a:lnTo>
                      <a:pt x="464" y="115"/>
                    </a:lnTo>
                    <a:lnTo>
                      <a:pt x="469" y="112"/>
                    </a:lnTo>
                    <a:lnTo>
                      <a:pt x="474" y="110"/>
                    </a:lnTo>
                    <a:lnTo>
                      <a:pt x="479" y="113"/>
                    </a:lnTo>
                    <a:lnTo>
                      <a:pt x="483" y="116"/>
                    </a:lnTo>
                    <a:lnTo>
                      <a:pt x="488" y="117"/>
                    </a:lnTo>
                    <a:lnTo>
                      <a:pt x="493" y="116"/>
                    </a:lnTo>
                    <a:lnTo>
                      <a:pt x="498" y="113"/>
                    </a:lnTo>
                    <a:lnTo>
                      <a:pt x="502" y="116"/>
                    </a:lnTo>
                    <a:lnTo>
                      <a:pt x="507" y="115"/>
                    </a:lnTo>
                    <a:lnTo>
                      <a:pt x="512" y="112"/>
                    </a:lnTo>
                    <a:lnTo>
                      <a:pt x="517" y="111"/>
                    </a:lnTo>
                    <a:lnTo>
                      <a:pt x="521" y="112"/>
                    </a:lnTo>
                    <a:lnTo>
                      <a:pt x="526" y="115"/>
                    </a:lnTo>
                    <a:lnTo>
                      <a:pt x="531" y="116"/>
                    </a:lnTo>
                    <a:lnTo>
                      <a:pt x="536" y="113"/>
                    </a:lnTo>
                    <a:lnTo>
                      <a:pt x="540" y="113"/>
                    </a:lnTo>
                    <a:lnTo>
                      <a:pt x="545" y="114"/>
                    </a:lnTo>
                    <a:lnTo>
                      <a:pt x="550" y="108"/>
                    </a:lnTo>
                    <a:lnTo>
                      <a:pt x="555" y="106"/>
                    </a:lnTo>
                    <a:lnTo>
                      <a:pt x="559" y="109"/>
                    </a:lnTo>
                    <a:lnTo>
                      <a:pt x="564" y="107"/>
                    </a:lnTo>
                    <a:lnTo>
                      <a:pt x="569" y="106"/>
                    </a:lnTo>
                    <a:lnTo>
                      <a:pt x="573" y="108"/>
                    </a:lnTo>
                    <a:lnTo>
                      <a:pt x="578" y="103"/>
                    </a:lnTo>
                    <a:lnTo>
                      <a:pt x="583" y="99"/>
                    </a:lnTo>
                    <a:lnTo>
                      <a:pt x="588" y="101"/>
                    </a:lnTo>
                    <a:lnTo>
                      <a:pt x="592" y="103"/>
                    </a:lnTo>
                    <a:lnTo>
                      <a:pt x="597" y="105"/>
                    </a:lnTo>
                    <a:lnTo>
                      <a:pt x="602" y="103"/>
                    </a:lnTo>
                    <a:lnTo>
                      <a:pt x="607" y="106"/>
                    </a:lnTo>
                    <a:lnTo>
                      <a:pt x="611" y="104"/>
                    </a:lnTo>
                    <a:lnTo>
                      <a:pt x="616" y="113"/>
                    </a:lnTo>
                    <a:lnTo>
                      <a:pt x="621" y="113"/>
                    </a:lnTo>
                    <a:lnTo>
                      <a:pt x="626" y="113"/>
                    </a:lnTo>
                    <a:lnTo>
                      <a:pt x="630" y="108"/>
                    </a:lnTo>
                    <a:lnTo>
                      <a:pt x="635" y="108"/>
                    </a:lnTo>
                    <a:lnTo>
                      <a:pt x="640" y="109"/>
                    </a:lnTo>
                    <a:lnTo>
                      <a:pt x="645" y="104"/>
                    </a:lnTo>
                    <a:lnTo>
                      <a:pt x="649" y="109"/>
                    </a:lnTo>
                    <a:lnTo>
                      <a:pt x="654" y="110"/>
                    </a:lnTo>
                    <a:lnTo>
                      <a:pt x="659" y="101"/>
                    </a:lnTo>
                    <a:lnTo>
                      <a:pt x="664" y="101"/>
                    </a:lnTo>
                    <a:lnTo>
                      <a:pt x="668" y="97"/>
                    </a:lnTo>
                    <a:lnTo>
                      <a:pt x="673" y="97"/>
                    </a:lnTo>
                    <a:lnTo>
                      <a:pt x="678" y="99"/>
                    </a:lnTo>
                    <a:lnTo>
                      <a:pt x="682" y="106"/>
                    </a:lnTo>
                    <a:lnTo>
                      <a:pt x="687" y="102"/>
                    </a:lnTo>
                    <a:lnTo>
                      <a:pt x="692" y="89"/>
                    </a:lnTo>
                    <a:lnTo>
                      <a:pt x="697" y="93"/>
                    </a:lnTo>
                    <a:lnTo>
                      <a:pt x="701" y="96"/>
                    </a:lnTo>
                    <a:lnTo>
                      <a:pt x="706" y="96"/>
                    </a:lnTo>
                    <a:lnTo>
                      <a:pt x="711" y="93"/>
                    </a:lnTo>
                    <a:lnTo>
                      <a:pt x="716" y="90"/>
                    </a:lnTo>
                    <a:lnTo>
                      <a:pt x="720" y="94"/>
                    </a:lnTo>
                    <a:lnTo>
                      <a:pt x="725" y="96"/>
                    </a:lnTo>
                    <a:lnTo>
                      <a:pt x="730" y="90"/>
                    </a:lnTo>
                    <a:lnTo>
                      <a:pt x="735" y="90"/>
                    </a:lnTo>
                    <a:lnTo>
                      <a:pt x="739" y="80"/>
                    </a:lnTo>
                    <a:lnTo>
                      <a:pt x="744" y="73"/>
                    </a:lnTo>
                    <a:lnTo>
                      <a:pt x="749" y="84"/>
                    </a:lnTo>
                    <a:lnTo>
                      <a:pt x="754" y="82"/>
                    </a:lnTo>
                    <a:lnTo>
                      <a:pt x="758" y="86"/>
                    </a:lnTo>
                    <a:lnTo>
                      <a:pt x="763" y="82"/>
                    </a:lnTo>
                    <a:lnTo>
                      <a:pt x="768" y="80"/>
                    </a:lnTo>
                    <a:lnTo>
                      <a:pt x="773" y="84"/>
                    </a:lnTo>
                    <a:lnTo>
                      <a:pt x="777" y="75"/>
                    </a:lnTo>
                    <a:lnTo>
                      <a:pt x="782" y="74"/>
                    </a:lnTo>
                    <a:lnTo>
                      <a:pt x="787" y="70"/>
                    </a:lnTo>
                    <a:lnTo>
                      <a:pt x="791" y="53"/>
                    </a:lnTo>
                    <a:lnTo>
                      <a:pt x="796" y="57"/>
                    </a:lnTo>
                    <a:lnTo>
                      <a:pt x="801" y="68"/>
                    </a:lnTo>
                    <a:lnTo>
                      <a:pt x="806" y="74"/>
                    </a:lnTo>
                    <a:lnTo>
                      <a:pt x="810" y="59"/>
                    </a:lnTo>
                    <a:lnTo>
                      <a:pt x="815" y="46"/>
                    </a:lnTo>
                    <a:lnTo>
                      <a:pt x="820" y="44"/>
                    </a:lnTo>
                    <a:lnTo>
                      <a:pt x="825" y="45"/>
                    </a:lnTo>
                    <a:lnTo>
                      <a:pt x="829" y="48"/>
                    </a:lnTo>
                    <a:lnTo>
                      <a:pt x="834" y="30"/>
                    </a:lnTo>
                    <a:lnTo>
                      <a:pt x="839" y="29"/>
                    </a:lnTo>
                    <a:lnTo>
                      <a:pt x="844" y="41"/>
                    </a:lnTo>
                    <a:lnTo>
                      <a:pt x="848" y="39"/>
                    </a:lnTo>
                    <a:lnTo>
                      <a:pt x="853" y="44"/>
                    </a:lnTo>
                    <a:lnTo>
                      <a:pt x="858" y="42"/>
                    </a:lnTo>
                    <a:lnTo>
                      <a:pt x="863" y="38"/>
                    </a:lnTo>
                    <a:lnTo>
                      <a:pt x="867" y="29"/>
                    </a:lnTo>
                    <a:lnTo>
                      <a:pt x="872" y="25"/>
                    </a:lnTo>
                    <a:lnTo>
                      <a:pt x="877" y="21"/>
                    </a:lnTo>
                    <a:lnTo>
                      <a:pt x="882" y="0"/>
                    </a:lnTo>
                    <a:lnTo>
                      <a:pt x="886" y="25"/>
                    </a:lnTo>
                    <a:lnTo>
                      <a:pt x="891" y="43"/>
                    </a:lnTo>
                    <a:lnTo>
                      <a:pt x="896" y="50"/>
                    </a:lnTo>
                    <a:lnTo>
                      <a:pt x="900" y="46"/>
                    </a:lnTo>
                    <a:lnTo>
                      <a:pt x="905" y="43"/>
                    </a:lnTo>
                    <a:lnTo>
                      <a:pt x="910" y="37"/>
                    </a:lnTo>
                    <a:lnTo>
                      <a:pt x="915" y="45"/>
                    </a:lnTo>
                    <a:lnTo>
                      <a:pt x="919" y="33"/>
                    </a:lnTo>
                    <a:lnTo>
                      <a:pt x="924" y="10"/>
                    </a:lnTo>
                  </a:path>
                </a:pathLst>
              </a:custGeom>
              <a:noFill/>
              <a:ln w="36513">
                <a:solidFill>
                  <a:srgbClr val="999999"/>
                </a:solidFill>
                <a:prstDash val="solid"/>
                <a:round/>
                <a:headEnd/>
                <a:tailEnd/>
              </a:ln>
            </p:spPr>
            <p:txBody>
              <a:bodyPr/>
              <a:lstStyle/>
              <a:p>
                <a:endParaRPr lang="zh-CN" altLang="en-US"/>
              </a:p>
            </p:txBody>
          </p:sp>
          <p:sp>
            <p:nvSpPr>
              <p:cNvPr id="1219" name="Freeform 223"/>
              <p:cNvSpPr>
                <a:spLocks/>
              </p:cNvSpPr>
              <p:nvPr/>
            </p:nvSpPr>
            <p:spPr bwMode="auto">
              <a:xfrm>
                <a:off x="4265" y="2362"/>
                <a:ext cx="883" cy="298"/>
              </a:xfrm>
              <a:custGeom>
                <a:avLst/>
                <a:gdLst/>
                <a:ahLst/>
                <a:cxnLst>
                  <a:cxn ang="0">
                    <a:pos x="14" y="165"/>
                  </a:cxn>
                  <a:cxn ang="0">
                    <a:pos x="33" y="144"/>
                  </a:cxn>
                  <a:cxn ang="0">
                    <a:pos x="52" y="99"/>
                  </a:cxn>
                  <a:cxn ang="0">
                    <a:pos x="71" y="71"/>
                  </a:cxn>
                  <a:cxn ang="0">
                    <a:pos x="90" y="2"/>
                  </a:cxn>
                  <a:cxn ang="0">
                    <a:pos x="109" y="72"/>
                  </a:cxn>
                  <a:cxn ang="0">
                    <a:pos x="128" y="161"/>
                  </a:cxn>
                  <a:cxn ang="0">
                    <a:pos x="147" y="255"/>
                  </a:cxn>
                  <a:cxn ang="0">
                    <a:pos x="166" y="283"/>
                  </a:cxn>
                  <a:cxn ang="0">
                    <a:pos x="185" y="289"/>
                  </a:cxn>
                  <a:cxn ang="0">
                    <a:pos x="204" y="280"/>
                  </a:cxn>
                  <a:cxn ang="0">
                    <a:pos x="223" y="291"/>
                  </a:cxn>
                  <a:cxn ang="0">
                    <a:pos x="242" y="295"/>
                  </a:cxn>
                  <a:cxn ang="0">
                    <a:pos x="261" y="293"/>
                  </a:cxn>
                  <a:cxn ang="0">
                    <a:pos x="280" y="296"/>
                  </a:cxn>
                  <a:cxn ang="0">
                    <a:pos x="299" y="292"/>
                  </a:cxn>
                  <a:cxn ang="0">
                    <a:pos x="318" y="296"/>
                  </a:cxn>
                  <a:cxn ang="0">
                    <a:pos x="337" y="301"/>
                  </a:cxn>
                  <a:cxn ang="0">
                    <a:pos x="356" y="300"/>
                  </a:cxn>
                  <a:cxn ang="0">
                    <a:pos x="375" y="302"/>
                  </a:cxn>
                  <a:cxn ang="0">
                    <a:pos x="394" y="305"/>
                  </a:cxn>
                  <a:cxn ang="0">
                    <a:pos x="412" y="306"/>
                  </a:cxn>
                  <a:cxn ang="0">
                    <a:pos x="431" y="304"/>
                  </a:cxn>
                  <a:cxn ang="0">
                    <a:pos x="450" y="309"/>
                  </a:cxn>
                  <a:cxn ang="0">
                    <a:pos x="469" y="307"/>
                  </a:cxn>
                  <a:cxn ang="0">
                    <a:pos x="488" y="305"/>
                  </a:cxn>
                  <a:cxn ang="0">
                    <a:pos x="507" y="303"/>
                  </a:cxn>
                  <a:cxn ang="0">
                    <a:pos x="526" y="304"/>
                  </a:cxn>
                  <a:cxn ang="0">
                    <a:pos x="545" y="304"/>
                  </a:cxn>
                  <a:cxn ang="0">
                    <a:pos x="564" y="301"/>
                  </a:cxn>
                  <a:cxn ang="0">
                    <a:pos x="583" y="301"/>
                  </a:cxn>
                  <a:cxn ang="0">
                    <a:pos x="602" y="302"/>
                  </a:cxn>
                  <a:cxn ang="0">
                    <a:pos x="621" y="308"/>
                  </a:cxn>
                  <a:cxn ang="0">
                    <a:pos x="640" y="307"/>
                  </a:cxn>
                  <a:cxn ang="0">
                    <a:pos x="659" y="311"/>
                  </a:cxn>
                  <a:cxn ang="0">
                    <a:pos x="678" y="311"/>
                  </a:cxn>
                  <a:cxn ang="0">
                    <a:pos x="697" y="309"/>
                  </a:cxn>
                  <a:cxn ang="0">
                    <a:pos x="716" y="285"/>
                  </a:cxn>
                  <a:cxn ang="0">
                    <a:pos x="735" y="301"/>
                  </a:cxn>
                  <a:cxn ang="0">
                    <a:pos x="754" y="305"/>
                  </a:cxn>
                  <a:cxn ang="0">
                    <a:pos x="773" y="311"/>
                  </a:cxn>
                  <a:cxn ang="0">
                    <a:pos x="792" y="296"/>
                  </a:cxn>
                  <a:cxn ang="0">
                    <a:pos x="811" y="309"/>
                  </a:cxn>
                  <a:cxn ang="0">
                    <a:pos x="830" y="307"/>
                  </a:cxn>
                  <a:cxn ang="0">
                    <a:pos x="849" y="308"/>
                  </a:cxn>
                  <a:cxn ang="0">
                    <a:pos x="867" y="302"/>
                  </a:cxn>
                  <a:cxn ang="0">
                    <a:pos x="886" y="303"/>
                  </a:cxn>
                  <a:cxn ang="0">
                    <a:pos x="905" y="307"/>
                  </a:cxn>
                  <a:cxn ang="0">
                    <a:pos x="924" y="310"/>
                  </a:cxn>
                </a:cxnLst>
                <a:rect l="0" t="0" r="r" b="b"/>
                <a:pathLst>
                  <a:path w="924" h="311">
                    <a:moveTo>
                      <a:pt x="0" y="196"/>
                    </a:moveTo>
                    <a:lnTo>
                      <a:pt x="5" y="173"/>
                    </a:lnTo>
                    <a:lnTo>
                      <a:pt x="10" y="169"/>
                    </a:lnTo>
                    <a:lnTo>
                      <a:pt x="14" y="165"/>
                    </a:lnTo>
                    <a:lnTo>
                      <a:pt x="19" y="149"/>
                    </a:lnTo>
                    <a:lnTo>
                      <a:pt x="24" y="160"/>
                    </a:lnTo>
                    <a:lnTo>
                      <a:pt x="29" y="168"/>
                    </a:lnTo>
                    <a:lnTo>
                      <a:pt x="33" y="144"/>
                    </a:lnTo>
                    <a:lnTo>
                      <a:pt x="38" y="121"/>
                    </a:lnTo>
                    <a:lnTo>
                      <a:pt x="43" y="111"/>
                    </a:lnTo>
                    <a:lnTo>
                      <a:pt x="48" y="119"/>
                    </a:lnTo>
                    <a:lnTo>
                      <a:pt x="52" y="99"/>
                    </a:lnTo>
                    <a:lnTo>
                      <a:pt x="57" y="100"/>
                    </a:lnTo>
                    <a:lnTo>
                      <a:pt x="62" y="87"/>
                    </a:lnTo>
                    <a:lnTo>
                      <a:pt x="67" y="73"/>
                    </a:lnTo>
                    <a:lnTo>
                      <a:pt x="71" y="71"/>
                    </a:lnTo>
                    <a:lnTo>
                      <a:pt x="76" y="40"/>
                    </a:lnTo>
                    <a:lnTo>
                      <a:pt x="81" y="33"/>
                    </a:lnTo>
                    <a:lnTo>
                      <a:pt x="85" y="25"/>
                    </a:lnTo>
                    <a:lnTo>
                      <a:pt x="90" y="2"/>
                    </a:lnTo>
                    <a:lnTo>
                      <a:pt x="95" y="0"/>
                    </a:lnTo>
                    <a:lnTo>
                      <a:pt x="100" y="1"/>
                    </a:lnTo>
                    <a:lnTo>
                      <a:pt x="104" y="49"/>
                    </a:lnTo>
                    <a:lnTo>
                      <a:pt x="109" y="72"/>
                    </a:lnTo>
                    <a:lnTo>
                      <a:pt x="114" y="87"/>
                    </a:lnTo>
                    <a:lnTo>
                      <a:pt x="119" y="124"/>
                    </a:lnTo>
                    <a:lnTo>
                      <a:pt x="123" y="142"/>
                    </a:lnTo>
                    <a:lnTo>
                      <a:pt x="128" y="161"/>
                    </a:lnTo>
                    <a:lnTo>
                      <a:pt x="133" y="209"/>
                    </a:lnTo>
                    <a:lnTo>
                      <a:pt x="138" y="231"/>
                    </a:lnTo>
                    <a:lnTo>
                      <a:pt x="142" y="243"/>
                    </a:lnTo>
                    <a:lnTo>
                      <a:pt x="147" y="255"/>
                    </a:lnTo>
                    <a:lnTo>
                      <a:pt x="152" y="267"/>
                    </a:lnTo>
                    <a:lnTo>
                      <a:pt x="157" y="270"/>
                    </a:lnTo>
                    <a:lnTo>
                      <a:pt x="161" y="271"/>
                    </a:lnTo>
                    <a:lnTo>
                      <a:pt x="166" y="283"/>
                    </a:lnTo>
                    <a:lnTo>
                      <a:pt x="171" y="279"/>
                    </a:lnTo>
                    <a:lnTo>
                      <a:pt x="176" y="286"/>
                    </a:lnTo>
                    <a:lnTo>
                      <a:pt x="180" y="287"/>
                    </a:lnTo>
                    <a:lnTo>
                      <a:pt x="185" y="289"/>
                    </a:lnTo>
                    <a:lnTo>
                      <a:pt x="190" y="286"/>
                    </a:lnTo>
                    <a:lnTo>
                      <a:pt x="194" y="281"/>
                    </a:lnTo>
                    <a:lnTo>
                      <a:pt x="199" y="276"/>
                    </a:lnTo>
                    <a:lnTo>
                      <a:pt x="204" y="280"/>
                    </a:lnTo>
                    <a:lnTo>
                      <a:pt x="209" y="281"/>
                    </a:lnTo>
                    <a:lnTo>
                      <a:pt x="213" y="283"/>
                    </a:lnTo>
                    <a:lnTo>
                      <a:pt x="218" y="285"/>
                    </a:lnTo>
                    <a:lnTo>
                      <a:pt x="223" y="291"/>
                    </a:lnTo>
                    <a:lnTo>
                      <a:pt x="228" y="297"/>
                    </a:lnTo>
                    <a:lnTo>
                      <a:pt x="232" y="295"/>
                    </a:lnTo>
                    <a:lnTo>
                      <a:pt x="237" y="289"/>
                    </a:lnTo>
                    <a:lnTo>
                      <a:pt x="242" y="295"/>
                    </a:lnTo>
                    <a:lnTo>
                      <a:pt x="247" y="297"/>
                    </a:lnTo>
                    <a:lnTo>
                      <a:pt x="251" y="293"/>
                    </a:lnTo>
                    <a:lnTo>
                      <a:pt x="256" y="288"/>
                    </a:lnTo>
                    <a:lnTo>
                      <a:pt x="261" y="293"/>
                    </a:lnTo>
                    <a:lnTo>
                      <a:pt x="266" y="294"/>
                    </a:lnTo>
                    <a:lnTo>
                      <a:pt x="270" y="292"/>
                    </a:lnTo>
                    <a:lnTo>
                      <a:pt x="275" y="290"/>
                    </a:lnTo>
                    <a:lnTo>
                      <a:pt x="280" y="296"/>
                    </a:lnTo>
                    <a:lnTo>
                      <a:pt x="285" y="296"/>
                    </a:lnTo>
                    <a:lnTo>
                      <a:pt x="289" y="298"/>
                    </a:lnTo>
                    <a:lnTo>
                      <a:pt x="294" y="293"/>
                    </a:lnTo>
                    <a:lnTo>
                      <a:pt x="299" y="292"/>
                    </a:lnTo>
                    <a:lnTo>
                      <a:pt x="303" y="295"/>
                    </a:lnTo>
                    <a:lnTo>
                      <a:pt x="308" y="295"/>
                    </a:lnTo>
                    <a:lnTo>
                      <a:pt x="313" y="296"/>
                    </a:lnTo>
                    <a:lnTo>
                      <a:pt x="318" y="296"/>
                    </a:lnTo>
                    <a:lnTo>
                      <a:pt x="322" y="293"/>
                    </a:lnTo>
                    <a:lnTo>
                      <a:pt x="327" y="298"/>
                    </a:lnTo>
                    <a:lnTo>
                      <a:pt x="332" y="297"/>
                    </a:lnTo>
                    <a:lnTo>
                      <a:pt x="337" y="301"/>
                    </a:lnTo>
                    <a:lnTo>
                      <a:pt x="341" y="301"/>
                    </a:lnTo>
                    <a:lnTo>
                      <a:pt x="346" y="294"/>
                    </a:lnTo>
                    <a:lnTo>
                      <a:pt x="351" y="300"/>
                    </a:lnTo>
                    <a:lnTo>
                      <a:pt x="356" y="300"/>
                    </a:lnTo>
                    <a:lnTo>
                      <a:pt x="360" y="296"/>
                    </a:lnTo>
                    <a:lnTo>
                      <a:pt x="365" y="294"/>
                    </a:lnTo>
                    <a:lnTo>
                      <a:pt x="370" y="300"/>
                    </a:lnTo>
                    <a:lnTo>
                      <a:pt x="375" y="302"/>
                    </a:lnTo>
                    <a:lnTo>
                      <a:pt x="379" y="303"/>
                    </a:lnTo>
                    <a:lnTo>
                      <a:pt x="384" y="307"/>
                    </a:lnTo>
                    <a:lnTo>
                      <a:pt x="389" y="308"/>
                    </a:lnTo>
                    <a:lnTo>
                      <a:pt x="394" y="305"/>
                    </a:lnTo>
                    <a:lnTo>
                      <a:pt x="398" y="304"/>
                    </a:lnTo>
                    <a:lnTo>
                      <a:pt x="403" y="306"/>
                    </a:lnTo>
                    <a:lnTo>
                      <a:pt x="408" y="307"/>
                    </a:lnTo>
                    <a:lnTo>
                      <a:pt x="412" y="306"/>
                    </a:lnTo>
                    <a:lnTo>
                      <a:pt x="417" y="301"/>
                    </a:lnTo>
                    <a:lnTo>
                      <a:pt x="422" y="302"/>
                    </a:lnTo>
                    <a:lnTo>
                      <a:pt x="427" y="304"/>
                    </a:lnTo>
                    <a:lnTo>
                      <a:pt x="431" y="304"/>
                    </a:lnTo>
                    <a:lnTo>
                      <a:pt x="436" y="306"/>
                    </a:lnTo>
                    <a:lnTo>
                      <a:pt x="441" y="306"/>
                    </a:lnTo>
                    <a:lnTo>
                      <a:pt x="446" y="308"/>
                    </a:lnTo>
                    <a:lnTo>
                      <a:pt x="450" y="309"/>
                    </a:lnTo>
                    <a:lnTo>
                      <a:pt x="455" y="310"/>
                    </a:lnTo>
                    <a:lnTo>
                      <a:pt x="460" y="310"/>
                    </a:lnTo>
                    <a:lnTo>
                      <a:pt x="465" y="308"/>
                    </a:lnTo>
                    <a:lnTo>
                      <a:pt x="469" y="307"/>
                    </a:lnTo>
                    <a:lnTo>
                      <a:pt x="474" y="304"/>
                    </a:lnTo>
                    <a:lnTo>
                      <a:pt x="479" y="301"/>
                    </a:lnTo>
                    <a:lnTo>
                      <a:pt x="484" y="303"/>
                    </a:lnTo>
                    <a:lnTo>
                      <a:pt x="488" y="305"/>
                    </a:lnTo>
                    <a:lnTo>
                      <a:pt x="493" y="304"/>
                    </a:lnTo>
                    <a:lnTo>
                      <a:pt x="498" y="306"/>
                    </a:lnTo>
                    <a:lnTo>
                      <a:pt x="503" y="303"/>
                    </a:lnTo>
                    <a:lnTo>
                      <a:pt x="507" y="303"/>
                    </a:lnTo>
                    <a:lnTo>
                      <a:pt x="512" y="304"/>
                    </a:lnTo>
                    <a:lnTo>
                      <a:pt x="517" y="303"/>
                    </a:lnTo>
                    <a:lnTo>
                      <a:pt x="522" y="303"/>
                    </a:lnTo>
                    <a:lnTo>
                      <a:pt x="526" y="304"/>
                    </a:lnTo>
                    <a:lnTo>
                      <a:pt x="531" y="307"/>
                    </a:lnTo>
                    <a:lnTo>
                      <a:pt x="536" y="306"/>
                    </a:lnTo>
                    <a:lnTo>
                      <a:pt x="540" y="308"/>
                    </a:lnTo>
                    <a:lnTo>
                      <a:pt x="545" y="304"/>
                    </a:lnTo>
                    <a:lnTo>
                      <a:pt x="550" y="305"/>
                    </a:lnTo>
                    <a:lnTo>
                      <a:pt x="555" y="306"/>
                    </a:lnTo>
                    <a:lnTo>
                      <a:pt x="559" y="303"/>
                    </a:lnTo>
                    <a:lnTo>
                      <a:pt x="564" y="301"/>
                    </a:lnTo>
                    <a:lnTo>
                      <a:pt x="569" y="302"/>
                    </a:lnTo>
                    <a:lnTo>
                      <a:pt x="574" y="307"/>
                    </a:lnTo>
                    <a:lnTo>
                      <a:pt x="578" y="305"/>
                    </a:lnTo>
                    <a:lnTo>
                      <a:pt x="583" y="301"/>
                    </a:lnTo>
                    <a:lnTo>
                      <a:pt x="588" y="303"/>
                    </a:lnTo>
                    <a:lnTo>
                      <a:pt x="593" y="305"/>
                    </a:lnTo>
                    <a:lnTo>
                      <a:pt x="597" y="305"/>
                    </a:lnTo>
                    <a:lnTo>
                      <a:pt x="602" y="302"/>
                    </a:lnTo>
                    <a:lnTo>
                      <a:pt x="607" y="303"/>
                    </a:lnTo>
                    <a:lnTo>
                      <a:pt x="612" y="306"/>
                    </a:lnTo>
                    <a:lnTo>
                      <a:pt x="616" y="306"/>
                    </a:lnTo>
                    <a:lnTo>
                      <a:pt x="621" y="308"/>
                    </a:lnTo>
                    <a:lnTo>
                      <a:pt x="626" y="300"/>
                    </a:lnTo>
                    <a:lnTo>
                      <a:pt x="631" y="300"/>
                    </a:lnTo>
                    <a:lnTo>
                      <a:pt x="635" y="304"/>
                    </a:lnTo>
                    <a:lnTo>
                      <a:pt x="640" y="307"/>
                    </a:lnTo>
                    <a:lnTo>
                      <a:pt x="645" y="309"/>
                    </a:lnTo>
                    <a:lnTo>
                      <a:pt x="649" y="309"/>
                    </a:lnTo>
                    <a:lnTo>
                      <a:pt x="654" y="310"/>
                    </a:lnTo>
                    <a:lnTo>
                      <a:pt x="659" y="311"/>
                    </a:lnTo>
                    <a:lnTo>
                      <a:pt x="664" y="310"/>
                    </a:lnTo>
                    <a:lnTo>
                      <a:pt x="668" y="308"/>
                    </a:lnTo>
                    <a:lnTo>
                      <a:pt x="673" y="310"/>
                    </a:lnTo>
                    <a:lnTo>
                      <a:pt x="678" y="311"/>
                    </a:lnTo>
                    <a:lnTo>
                      <a:pt x="683" y="309"/>
                    </a:lnTo>
                    <a:lnTo>
                      <a:pt x="687" y="308"/>
                    </a:lnTo>
                    <a:lnTo>
                      <a:pt x="692" y="309"/>
                    </a:lnTo>
                    <a:lnTo>
                      <a:pt x="697" y="309"/>
                    </a:lnTo>
                    <a:lnTo>
                      <a:pt x="702" y="307"/>
                    </a:lnTo>
                    <a:lnTo>
                      <a:pt x="706" y="304"/>
                    </a:lnTo>
                    <a:lnTo>
                      <a:pt x="711" y="300"/>
                    </a:lnTo>
                    <a:lnTo>
                      <a:pt x="716" y="285"/>
                    </a:lnTo>
                    <a:lnTo>
                      <a:pt x="721" y="274"/>
                    </a:lnTo>
                    <a:lnTo>
                      <a:pt x="725" y="294"/>
                    </a:lnTo>
                    <a:lnTo>
                      <a:pt x="730" y="301"/>
                    </a:lnTo>
                    <a:lnTo>
                      <a:pt x="735" y="301"/>
                    </a:lnTo>
                    <a:lnTo>
                      <a:pt x="740" y="304"/>
                    </a:lnTo>
                    <a:lnTo>
                      <a:pt x="744" y="303"/>
                    </a:lnTo>
                    <a:lnTo>
                      <a:pt x="749" y="302"/>
                    </a:lnTo>
                    <a:lnTo>
                      <a:pt x="754" y="305"/>
                    </a:lnTo>
                    <a:lnTo>
                      <a:pt x="758" y="304"/>
                    </a:lnTo>
                    <a:lnTo>
                      <a:pt x="763" y="308"/>
                    </a:lnTo>
                    <a:lnTo>
                      <a:pt x="768" y="309"/>
                    </a:lnTo>
                    <a:lnTo>
                      <a:pt x="773" y="311"/>
                    </a:lnTo>
                    <a:lnTo>
                      <a:pt x="777" y="311"/>
                    </a:lnTo>
                    <a:lnTo>
                      <a:pt x="782" y="310"/>
                    </a:lnTo>
                    <a:lnTo>
                      <a:pt x="787" y="305"/>
                    </a:lnTo>
                    <a:lnTo>
                      <a:pt x="792" y="296"/>
                    </a:lnTo>
                    <a:lnTo>
                      <a:pt x="796" y="303"/>
                    </a:lnTo>
                    <a:lnTo>
                      <a:pt x="801" y="307"/>
                    </a:lnTo>
                    <a:lnTo>
                      <a:pt x="806" y="309"/>
                    </a:lnTo>
                    <a:lnTo>
                      <a:pt x="811" y="309"/>
                    </a:lnTo>
                    <a:lnTo>
                      <a:pt x="815" y="309"/>
                    </a:lnTo>
                    <a:lnTo>
                      <a:pt x="820" y="307"/>
                    </a:lnTo>
                    <a:lnTo>
                      <a:pt x="825" y="307"/>
                    </a:lnTo>
                    <a:lnTo>
                      <a:pt x="830" y="307"/>
                    </a:lnTo>
                    <a:lnTo>
                      <a:pt x="834" y="307"/>
                    </a:lnTo>
                    <a:lnTo>
                      <a:pt x="839" y="308"/>
                    </a:lnTo>
                    <a:lnTo>
                      <a:pt x="844" y="309"/>
                    </a:lnTo>
                    <a:lnTo>
                      <a:pt x="849" y="308"/>
                    </a:lnTo>
                    <a:lnTo>
                      <a:pt x="853" y="309"/>
                    </a:lnTo>
                    <a:lnTo>
                      <a:pt x="858" y="310"/>
                    </a:lnTo>
                    <a:lnTo>
                      <a:pt x="863" y="307"/>
                    </a:lnTo>
                    <a:lnTo>
                      <a:pt x="867" y="302"/>
                    </a:lnTo>
                    <a:lnTo>
                      <a:pt x="872" y="306"/>
                    </a:lnTo>
                    <a:lnTo>
                      <a:pt x="877" y="308"/>
                    </a:lnTo>
                    <a:lnTo>
                      <a:pt x="882" y="307"/>
                    </a:lnTo>
                    <a:lnTo>
                      <a:pt x="886" y="303"/>
                    </a:lnTo>
                    <a:lnTo>
                      <a:pt x="891" y="303"/>
                    </a:lnTo>
                    <a:lnTo>
                      <a:pt x="896" y="306"/>
                    </a:lnTo>
                    <a:lnTo>
                      <a:pt x="901" y="307"/>
                    </a:lnTo>
                    <a:lnTo>
                      <a:pt x="905" y="307"/>
                    </a:lnTo>
                    <a:lnTo>
                      <a:pt x="910" y="308"/>
                    </a:lnTo>
                    <a:lnTo>
                      <a:pt x="915" y="309"/>
                    </a:lnTo>
                    <a:lnTo>
                      <a:pt x="920" y="309"/>
                    </a:lnTo>
                    <a:lnTo>
                      <a:pt x="924" y="310"/>
                    </a:lnTo>
                  </a:path>
                </a:pathLst>
              </a:custGeom>
              <a:noFill/>
              <a:ln w="36513">
                <a:solidFill>
                  <a:srgbClr val="999999"/>
                </a:solidFill>
                <a:prstDash val="solid"/>
                <a:round/>
                <a:headEnd/>
                <a:tailEnd/>
              </a:ln>
            </p:spPr>
            <p:txBody>
              <a:bodyPr/>
              <a:lstStyle/>
              <a:p>
                <a:endParaRPr lang="zh-CN" altLang="en-US"/>
              </a:p>
            </p:txBody>
          </p:sp>
          <p:sp>
            <p:nvSpPr>
              <p:cNvPr id="1220" name="Freeform 224"/>
              <p:cNvSpPr>
                <a:spLocks/>
              </p:cNvSpPr>
              <p:nvPr/>
            </p:nvSpPr>
            <p:spPr bwMode="auto">
              <a:xfrm>
                <a:off x="5148" y="2656"/>
                <a:ext cx="41" cy="3"/>
              </a:xfrm>
              <a:custGeom>
                <a:avLst/>
                <a:gdLst/>
                <a:ahLst/>
                <a:cxnLst>
                  <a:cxn ang="0">
                    <a:pos x="0" y="3"/>
                  </a:cxn>
                  <a:cxn ang="0">
                    <a:pos x="5" y="1"/>
                  </a:cxn>
                  <a:cxn ang="0">
                    <a:pos x="10" y="2"/>
                  </a:cxn>
                  <a:cxn ang="0">
                    <a:pos x="15" y="1"/>
                  </a:cxn>
                  <a:cxn ang="0">
                    <a:pos x="19" y="0"/>
                  </a:cxn>
                  <a:cxn ang="0">
                    <a:pos x="24" y="2"/>
                  </a:cxn>
                  <a:cxn ang="0">
                    <a:pos x="29" y="1"/>
                  </a:cxn>
                  <a:cxn ang="0">
                    <a:pos x="34" y="0"/>
                  </a:cxn>
                  <a:cxn ang="0">
                    <a:pos x="38" y="0"/>
                  </a:cxn>
                  <a:cxn ang="0">
                    <a:pos x="43" y="0"/>
                  </a:cxn>
                </a:cxnLst>
                <a:rect l="0" t="0" r="r" b="b"/>
                <a:pathLst>
                  <a:path w="43" h="3">
                    <a:moveTo>
                      <a:pt x="0" y="3"/>
                    </a:moveTo>
                    <a:lnTo>
                      <a:pt x="5" y="1"/>
                    </a:lnTo>
                    <a:lnTo>
                      <a:pt x="10" y="2"/>
                    </a:lnTo>
                    <a:lnTo>
                      <a:pt x="15" y="1"/>
                    </a:lnTo>
                    <a:lnTo>
                      <a:pt x="19" y="0"/>
                    </a:lnTo>
                    <a:lnTo>
                      <a:pt x="24" y="2"/>
                    </a:lnTo>
                    <a:lnTo>
                      <a:pt x="29" y="1"/>
                    </a:lnTo>
                    <a:lnTo>
                      <a:pt x="34" y="0"/>
                    </a:lnTo>
                    <a:lnTo>
                      <a:pt x="38" y="0"/>
                    </a:lnTo>
                    <a:lnTo>
                      <a:pt x="43" y="0"/>
                    </a:lnTo>
                  </a:path>
                </a:pathLst>
              </a:custGeom>
              <a:noFill/>
              <a:ln w="36513">
                <a:solidFill>
                  <a:srgbClr val="999999"/>
                </a:solidFill>
                <a:prstDash val="solid"/>
                <a:round/>
                <a:headEnd/>
                <a:tailEnd/>
              </a:ln>
            </p:spPr>
            <p:txBody>
              <a:bodyPr/>
              <a:lstStyle/>
              <a:p>
                <a:endParaRPr lang="zh-CN" altLang="en-US"/>
              </a:p>
            </p:txBody>
          </p:sp>
          <p:sp>
            <p:nvSpPr>
              <p:cNvPr id="1221" name="Freeform 225"/>
              <p:cNvSpPr>
                <a:spLocks/>
              </p:cNvSpPr>
              <p:nvPr/>
            </p:nvSpPr>
            <p:spPr bwMode="auto">
              <a:xfrm>
                <a:off x="3382" y="2855"/>
                <a:ext cx="883" cy="70"/>
              </a:xfrm>
              <a:custGeom>
                <a:avLst/>
                <a:gdLst/>
                <a:ahLst/>
                <a:cxnLst>
                  <a:cxn ang="0">
                    <a:pos x="14" y="71"/>
                  </a:cxn>
                  <a:cxn ang="0">
                    <a:pos x="33" y="72"/>
                  </a:cxn>
                  <a:cxn ang="0">
                    <a:pos x="52" y="73"/>
                  </a:cxn>
                  <a:cxn ang="0">
                    <a:pos x="71" y="69"/>
                  </a:cxn>
                  <a:cxn ang="0">
                    <a:pos x="90" y="68"/>
                  </a:cxn>
                  <a:cxn ang="0">
                    <a:pos x="109" y="71"/>
                  </a:cxn>
                  <a:cxn ang="0">
                    <a:pos x="128" y="71"/>
                  </a:cxn>
                  <a:cxn ang="0">
                    <a:pos x="147" y="71"/>
                  </a:cxn>
                  <a:cxn ang="0">
                    <a:pos x="166" y="68"/>
                  </a:cxn>
                  <a:cxn ang="0">
                    <a:pos x="185" y="68"/>
                  </a:cxn>
                  <a:cxn ang="0">
                    <a:pos x="204" y="70"/>
                  </a:cxn>
                  <a:cxn ang="0">
                    <a:pos x="223" y="66"/>
                  </a:cxn>
                  <a:cxn ang="0">
                    <a:pos x="242" y="72"/>
                  </a:cxn>
                  <a:cxn ang="0">
                    <a:pos x="261" y="67"/>
                  </a:cxn>
                  <a:cxn ang="0">
                    <a:pos x="280" y="68"/>
                  </a:cxn>
                  <a:cxn ang="0">
                    <a:pos x="299" y="70"/>
                  </a:cxn>
                  <a:cxn ang="0">
                    <a:pos x="318" y="65"/>
                  </a:cxn>
                  <a:cxn ang="0">
                    <a:pos x="336" y="72"/>
                  </a:cxn>
                  <a:cxn ang="0">
                    <a:pos x="355" y="71"/>
                  </a:cxn>
                  <a:cxn ang="0">
                    <a:pos x="374" y="70"/>
                  </a:cxn>
                  <a:cxn ang="0">
                    <a:pos x="393" y="72"/>
                  </a:cxn>
                  <a:cxn ang="0">
                    <a:pos x="412" y="72"/>
                  </a:cxn>
                  <a:cxn ang="0">
                    <a:pos x="431" y="70"/>
                  </a:cxn>
                  <a:cxn ang="0">
                    <a:pos x="450" y="70"/>
                  </a:cxn>
                  <a:cxn ang="0">
                    <a:pos x="469" y="69"/>
                  </a:cxn>
                  <a:cxn ang="0">
                    <a:pos x="488" y="65"/>
                  </a:cxn>
                  <a:cxn ang="0">
                    <a:pos x="507" y="71"/>
                  </a:cxn>
                  <a:cxn ang="0">
                    <a:pos x="526" y="66"/>
                  </a:cxn>
                  <a:cxn ang="0">
                    <a:pos x="545" y="65"/>
                  </a:cxn>
                  <a:cxn ang="0">
                    <a:pos x="564" y="67"/>
                  </a:cxn>
                  <a:cxn ang="0">
                    <a:pos x="583" y="62"/>
                  </a:cxn>
                  <a:cxn ang="0">
                    <a:pos x="602" y="61"/>
                  </a:cxn>
                  <a:cxn ang="0">
                    <a:pos x="621" y="64"/>
                  </a:cxn>
                  <a:cxn ang="0">
                    <a:pos x="640" y="64"/>
                  </a:cxn>
                  <a:cxn ang="0">
                    <a:pos x="659" y="61"/>
                  </a:cxn>
                  <a:cxn ang="0">
                    <a:pos x="678" y="61"/>
                  </a:cxn>
                  <a:cxn ang="0">
                    <a:pos x="697" y="61"/>
                  </a:cxn>
                  <a:cxn ang="0">
                    <a:pos x="716" y="59"/>
                  </a:cxn>
                  <a:cxn ang="0">
                    <a:pos x="735" y="54"/>
                  </a:cxn>
                  <a:cxn ang="0">
                    <a:pos x="754" y="58"/>
                  </a:cxn>
                  <a:cxn ang="0">
                    <a:pos x="773" y="48"/>
                  </a:cxn>
                  <a:cxn ang="0">
                    <a:pos x="791" y="46"/>
                  </a:cxn>
                  <a:cxn ang="0">
                    <a:pos x="810" y="46"/>
                  </a:cxn>
                  <a:cxn ang="0">
                    <a:pos x="829" y="43"/>
                  </a:cxn>
                  <a:cxn ang="0">
                    <a:pos x="848" y="30"/>
                  </a:cxn>
                  <a:cxn ang="0">
                    <a:pos x="867" y="24"/>
                  </a:cxn>
                  <a:cxn ang="0">
                    <a:pos x="886" y="21"/>
                  </a:cxn>
                  <a:cxn ang="0">
                    <a:pos x="905" y="7"/>
                  </a:cxn>
                  <a:cxn ang="0">
                    <a:pos x="924" y="9"/>
                  </a:cxn>
                </a:cxnLst>
                <a:rect l="0" t="0" r="r" b="b"/>
                <a:pathLst>
                  <a:path w="924" h="73">
                    <a:moveTo>
                      <a:pt x="0" y="67"/>
                    </a:moveTo>
                    <a:lnTo>
                      <a:pt x="5" y="60"/>
                    </a:lnTo>
                    <a:lnTo>
                      <a:pt x="9" y="68"/>
                    </a:lnTo>
                    <a:lnTo>
                      <a:pt x="14" y="71"/>
                    </a:lnTo>
                    <a:lnTo>
                      <a:pt x="19" y="70"/>
                    </a:lnTo>
                    <a:lnTo>
                      <a:pt x="24" y="70"/>
                    </a:lnTo>
                    <a:lnTo>
                      <a:pt x="28" y="70"/>
                    </a:lnTo>
                    <a:lnTo>
                      <a:pt x="33" y="72"/>
                    </a:lnTo>
                    <a:lnTo>
                      <a:pt x="38" y="71"/>
                    </a:lnTo>
                    <a:lnTo>
                      <a:pt x="43" y="72"/>
                    </a:lnTo>
                    <a:lnTo>
                      <a:pt x="47" y="72"/>
                    </a:lnTo>
                    <a:lnTo>
                      <a:pt x="52" y="73"/>
                    </a:lnTo>
                    <a:lnTo>
                      <a:pt x="57" y="72"/>
                    </a:lnTo>
                    <a:lnTo>
                      <a:pt x="62" y="70"/>
                    </a:lnTo>
                    <a:lnTo>
                      <a:pt x="66" y="70"/>
                    </a:lnTo>
                    <a:lnTo>
                      <a:pt x="71" y="69"/>
                    </a:lnTo>
                    <a:lnTo>
                      <a:pt x="76" y="70"/>
                    </a:lnTo>
                    <a:lnTo>
                      <a:pt x="81" y="69"/>
                    </a:lnTo>
                    <a:lnTo>
                      <a:pt x="85" y="68"/>
                    </a:lnTo>
                    <a:lnTo>
                      <a:pt x="90" y="68"/>
                    </a:lnTo>
                    <a:lnTo>
                      <a:pt x="95" y="68"/>
                    </a:lnTo>
                    <a:lnTo>
                      <a:pt x="100" y="68"/>
                    </a:lnTo>
                    <a:lnTo>
                      <a:pt x="104" y="71"/>
                    </a:lnTo>
                    <a:lnTo>
                      <a:pt x="109" y="71"/>
                    </a:lnTo>
                    <a:lnTo>
                      <a:pt x="114" y="72"/>
                    </a:lnTo>
                    <a:lnTo>
                      <a:pt x="118" y="71"/>
                    </a:lnTo>
                    <a:lnTo>
                      <a:pt x="123" y="71"/>
                    </a:lnTo>
                    <a:lnTo>
                      <a:pt x="128" y="71"/>
                    </a:lnTo>
                    <a:lnTo>
                      <a:pt x="133" y="71"/>
                    </a:lnTo>
                    <a:lnTo>
                      <a:pt x="137" y="69"/>
                    </a:lnTo>
                    <a:lnTo>
                      <a:pt x="142" y="71"/>
                    </a:lnTo>
                    <a:lnTo>
                      <a:pt x="147" y="71"/>
                    </a:lnTo>
                    <a:lnTo>
                      <a:pt x="152" y="67"/>
                    </a:lnTo>
                    <a:lnTo>
                      <a:pt x="156" y="69"/>
                    </a:lnTo>
                    <a:lnTo>
                      <a:pt x="161" y="71"/>
                    </a:lnTo>
                    <a:lnTo>
                      <a:pt x="166" y="68"/>
                    </a:lnTo>
                    <a:lnTo>
                      <a:pt x="171" y="70"/>
                    </a:lnTo>
                    <a:lnTo>
                      <a:pt x="175" y="69"/>
                    </a:lnTo>
                    <a:lnTo>
                      <a:pt x="180" y="69"/>
                    </a:lnTo>
                    <a:lnTo>
                      <a:pt x="185" y="68"/>
                    </a:lnTo>
                    <a:lnTo>
                      <a:pt x="190" y="70"/>
                    </a:lnTo>
                    <a:lnTo>
                      <a:pt x="194" y="68"/>
                    </a:lnTo>
                    <a:lnTo>
                      <a:pt x="199" y="69"/>
                    </a:lnTo>
                    <a:lnTo>
                      <a:pt x="204" y="70"/>
                    </a:lnTo>
                    <a:lnTo>
                      <a:pt x="209" y="69"/>
                    </a:lnTo>
                    <a:lnTo>
                      <a:pt x="213" y="70"/>
                    </a:lnTo>
                    <a:lnTo>
                      <a:pt x="218" y="71"/>
                    </a:lnTo>
                    <a:lnTo>
                      <a:pt x="223" y="66"/>
                    </a:lnTo>
                    <a:lnTo>
                      <a:pt x="227" y="68"/>
                    </a:lnTo>
                    <a:lnTo>
                      <a:pt x="232" y="70"/>
                    </a:lnTo>
                    <a:lnTo>
                      <a:pt x="237" y="70"/>
                    </a:lnTo>
                    <a:lnTo>
                      <a:pt x="242" y="72"/>
                    </a:lnTo>
                    <a:lnTo>
                      <a:pt x="246" y="71"/>
                    </a:lnTo>
                    <a:lnTo>
                      <a:pt x="251" y="70"/>
                    </a:lnTo>
                    <a:lnTo>
                      <a:pt x="256" y="71"/>
                    </a:lnTo>
                    <a:lnTo>
                      <a:pt x="261" y="67"/>
                    </a:lnTo>
                    <a:lnTo>
                      <a:pt x="265" y="66"/>
                    </a:lnTo>
                    <a:lnTo>
                      <a:pt x="270" y="68"/>
                    </a:lnTo>
                    <a:lnTo>
                      <a:pt x="275" y="69"/>
                    </a:lnTo>
                    <a:lnTo>
                      <a:pt x="280" y="68"/>
                    </a:lnTo>
                    <a:lnTo>
                      <a:pt x="284" y="69"/>
                    </a:lnTo>
                    <a:lnTo>
                      <a:pt x="289" y="72"/>
                    </a:lnTo>
                    <a:lnTo>
                      <a:pt x="294" y="70"/>
                    </a:lnTo>
                    <a:lnTo>
                      <a:pt x="299" y="70"/>
                    </a:lnTo>
                    <a:lnTo>
                      <a:pt x="303" y="72"/>
                    </a:lnTo>
                    <a:lnTo>
                      <a:pt x="308" y="73"/>
                    </a:lnTo>
                    <a:lnTo>
                      <a:pt x="313" y="70"/>
                    </a:lnTo>
                    <a:lnTo>
                      <a:pt x="318" y="65"/>
                    </a:lnTo>
                    <a:lnTo>
                      <a:pt x="322" y="68"/>
                    </a:lnTo>
                    <a:lnTo>
                      <a:pt x="327" y="68"/>
                    </a:lnTo>
                    <a:lnTo>
                      <a:pt x="332" y="70"/>
                    </a:lnTo>
                    <a:lnTo>
                      <a:pt x="336" y="72"/>
                    </a:lnTo>
                    <a:lnTo>
                      <a:pt x="341" y="72"/>
                    </a:lnTo>
                    <a:lnTo>
                      <a:pt x="346" y="72"/>
                    </a:lnTo>
                    <a:lnTo>
                      <a:pt x="351" y="71"/>
                    </a:lnTo>
                    <a:lnTo>
                      <a:pt x="355" y="71"/>
                    </a:lnTo>
                    <a:lnTo>
                      <a:pt x="360" y="71"/>
                    </a:lnTo>
                    <a:lnTo>
                      <a:pt x="365" y="71"/>
                    </a:lnTo>
                    <a:lnTo>
                      <a:pt x="370" y="71"/>
                    </a:lnTo>
                    <a:lnTo>
                      <a:pt x="374" y="70"/>
                    </a:lnTo>
                    <a:lnTo>
                      <a:pt x="379" y="70"/>
                    </a:lnTo>
                    <a:lnTo>
                      <a:pt x="384" y="70"/>
                    </a:lnTo>
                    <a:lnTo>
                      <a:pt x="389" y="70"/>
                    </a:lnTo>
                    <a:lnTo>
                      <a:pt x="393" y="72"/>
                    </a:lnTo>
                    <a:lnTo>
                      <a:pt x="398" y="73"/>
                    </a:lnTo>
                    <a:lnTo>
                      <a:pt x="403" y="70"/>
                    </a:lnTo>
                    <a:lnTo>
                      <a:pt x="408" y="71"/>
                    </a:lnTo>
                    <a:lnTo>
                      <a:pt x="412" y="72"/>
                    </a:lnTo>
                    <a:lnTo>
                      <a:pt x="417" y="70"/>
                    </a:lnTo>
                    <a:lnTo>
                      <a:pt x="422" y="71"/>
                    </a:lnTo>
                    <a:lnTo>
                      <a:pt x="427" y="72"/>
                    </a:lnTo>
                    <a:lnTo>
                      <a:pt x="431" y="70"/>
                    </a:lnTo>
                    <a:lnTo>
                      <a:pt x="436" y="70"/>
                    </a:lnTo>
                    <a:lnTo>
                      <a:pt x="441" y="71"/>
                    </a:lnTo>
                    <a:lnTo>
                      <a:pt x="445" y="70"/>
                    </a:lnTo>
                    <a:lnTo>
                      <a:pt x="450" y="70"/>
                    </a:lnTo>
                    <a:lnTo>
                      <a:pt x="455" y="72"/>
                    </a:lnTo>
                    <a:lnTo>
                      <a:pt x="460" y="71"/>
                    </a:lnTo>
                    <a:lnTo>
                      <a:pt x="464" y="69"/>
                    </a:lnTo>
                    <a:lnTo>
                      <a:pt x="469" y="69"/>
                    </a:lnTo>
                    <a:lnTo>
                      <a:pt x="474" y="68"/>
                    </a:lnTo>
                    <a:lnTo>
                      <a:pt x="479" y="67"/>
                    </a:lnTo>
                    <a:lnTo>
                      <a:pt x="483" y="65"/>
                    </a:lnTo>
                    <a:lnTo>
                      <a:pt x="488" y="65"/>
                    </a:lnTo>
                    <a:lnTo>
                      <a:pt x="493" y="65"/>
                    </a:lnTo>
                    <a:lnTo>
                      <a:pt x="498" y="67"/>
                    </a:lnTo>
                    <a:lnTo>
                      <a:pt x="502" y="69"/>
                    </a:lnTo>
                    <a:lnTo>
                      <a:pt x="507" y="71"/>
                    </a:lnTo>
                    <a:lnTo>
                      <a:pt x="512" y="71"/>
                    </a:lnTo>
                    <a:lnTo>
                      <a:pt x="517" y="63"/>
                    </a:lnTo>
                    <a:lnTo>
                      <a:pt x="521" y="67"/>
                    </a:lnTo>
                    <a:lnTo>
                      <a:pt x="526" y="66"/>
                    </a:lnTo>
                    <a:lnTo>
                      <a:pt x="531" y="67"/>
                    </a:lnTo>
                    <a:lnTo>
                      <a:pt x="536" y="66"/>
                    </a:lnTo>
                    <a:lnTo>
                      <a:pt x="540" y="65"/>
                    </a:lnTo>
                    <a:lnTo>
                      <a:pt x="545" y="65"/>
                    </a:lnTo>
                    <a:lnTo>
                      <a:pt x="550" y="66"/>
                    </a:lnTo>
                    <a:lnTo>
                      <a:pt x="555" y="66"/>
                    </a:lnTo>
                    <a:lnTo>
                      <a:pt x="559" y="68"/>
                    </a:lnTo>
                    <a:lnTo>
                      <a:pt x="564" y="67"/>
                    </a:lnTo>
                    <a:lnTo>
                      <a:pt x="569" y="68"/>
                    </a:lnTo>
                    <a:lnTo>
                      <a:pt x="573" y="65"/>
                    </a:lnTo>
                    <a:lnTo>
                      <a:pt x="578" y="64"/>
                    </a:lnTo>
                    <a:lnTo>
                      <a:pt x="583" y="62"/>
                    </a:lnTo>
                    <a:lnTo>
                      <a:pt x="588" y="64"/>
                    </a:lnTo>
                    <a:lnTo>
                      <a:pt x="592" y="61"/>
                    </a:lnTo>
                    <a:lnTo>
                      <a:pt x="597" y="58"/>
                    </a:lnTo>
                    <a:lnTo>
                      <a:pt x="602" y="61"/>
                    </a:lnTo>
                    <a:lnTo>
                      <a:pt x="607" y="61"/>
                    </a:lnTo>
                    <a:lnTo>
                      <a:pt x="611" y="63"/>
                    </a:lnTo>
                    <a:lnTo>
                      <a:pt x="616" y="65"/>
                    </a:lnTo>
                    <a:lnTo>
                      <a:pt x="621" y="64"/>
                    </a:lnTo>
                    <a:lnTo>
                      <a:pt x="626" y="66"/>
                    </a:lnTo>
                    <a:lnTo>
                      <a:pt x="630" y="66"/>
                    </a:lnTo>
                    <a:lnTo>
                      <a:pt x="635" y="65"/>
                    </a:lnTo>
                    <a:lnTo>
                      <a:pt x="640" y="64"/>
                    </a:lnTo>
                    <a:lnTo>
                      <a:pt x="645" y="62"/>
                    </a:lnTo>
                    <a:lnTo>
                      <a:pt x="649" y="65"/>
                    </a:lnTo>
                    <a:lnTo>
                      <a:pt x="654" y="63"/>
                    </a:lnTo>
                    <a:lnTo>
                      <a:pt x="659" y="61"/>
                    </a:lnTo>
                    <a:lnTo>
                      <a:pt x="664" y="61"/>
                    </a:lnTo>
                    <a:lnTo>
                      <a:pt x="668" y="61"/>
                    </a:lnTo>
                    <a:lnTo>
                      <a:pt x="673" y="56"/>
                    </a:lnTo>
                    <a:lnTo>
                      <a:pt x="678" y="61"/>
                    </a:lnTo>
                    <a:lnTo>
                      <a:pt x="682" y="62"/>
                    </a:lnTo>
                    <a:lnTo>
                      <a:pt x="687" y="59"/>
                    </a:lnTo>
                    <a:lnTo>
                      <a:pt x="692" y="59"/>
                    </a:lnTo>
                    <a:lnTo>
                      <a:pt x="697" y="61"/>
                    </a:lnTo>
                    <a:lnTo>
                      <a:pt x="701" y="60"/>
                    </a:lnTo>
                    <a:lnTo>
                      <a:pt x="706" y="60"/>
                    </a:lnTo>
                    <a:lnTo>
                      <a:pt x="711" y="59"/>
                    </a:lnTo>
                    <a:lnTo>
                      <a:pt x="716" y="59"/>
                    </a:lnTo>
                    <a:lnTo>
                      <a:pt x="720" y="55"/>
                    </a:lnTo>
                    <a:lnTo>
                      <a:pt x="725" y="54"/>
                    </a:lnTo>
                    <a:lnTo>
                      <a:pt x="730" y="53"/>
                    </a:lnTo>
                    <a:lnTo>
                      <a:pt x="735" y="54"/>
                    </a:lnTo>
                    <a:lnTo>
                      <a:pt x="739" y="56"/>
                    </a:lnTo>
                    <a:lnTo>
                      <a:pt x="744" y="58"/>
                    </a:lnTo>
                    <a:lnTo>
                      <a:pt x="749" y="58"/>
                    </a:lnTo>
                    <a:lnTo>
                      <a:pt x="754" y="58"/>
                    </a:lnTo>
                    <a:lnTo>
                      <a:pt x="758" y="55"/>
                    </a:lnTo>
                    <a:lnTo>
                      <a:pt x="763" y="46"/>
                    </a:lnTo>
                    <a:lnTo>
                      <a:pt x="768" y="45"/>
                    </a:lnTo>
                    <a:lnTo>
                      <a:pt x="773" y="48"/>
                    </a:lnTo>
                    <a:lnTo>
                      <a:pt x="777" y="49"/>
                    </a:lnTo>
                    <a:lnTo>
                      <a:pt x="782" y="47"/>
                    </a:lnTo>
                    <a:lnTo>
                      <a:pt x="787" y="45"/>
                    </a:lnTo>
                    <a:lnTo>
                      <a:pt x="791" y="46"/>
                    </a:lnTo>
                    <a:lnTo>
                      <a:pt x="796" y="49"/>
                    </a:lnTo>
                    <a:lnTo>
                      <a:pt x="801" y="48"/>
                    </a:lnTo>
                    <a:lnTo>
                      <a:pt x="806" y="45"/>
                    </a:lnTo>
                    <a:lnTo>
                      <a:pt x="810" y="46"/>
                    </a:lnTo>
                    <a:lnTo>
                      <a:pt x="815" y="46"/>
                    </a:lnTo>
                    <a:lnTo>
                      <a:pt x="820" y="42"/>
                    </a:lnTo>
                    <a:lnTo>
                      <a:pt x="825" y="41"/>
                    </a:lnTo>
                    <a:lnTo>
                      <a:pt x="829" y="43"/>
                    </a:lnTo>
                    <a:lnTo>
                      <a:pt x="834" y="33"/>
                    </a:lnTo>
                    <a:lnTo>
                      <a:pt x="839" y="25"/>
                    </a:lnTo>
                    <a:lnTo>
                      <a:pt x="844" y="29"/>
                    </a:lnTo>
                    <a:lnTo>
                      <a:pt x="848" y="30"/>
                    </a:lnTo>
                    <a:lnTo>
                      <a:pt x="853" y="29"/>
                    </a:lnTo>
                    <a:lnTo>
                      <a:pt x="858" y="25"/>
                    </a:lnTo>
                    <a:lnTo>
                      <a:pt x="863" y="21"/>
                    </a:lnTo>
                    <a:lnTo>
                      <a:pt x="867" y="24"/>
                    </a:lnTo>
                    <a:lnTo>
                      <a:pt x="872" y="23"/>
                    </a:lnTo>
                    <a:lnTo>
                      <a:pt x="877" y="26"/>
                    </a:lnTo>
                    <a:lnTo>
                      <a:pt x="882" y="25"/>
                    </a:lnTo>
                    <a:lnTo>
                      <a:pt x="886" y="21"/>
                    </a:lnTo>
                    <a:lnTo>
                      <a:pt x="891" y="20"/>
                    </a:lnTo>
                    <a:lnTo>
                      <a:pt x="896" y="15"/>
                    </a:lnTo>
                    <a:lnTo>
                      <a:pt x="900" y="13"/>
                    </a:lnTo>
                    <a:lnTo>
                      <a:pt x="905" y="7"/>
                    </a:lnTo>
                    <a:lnTo>
                      <a:pt x="910" y="2"/>
                    </a:lnTo>
                    <a:lnTo>
                      <a:pt x="915" y="0"/>
                    </a:lnTo>
                    <a:lnTo>
                      <a:pt x="919" y="3"/>
                    </a:lnTo>
                    <a:lnTo>
                      <a:pt x="924" y="9"/>
                    </a:lnTo>
                  </a:path>
                </a:pathLst>
              </a:custGeom>
              <a:noFill/>
              <a:ln w="36513">
                <a:solidFill>
                  <a:srgbClr val="999999"/>
                </a:solidFill>
                <a:prstDash val="solid"/>
                <a:round/>
                <a:headEnd/>
                <a:tailEnd/>
              </a:ln>
            </p:spPr>
            <p:txBody>
              <a:bodyPr/>
              <a:lstStyle/>
              <a:p>
                <a:endParaRPr lang="zh-CN" altLang="en-US"/>
              </a:p>
            </p:txBody>
          </p:sp>
          <p:sp>
            <p:nvSpPr>
              <p:cNvPr id="1222" name="Freeform 226"/>
              <p:cNvSpPr>
                <a:spLocks/>
              </p:cNvSpPr>
              <p:nvPr/>
            </p:nvSpPr>
            <p:spPr bwMode="auto">
              <a:xfrm>
                <a:off x="4265" y="2728"/>
                <a:ext cx="883" cy="197"/>
              </a:xfrm>
              <a:custGeom>
                <a:avLst/>
                <a:gdLst/>
                <a:ahLst/>
                <a:cxnLst>
                  <a:cxn ang="0">
                    <a:pos x="14" y="128"/>
                  </a:cxn>
                  <a:cxn ang="0">
                    <a:pos x="33" y="100"/>
                  </a:cxn>
                  <a:cxn ang="0">
                    <a:pos x="52" y="55"/>
                  </a:cxn>
                  <a:cxn ang="0">
                    <a:pos x="71" y="20"/>
                  </a:cxn>
                  <a:cxn ang="0">
                    <a:pos x="90" y="2"/>
                  </a:cxn>
                  <a:cxn ang="0">
                    <a:pos x="109" y="41"/>
                  </a:cxn>
                  <a:cxn ang="0">
                    <a:pos x="128" y="115"/>
                  </a:cxn>
                  <a:cxn ang="0">
                    <a:pos x="147" y="177"/>
                  </a:cxn>
                  <a:cxn ang="0">
                    <a:pos x="166" y="187"/>
                  </a:cxn>
                  <a:cxn ang="0">
                    <a:pos x="185" y="195"/>
                  </a:cxn>
                  <a:cxn ang="0">
                    <a:pos x="204" y="197"/>
                  </a:cxn>
                  <a:cxn ang="0">
                    <a:pos x="223" y="199"/>
                  </a:cxn>
                  <a:cxn ang="0">
                    <a:pos x="242" y="201"/>
                  </a:cxn>
                  <a:cxn ang="0">
                    <a:pos x="261" y="202"/>
                  </a:cxn>
                  <a:cxn ang="0">
                    <a:pos x="280" y="201"/>
                  </a:cxn>
                  <a:cxn ang="0">
                    <a:pos x="299" y="204"/>
                  </a:cxn>
                  <a:cxn ang="0">
                    <a:pos x="318" y="198"/>
                  </a:cxn>
                  <a:cxn ang="0">
                    <a:pos x="337" y="204"/>
                  </a:cxn>
                  <a:cxn ang="0">
                    <a:pos x="356" y="203"/>
                  </a:cxn>
                  <a:cxn ang="0">
                    <a:pos x="375" y="201"/>
                  </a:cxn>
                  <a:cxn ang="0">
                    <a:pos x="394" y="203"/>
                  </a:cxn>
                  <a:cxn ang="0">
                    <a:pos x="412" y="203"/>
                  </a:cxn>
                  <a:cxn ang="0">
                    <a:pos x="431" y="202"/>
                  </a:cxn>
                  <a:cxn ang="0">
                    <a:pos x="450" y="202"/>
                  </a:cxn>
                  <a:cxn ang="0">
                    <a:pos x="469" y="203"/>
                  </a:cxn>
                  <a:cxn ang="0">
                    <a:pos x="488" y="203"/>
                  </a:cxn>
                  <a:cxn ang="0">
                    <a:pos x="507" y="205"/>
                  </a:cxn>
                  <a:cxn ang="0">
                    <a:pos x="526" y="204"/>
                  </a:cxn>
                  <a:cxn ang="0">
                    <a:pos x="545" y="203"/>
                  </a:cxn>
                  <a:cxn ang="0">
                    <a:pos x="564" y="205"/>
                  </a:cxn>
                  <a:cxn ang="0">
                    <a:pos x="583" y="202"/>
                  </a:cxn>
                  <a:cxn ang="0">
                    <a:pos x="602" y="203"/>
                  </a:cxn>
                  <a:cxn ang="0">
                    <a:pos x="621" y="204"/>
                  </a:cxn>
                  <a:cxn ang="0">
                    <a:pos x="640" y="203"/>
                  </a:cxn>
                  <a:cxn ang="0">
                    <a:pos x="659" y="205"/>
                  </a:cxn>
                  <a:cxn ang="0">
                    <a:pos x="678" y="203"/>
                  </a:cxn>
                  <a:cxn ang="0">
                    <a:pos x="697" y="203"/>
                  </a:cxn>
                  <a:cxn ang="0">
                    <a:pos x="716" y="204"/>
                  </a:cxn>
                  <a:cxn ang="0">
                    <a:pos x="735" y="204"/>
                  </a:cxn>
                  <a:cxn ang="0">
                    <a:pos x="754" y="202"/>
                  </a:cxn>
                  <a:cxn ang="0">
                    <a:pos x="773" y="205"/>
                  </a:cxn>
                  <a:cxn ang="0">
                    <a:pos x="792" y="194"/>
                  </a:cxn>
                  <a:cxn ang="0">
                    <a:pos x="811" y="203"/>
                  </a:cxn>
                  <a:cxn ang="0">
                    <a:pos x="830" y="206"/>
                  </a:cxn>
                  <a:cxn ang="0">
                    <a:pos x="849" y="205"/>
                  </a:cxn>
                  <a:cxn ang="0">
                    <a:pos x="867" y="204"/>
                  </a:cxn>
                  <a:cxn ang="0">
                    <a:pos x="886" y="203"/>
                  </a:cxn>
                  <a:cxn ang="0">
                    <a:pos x="905" y="204"/>
                  </a:cxn>
                  <a:cxn ang="0">
                    <a:pos x="924" y="201"/>
                  </a:cxn>
                </a:cxnLst>
                <a:rect l="0" t="0" r="r" b="b"/>
                <a:pathLst>
                  <a:path w="924" h="206">
                    <a:moveTo>
                      <a:pt x="0" y="142"/>
                    </a:moveTo>
                    <a:lnTo>
                      <a:pt x="5" y="141"/>
                    </a:lnTo>
                    <a:lnTo>
                      <a:pt x="10" y="137"/>
                    </a:lnTo>
                    <a:lnTo>
                      <a:pt x="14" y="128"/>
                    </a:lnTo>
                    <a:lnTo>
                      <a:pt x="19" y="126"/>
                    </a:lnTo>
                    <a:lnTo>
                      <a:pt x="24" y="118"/>
                    </a:lnTo>
                    <a:lnTo>
                      <a:pt x="29" y="103"/>
                    </a:lnTo>
                    <a:lnTo>
                      <a:pt x="33" y="100"/>
                    </a:lnTo>
                    <a:lnTo>
                      <a:pt x="38" y="79"/>
                    </a:lnTo>
                    <a:lnTo>
                      <a:pt x="43" y="77"/>
                    </a:lnTo>
                    <a:lnTo>
                      <a:pt x="48" y="71"/>
                    </a:lnTo>
                    <a:lnTo>
                      <a:pt x="52" y="55"/>
                    </a:lnTo>
                    <a:lnTo>
                      <a:pt x="57" y="45"/>
                    </a:lnTo>
                    <a:lnTo>
                      <a:pt x="62" y="49"/>
                    </a:lnTo>
                    <a:lnTo>
                      <a:pt x="67" y="31"/>
                    </a:lnTo>
                    <a:lnTo>
                      <a:pt x="71" y="20"/>
                    </a:lnTo>
                    <a:lnTo>
                      <a:pt x="76" y="4"/>
                    </a:lnTo>
                    <a:lnTo>
                      <a:pt x="81" y="2"/>
                    </a:lnTo>
                    <a:lnTo>
                      <a:pt x="85" y="0"/>
                    </a:lnTo>
                    <a:lnTo>
                      <a:pt x="90" y="2"/>
                    </a:lnTo>
                    <a:lnTo>
                      <a:pt x="95" y="0"/>
                    </a:lnTo>
                    <a:lnTo>
                      <a:pt x="100" y="8"/>
                    </a:lnTo>
                    <a:lnTo>
                      <a:pt x="104" y="17"/>
                    </a:lnTo>
                    <a:lnTo>
                      <a:pt x="109" y="41"/>
                    </a:lnTo>
                    <a:lnTo>
                      <a:pt x="114" y="60"/>
                    </a:lnTo>
                    <a:lnTo>
                      <a:pt x="119" y="83"/>
                    </a:lnTo>
                    <a:lnTo>
                      <a:pt x="123" y="91"/>
                    </a:lnTo>
                    <a:lnTo>
                      <a:pt x="128" y="115"/>
                    </a:lnTo>
                    <a:lnTo>
                      <a:pt x="133" y="140"/>
                    </a:lnTo>
                    <a:lnTo>
                      <a:pt x="138" y="153"/>
                    </a:lnTo>
                    <a:lnTo>
                      <a:pt x="142" y="167"/>
                    </a:lnTo>
                    <a:lnTo>
                      <a:pt x="147" y="177"/>
                    </a:lnTo>
                    <a:lnTo>
                      <a:pt x="152" y="183"/>
                    </a:lnTo>
                    <a:lnTo>
                      <a:pt x="157" y="184"/>
                    </a:lnTo>
                    <a:lnTo>
                      <a:pt x="161" y="188"/>
                    </a:lnTo>
                    <a:lnTo>
                      <a:pt x="166" y="187"/>
                    </a:lnTo>
                    <a:lnTo>
                      <a:pt x="171" y="183"/>
                    </a:lnTo>
                    <a:lnTo>
                      <a:pt x="176" y="186"/>
                    </a:lnTo>
                    <a:lnTo>
                      <a:pt x="180" y="192"/>
                    </a:lnTo>
                    <a:lnTo>
                      <a:pt x="185" y="195"/>
                    </a:lnTo>
                    <a:lnTo>
                      <a:pt x="190" y="193"/>
                    </a:lnTo>
                    <a:lnTo>
                      <a:pt x="194" y="195"/>
                    </a:lnTo>
                    <a:lnTo>
                      <a:pt x="199" y="197"/>
                    </a:lnTo>
                    <a:lnTo>
                      <a:pt x="204" y="197"/>
                    </a:lnTo>
                    <a:lnTo>
                      <a:pt x="209" y="197"/>
                    </a:lnTo>
                    <a:lnTo>
                      <a:pt x="213" y="197"/>
                    </a:lnTo>
                    <a:lnTo>
                      <a:pt x="218" y="198"/>
                    </a:lnTo>
                    <a:lnTo>
                      <a:pt x="223" y="199"/>
                    </a:lnTo>
                    <a:lnTo>
                      <a:pt x="228" y="197"/>
                    </a:lnTo>
                    <a:lnTo>
                      <a:pt x="232" y="199"/>
                    </a:lnTo>
                    <a:lnTo>
                      <a:pt x="237" y="201"/>
                    </a:lnTo>
                    <a:lnTo>
                      <a:pt x="242" y="201"/>
                    </a:lnTo>
                    <a:lnTo>
                      <a:pt x="247" y="199"/>
                    </a:lnTo>
                    <a:lnTo>
                      <a:pt x="251" y="199"/>
                    </a:lnTo>
                    <a:lnTo>
                      <a:pt x="256" y="200"/>
                    </a:lnTo>
                    <a:lnTo>
                      <a:pt x="261" y="202"/>
                    </a:lnTo>
                    <a:lnTo>
                      <a:pt x="266" y="200"/>
                    </a:lnTo>
                    <a:lnTo>
                      <a:pt x="270" y="202"/>
                    </a:lnTo>
                    <a:lnTo>
                      <a:pt x="275" y="204"/>
                    </a:lnTo>
                    <a:lnTo>
                      <a:pt x="280" y="201"/>
                    </a:lnTo>
                    <a:lnTo>
                      <a:pt x="285" y="199"/>
                    </a:lnTo>
                    <a:lnTo>
                      <a:pt x="289" y="200"/>
                    </a:lnTo>
                    <a:lnTo>
                      <a:pt x="294" y="202"/>
                    </a:lnTo>
                    <a:lnTo>
                      <a:pt x="299" y="204"/>
                    </a:lnTo>
                    <a:lnTo>
                      <a:pt x="303" y="204"/>
                    </a:lnTo>
                    <a:lnTo>
                      <a:pt x="308" y="203"/>
                    </a:lnTo>
                    <a:lnTo>
                      <a:pt x="313" y="202"/>
                    </a:lnTo>
                    <a:lnTo>
                      <a:pt x="318" y="198"/>
                    </a:lnTo>
                    <a:lnTo>
                      <a:pt x="322" y="198"/>
                    </a:lnTo>
                    <a:lnTo>
                      <a:pt x="327" y="200"/>
                    </a:lnTo>
                    <a:lnTo>
                      <a:pt x="332" y="202"/>
                    </a:lnTo>
                    <a:lnTo>
                      <a:pt x="337" y="204"/>
                    </a:lnTo>
                    <a:lnTo>
                      <a:pt x="341" y="201"/>
                    </a:lnTo>
                    <a:lnTo>
                      <a:pt x="346" y="202"/>
                    </a:lnTo>
                    <a:lnTo>
                      <a:pt x="351" y="203"/>
                    </a:lnTo>
                    <a:lnTo>
                      <a:pt x="356" y="203"/>
                    </a:lnTo>
                    <a:lnTo>
                      <a:pt x="360" y="201"/>
                    </a:lnTo>
                    <a:lnTo>
                      <a:pt x="365" y="201"/>
                    </a:lnTo>
                    <a:lnTo>
                      <a:pt x="370" y="201"/>
                    </a:lnTo>
                    <a:lnTo>
                      <a:pt x="375" y="201"/>
                    </a:lnTo>
                    <a:lnTo>
                      <a:pt x="379" y="203"/>
                    </a:lnTo>
                    <a:lnTo>
                      <a:pt x="384" y="205"/>
                    </a:lnTo>
                    <a:lnTo>
                      <a:pt x="389" y="205"/>
                    </a:lnTo>
                    <a:lnTo>
                      <a:pt x="394" y="203"/>
                    </a:lnTo>
                    <a:lnTo>
                      <a:pt x="398" y="203"/>
                    </a:lnTo>
                    <a:lnTo>
                      <a:pt x="403" y="203"/>
                    </a:lnTo>
                    <a:lnTo>
                      <a:pt x="408" y="201"/>
                    </a:lnTo>
                    <a:lnTo>
                      <a:pt x="412" y="203"/>
                    </a:lnTo>
                    <a:lnTo>
                      <a:pt x="417" y="200"/>
                    </a:lnTo>
                    <a:lnTo>
                      <a:pt x="422" y="201"/>
                    </a:lnTo>
                    <a:lnTo>
                      <a:pt x="427" y="202"/>
                    </a:lnTo>
                    <a:lnTo>
                      <a:pt x="431" y="202"/>
                    </a:lnTo>
                    <a:lnTo>
                      <a:pt x="436" y="203"/>
                    </a:lnTo>
                    <a:lnTo>
                      <a:pt x="441" y="204"/>
                    </a:lnTo>
                    <a:lnTo>
                      <a:pt x="446" y="204"/>
                    </a:lnTo>
                    <a:lnTo>
                      <a:pt x="450" y="202"/>
                    </a:lnTo>
                    <a:lnTo>
                      <a:pt x="455" y="202"/>
                    </a:lnTo>
                    <a:lnTo>
                      <a:pt x="460" y="202"/>
                    </a:lnTo>
                    <a:lnTo>
                      <a:pt x="465" y="203"/>
                    </a:lnTo>
                    <a:lnTo>
                      <a:pt x="469" y="203"/>
                    </a:lnTo>
                    <a:lnTo>
                      <a:pt x="474" y="203"/>
                    </a:lnTo>
                    <a:lnTo>
                      <a:pt x="479" y="203"/>
                    </a:lnTo>
                    <a:lnTo>
                      <a:pt x="484" y="203"/>
                    </a:lnTo>
                    <a:lnTo>
                      <a:pt x="488" y="203"/>
                    </a:lnTo>
                    <a:lnTo>
                      <a:pt x="493" y="202"/>
                    </a:lnTo>
                    <a:lnTo>
                      <a:pt x="498" y="203"/>
                    </a:lnTo>
                    <a:lnTo>
                      <a:pt x="503" y="205"/>
                    </a:lnTo>
                    <a:lnTo>
                      <a:pt x="507" y="205"/>
                    </a:lnTo>
                    <a:lnTo>
                      <a:pt x="512" y="205"/>
                    </a:lnTo>
                    <a:lnTo>
                      <a:pt x="517" y="206"/>
                    </a:lnTo>
                    <a:lnTo>
                      <a:pt x="522" y="205"/>
                    </a:lnTo>
                    <a:lnTo>
                      <a:pt x="526" y="204"/>
                    </a:lnTo>
                    <a:lnTo>
                      <a:pt x="531" y="204"/>
                    </a:lnTo>
                    <a:lnTo>
                      <a:pt x="536" y="205"/>
                    </a:lnTo>
                    <a:lnTo>
                      <a:pt x="540" y="204"/>
                    </a:lnTo>
                    <a:lnTo>
                      <a:pt x="545" y="203"/>
                    </a:lnTo>
                    <a:lnTo>
                      <a:pt x="550" y="204"/>
                    </a:lnTo>
                    <a:lnTo>
                      <a:pt x="555" y="204"/>
                    </a:lnTo>
                    <a:lnTo>
                      <a:pt x="559" y="205"/>
                    </a:lnTo>
                    <a:lnTo>
                      <a:pt x="564" y="205"/>
                    </a:lnTo>
                    <a:lnTo>
                      <a:pt x="569" y="206"/>
                    </a:lnTo>
                    <a:lnTo>
                      <a:pt x="574" y="205"/>
                    </a:lnTo>
                    <a:lnTo>
                      <a:pt x="578" y="203"/>
                    </a:lnTo>
                    <a:lnTo>
                      <a:pt x="583" y="202"/>
                    </a:lnTo>
                    <a:lnTo>
                      <a:pt x="588" y="202"/>
                    </a:lnTo>
                    <a:lnTo>
                      <a:pt x="593" y="202"/>
                    </a:lnTo>
                    <a:lnTo>
                      <a:pt x="597" y="202"/>
                    </a:lnTo>
                    <a:lnTo>
                      <a:pt x="602" y="203"/>
                    </a:lnTo>
                    <a:lnTo>
                      <a:pt x="607" y="202"/>
                    </a:lnTo>
                    <a:lnTo>
                      <a:pt x="612" y="203"/>
                    </a:lnTo>
                    <a:lnTo>
                      <a:pt x="616" y="204"/>
                    </a:lnTo>
                    <a:lnTo>
                      <a:pt x="621" y="204"/>
                    </a:lnTo>
                    <a:lnTo>
                      <a:pt x="626" y="198"/>
                    </a:lnTo>
                    <a:lnTo>
                      <a:pt x="631" y="200"/>
                    </a:lnTo>
                    <a:lnTo>
                      <a:pt x="635" y="202"/>
                    </a:lnTo>
                    <a:lnTo>
                      <a:pt x="640" y="203"/>
                    </a:lnTo>
                    <a:lnTo>
                      <a:pt x="645" y="204"/>
                    </a:lnTo>
                    <a:lnTo>
                      <a:pt x="649" y="204"/>
                    </a:lnTo>
                    <a:lnTo>
                      <a:pt x="654" y="205"/>
                    </a:lnTo>
                    <a:lnTo>
                      <a:pt x="659" y="205"/>
                    </a:lnTo>
                    <a:lnTo>
                      <a:pt x="664" y="204"/>
                    </a:lnTo>
                    <a:lnTo>
                      <a:pt x="668" y="204"/>
                    </a:lnTo>
                    <a:lnTo>
                      <a:pt x="673" y="203"/>
                    </a:lnTo>
                    <a:lnTo>
                      <a:pt x="678" y="203"/>
                    </a:lnTo>
                    <a:lnTo>
                      <a:pt x="683" y="204"/>
                    </a:lnTo>
                    <a:lnTo>
                      <a:pt x="687" y="204"/>
                    </a:lnTo>
                    <a:lnTo>
                      <a:pt x="692" y="205"/>
                    </a:lnTo>
                    <a:lnTo>
                      <a:pt x="697" y="203"/>
                    </a:lnTo>
                    <a:lnTo>
                      <a:pt x="702" y="203"/>
                    </a:lnTo>
                    <a:lnTo>
                      <a:pt x="706" y="204"/>
                    </a:lnTo>
                    <a:lnTo>
                      <a:pt x="711" y="205"/>
                    </a:lnTo>
                    <a:lnTo>
                      <a:pt x="716" y="204"/>
                    </a:lnTo>
                    <a:lnTo>
                      <a:pt x="721" y="201"/>
                    </a:lnTo>
                    <a:lnTo>
                      <a:pt x="725" y="202"/>
                    </a:lnTo>
                    <a:lnTo>
                      <a:pt x="730" y="202"/>
                    </a:lnTo>
                    <a:lnTo>
                      <a:pt x="735" y="204"/>
                    </a:lnTo>
                    <a:lnTo>
                      <a:pt x="740" y="204"/>
                    </a:lnTo>
                    <a:lnTo>
                      <a:pt x="744" y="205"/>
                    </a:lnTo>
                    <a:lnTo>
                      <a:pt x="749" y="205"/>
                    </a:lnTo>
                    <a:lnTo>
                      <a:pt x="754" y="202"/>
                    </a:lnTo>
                    <a:lnTo>
                      <a:pt x="758" y="201"/>
                    </a:lnTo>
                    <a:lnTo>
                      <a:pt x="763" y="203"/>
                    </a:lnTo>
                    <a:lnTo>
                      <a:pt x="768" y="204"/>
                    </a:lnTo>
                    <a:lnTo>
                      <a:pt x="773" y="205"/>
                    </a:lnTo>
                    <a:lnTo>
                      <a:pt x="777" y="206"/>
                    </a:lnTo>
                    <a:lnTo>
                      <a:pt x="782" y="206"/>
                    </a:lnTo>
                    <a:lnTo>
                      <a:pt x="787" y="205"/>
                    </a:lnTo>
                    <a:lnTo>
                      <a:pt x="792" y="194"/>
                    </a:lnTo>
                    <a:lnTo>
                      <a:pt x="796" y="197"/>
                    </a:lnTo>
                    <a:lnTo>
                      <a:pt x="801" y="201"/>
                    </a:lnTo>
                    <a:lnTo>
                      <a:pt x="806" y="202"/>
                    </a:lnTo>
                    <a:lnTo>
                      <a:pt x="811" y="203"/>
                    </a:lnTo>
                    <a:lnTo>
                      <a:pt x="815" y="203"/>
                    </a:lnTo>
                    <a:lnTo>
                      <a:pt x="820" y="204"/>
                    </a:lnTo>
                    <a:lnTo>
                      <a:pt x="825" y="206"/>
                    </a:lnTo>
                    <a:lnTo>
                      <a:pt x="830" y="206"/>
                    </a:lnTo>
                    <a:lnTo>
                      <a:pt x="834" y="206"/>
                    </a:lnTo>
                    <a:lnTo>
                      <a:pt x="839" y="206"/>
                    </a:lnTo>
                    <a:lnTo>
                      <a:pt x="844" y="206"/>
                    </a:lnTo>
                    <a:lnTo>
                      <a:pt x="849" y="205"/>
                    </a:lnTo>
                    <a:lnTo>
                      <a:pt x="853" y="205"/>
                    </a:lnTo>
                    <a:lnTo>
                      <a:pt x="858" y="204"/>
                    </a:lnTo>
                    <a:lnTo>
                      <a:pt x="863" y="203"/>
                    </a:lnTo>
                    <a:lnTo>
                      <a:pt x="867" y="204"/>
                    </a:lnTo>
                    <a:lnTo>
                      <a:pt x="872" y="205"/>
                    </a:lnTo>
                    <a:lnTo>
                      <a:pt x="877" y="206"/>
                    </a:lnTo>
                    <a:lnTo>
                      <a:pt x="882" y="205"/>
                    </a:lnTo>
                    <a:lnTo>
                      <a:pt x="886" y="203"/>
                    </a:lnTo>
                    <a:lnTo>
                      <a:pt x="891" y="204"/>
                    </a:lnTo>
                    <a:lnTo>
                      <a:pt x="896" y="204"/>
                    </a:lnTo>
                    <a:lnTo>
                      <a:pt x="901" y="204"/>
                    </a:lnTo>
                    <a:lnTo>
                      <a:pt x="905" y="204"/>
                    </a:lnTo>
                    <a:lnTo>
                      <a:pt x="910" y="203"/>
                    </a:lnTo>
                    <a:lnTo>
                      <a:pt x="915" y="201"/>
                    </a:lnTo>
                    <a:lnTo>
                      <a:pt x="920" y="201"/>
                    </a:lnTo>
                    <a:lnTo>
                      <a:pt x="924" y="201"/>
                    </a:lnTo>
                  </a:path>
                </a:pathLst>
              </a:custGeom>
              <a:noFill/>
              <a:ln w="36513">
                <a:solidFill>
                  <a:srgbClr val="999999"/>
                </a:solidFill>
                <a:prstDash val="solid"/>
                <a:round/>
                <a:headEnd/>
                <a:tailEnd/>
              </a:ln>
            </p:spPr>
            <p:txBody>
              <a:bodyPr/>
              <a:lstStyle/>
              <a:p>
                <a:endParaRPr lang="zh-CN" altLang="en-US"/>
              </a:p>
            </p:txBody>
          </p:sp>
          <p:sp>
            <p:nvSpPr>
              <p:cNvPr id="1223" name="Freeform 227"/>
              <p:cNvSpPr>
                <a:spLocks/>
              </p:cNvSpPr>
              <p:nvPr/>
            </p:nvSpPr>
            <p:spPr bwMode="auto">
              <a:xfrm>
                <a:off x="5148" y="2920"/>
                <a:ext cx="41" cy="3"/>
              </a:xfrm>
              <a:custGeom>
                <a:avLst/>
                <a:gdLst/>
                <a:ahLst/>
                <a:cxnLst>
                  <a:cxn ang="0">
                    <a:pos x="0" y="0"/>
                  </a:cxn>
                  <a:cxn ang="0">
                    <a:pos x="5" y="1"/>
                  </a:cxn>
                  <a:cxn ang="0">
                    <a:pos x="10" y="2"/>
                  </a:cxn>
                  <a:cxn ang="0">
                    <a:pos x="15" y="3"/>
                  </a:cxn>
                  <a:cxn ang="0">
                    <a:pos x="19" y="1"/>
                  </a:cxn>
                  <a:cxn ang="0">
                    <a:pos x="24" y="1"/>
                  </a:cxn>
                  <a:cxn ang="0">
                    <a:pos x="29" y="2"/>
                  </a:cxn>
                  <a:cxn ang="0">
                    <a:pos x="34" y="3"/>
                  </a:cxn>
                  <a:cxn ang="0">
                    <a:pos x="38" y="2"/>
                  </a:cxn>
                  <a:cxn ang="0">
                    <a:pos x="43" y="2"/>
                  </a:cxn>
                </a:cxnLst>
                <a:rect l="0" t="0" r="r" b="b"/>
                <a:pathLst>
                  <a:path w="43" h="3">
                    <a:moveTo>
                      <a:pt x="0" y="0"/>
                    </a:moveTo>
                    <a:lnTo>
                      <a:pt x="5" y="1"/>
                    </a:lnTo>
                    <a:lnTo>
                      <a:pt x="10" y="2"/>
                    </a:lnTo>
                    <a:lnTo>
                      <a:pt x="15" y="3"/>
                    </a:lnTo>
                    <a:lnTo>
                      <a:pt x="19" y="1"/>
                    </a:lnTo>
                    <a:lnTo>
                      <a:pt x="24" y="1"/>
                    </a:lnTo>
                    <a:lnTo>
                      <a:pt x="29" y="2"/>
                    </a:lnTo>
                    <a:lnTo>
                      <a:pt x="34" y="3"/>
                    </a:lnTo>
                    <a:lnTo>
                      <a:pt x="38" y="2"/>
                    </a:lnTo>
                    <a:lnTo>
                      <a:pt x="43" y="2"/>
                    </a:lnTo>
                  </a:path>
                </a:pathLst>
              </a:custGeom>
              <a:noFill/>
              <a:ln w="36513">
                <a:solidFill>
                  <a:srgbClr val="999999"/>
                </a:solidFill>
                <a:prstDash val="solid"/>
                <a:round/>
                <a:headEnd/>
                <a:tailEnd/>
              </a:ln>
            </p:spPr>
            <p:txBody>
              <a:bodyPr/>
              <a:lstStyle/>
              <a:p>
                <a:endParaRPr lang="zh-CN" altLang="en-US"/>
              </a:p>
            </p:txBody>
          </p:sp>
          <p:sp>
            <p:nvSpPr>
              <p:cNvPr id="1224" name="Line 228"/>
              <p:cNvSpPr>
                <a:spLocks noChangeShapeType="1"/>
              </p:cNvSpPr>
              <p:nvPr/>
            </p:nvSpPr>
            <p:spPr bwMode="auto">
              <a:xfrm flipH="1">
                <a:off x="5006" y="2549"/>
                <a:ext cx="17" cy="1"/>
              </a:xfrm>
              <a:prstGeom prst="line">
                <a:avLst/>
              </a:prstGeom>
              <a:noFill/>
              <a:ln w="12700">
                <a:solidFill>
                  <a:srgbClr val="000000"/>
                </a:solidFill>
                <a:round/>
                <a:headEnd/>
                <a:tailEnd/>
              </a:ln>
            </p:spPr>
            <p:txBody>
              <a:bodyPr/>
              <a:lstStyle/>
              <a:p>
                <a:endParaRPr lang="zh-CN" altLang="en-US"/>
              </a:p>
            </p:txBody>
          </p:sp>
          <p:sp>
            <p:nvSpPr>
              <p:cNvPr id="1225" name="Freeform 229"/>
              <p:cNvSpPr>
                <a:spLocks/>
              </p:cNvSpPr>
              <p:nvPr/>
            </p:nvSpPr>
            <p:spPr bwMode="auto">
              <a:xfrm>
                <a:off x="4132" y="932"/>
                <a:ext cx="76" cy="62"/>
              </a:xfrm>
              <a:custGeom>
                <a:avLst/>
                <a:gdLst/>
                <a:ahLst/>
                <a:cxnLst>
                  <a:cxn ang="0">
                    <a:pos x="76" y="62"/>
                  </a:cxn>
                  <a:cxn ang="0">
                    <a:pos x="0" y="33"/>
                  </a:cxn>
                  <a:cxn ang="0">
                    <a:pos x="23" y="0"/>
                  </a:cxn>
                  <a:cxn ang="0">
                    <a:pos x="76" y="62"/>
                  </a:cxn>
                </a:cxnLst>
                <a:rect l="0" t="0" r="r" b="b"/>
                <a:pathLst>
                  <a:path w="76" h="62">
                    <a:moveTo>
                      <a:pt x="76" y="62"/>
                    </a:moveTo>
                    <a:lnTo>
                      <a:pt x="0" y="33"/>
                    </a:lnTo>
                    <a:lnTo>
                      <a:pt x="23" y="0"/>
                    </a:lnTo>
                    <a:lnTo>
                      <a:pt x="76" y="62"/>
                    </a:lnTo>
                    <a:close/>
                  </a:path>
                </a:pathLst>
              </a:custGeom>
              <a:solidFill>
                <a:srgbClr val="000000"/>
              </a:solidFill>
              <a:ln w="9525">
                <a:noFill/>
                <a:round/>
                <a:headEnd/>
                <a:tailEnd/>
              </a:ln>
            </p:spPr>
            <p:txBody>
              <a:bodyPr/>
              <a:lstStyle/>
              <a:p>
                <a:endParaRPr lang="zh-CN" altLang="en-US"/>
              </a:p>
            </p:txBody>
          </p:sp>
          <p:sp>
            <p:nvSpPr>
              <p:cNvPr id="1226" name="Freeform 230"/>
              <p:cNvSpPr>
                <a:spLocks/>
              </p:cNvSpPr>
              <p:nvPr/>
            </p:nvSpPr>
            <p:spPr bwMode="auto">
              <a:xfrm>
                <a:off x="4132" y="932"/>
                <a:ext cx="76" cy="62"/>
              </a:xfrm>
              <a:custGeom>
                <a:avLst/>
                <a:gdLst/>
                <a:ahLst/>
                <a:cxnLst>
                  <a:cxn ang="0">
                    <a:pos x="76" y="62"/>
                  </a:cxn>
                  <a:cxn ang="0">
                    <a:pos x="0" y="33"/>
                  </a:cxn>
                  <a:cxn ang="0">
                    <a:pos x="23" y="0"/>
                  </a:cxn>
                  <a:cxn ang="0">
                    <a:pos x="76" y="62"/>
                  </a:cxn>
                </a:cxnLst>
                <a:rect l="0" t="0" r="r" b="b"/>
                <a:pathLst>
                  <a:path w="76" h="62">
                    <a:moveTo>
                      <a:pt x="76" y="62"/>
                    </a:moveTo>
                    <a:lnTo>
                      <a:pt x="0" y="33"/>
                    </a:lnTo>
                    <a:lnTo>
                      <a:pt x="23" y="0"/>
                    </a:lnTo>
                    <a:lnTo>
                      <a:pt x="76" y="62"/>
                    </a:lnTo>
                    <a:close/>
                  </a:path>
                </a:pathLst>
              </a:custGeom>
              <a:noFill/>
              <a:ln w="1588">
                <a:solidFill>
                  <a:srgbClr val="000000"/>
                </a:solidFill>
                <a:prstDash val="solid"/>
                <a:round/>
                <a:headEnd/>
                <a:tailEnd/>
              </a:ln>
            </p:spPr>
            <p:txBody>
              <a:bodyPr/>
              <a:lstStyle/>
              <a:p>
                <a:endParaRPr lang="zh-CN" altLang="en-US"/>
              </a:p>
            </p:txBody>
          </p:sp>
          <p:sp>
            <p:nvSpPr>
              <p:cNvPr id="1227" name="Line 231"/>
              <p:cNvSpPr>
                <a:spLocks noChangeShapeType="1"/>
              </p:cNvSpPr>
              <p:nvPr/>
            </p:nvSpPr>
            <p:spPr bwMode="auto">
              <a:xfrm flipH="1" flipV="1">
                <a:off x="4043" y="880"/>
                <a:ext cx="100" cy="69"/>
              </a:xfrm>
              <a:prstGeom prst="line">
                <a:avLst/>
              </a:prstGeom>
              <a:noFill/>
              <a:ln w="23813">
                <a:solidFill>
                  <a:srgbClr val="000000"/>
                </a:solidFill>
                <a:round/>
                <a:headEnd/>
                <a:tailEnd/>
              </a:ln>
            </p:spPr>
            <p:txBody>
              <a:bodyPr/>
              <a:lstStyle/>
              <a:p>
                <a:endParaRPr lang="zh-CN" altLang="en-US"/>
              </a:p>
            </p:txBody>
          </p:sp>
          <p:sp>
            <p:nvSpPr>
              <p:cNvPr id="1228" name="Freeform 232"/>
              <p:cNvSpPr>
                <a:spLocks/>
              </p:cNvSpPr>
              <p:nvPr/>
            </p:nvSpPr>
            <p:spPr bwMode="auto">
              <a:xfrm>
                <a:off x="4450" y="815"/>
                <a:ext cx="82" cy="39"/>
              </a:xfrm>
              <a:custGeom>
                <a:avLst/>
                <a:gdLst/>
                <a:ahLst/>
                <a:cxnLst>
                  <a:cxn ang="0">
                    <a:pos x="0" y="35"/>
                  </a:cxn>
                  <a:cxn ang="0">
                    <a:pos x="74" y="0"/>
                  </a:cxn>
                  <a:cxn ang="0">
                    <a:pos x="82" y="39"/>
                  </a:cxn>
                  <a:cxn ang="0">
                    <a:pos x="0" y="35"/>
                  </a:cxn>
                </a:cxnLst>
                <a:rect l="0" t="0" r="r" b="b"/>
                <a:pathLst>
                  <a:path w="82" h="39">
                    <a:moveTo>
                      <a:pt x="0" y="35"/>
                    </a:moveTo>
                    <a:lnTo>
                      <a:pt x="74" y="0"/>
                    </a:lnTo>
                    <a:lnTo>
                      <a:pt x="82" y="39"/>
                    </a:lnTo>
                    <a:lnTo>
                      <a:pt x="0" y="35"/>
                    </a:lnTo>
                    <a:close/>
                  </a:path>
                </a:pathLst>
              </a:custGeom>
              <a:solidFill>
                <a:srgbClr val="000000"/>
              </a:solidFill>
              <a:ln w="9525">
                <a:noFill/>
                <a:round/>
                <a:headEnd/>
                <a:tailEnd/>
              </a:ln>
            </p:spPr>
            <p:txBody>
              <a:bodyPr/>
              <a:lstStyle/>
              <a:p>
                <a:endParaRPr lang="zh-CN" altLang="en-US"/>
              </a:p>
            </p:txBody>
          </p:sp>
          <p:sp>
            <p:nvSpPr>
              <p:cNvPr id="1229" name="Freeform 233"/>
              <p:cNvSpPr>
                <a:spLocks/>
              </p:cNvSpPr>
              <p:nvPr/>
            </p:nvSpPr>
            <p:spPr bwMode="auto">
              <a:xfrm>
                <a:off x="4450" y="815"/>
                <a:ext cx="82" cy="39"/>
              </a:xfrm>
              <a:custGeom>
                <a:avLst/>
                <a:gdLst/>
                <a:ahLst/>
                <a:cxnLst>
                  <a:cxn ang="0">
                    <a:pos x="0" y="35"/>
                  </a:cxn>
                  <a:cxn ang="0">
                    <a:pos x="74" y="0"/>
                  </a:cxn>
                  <a:cxn ang="0">
                    <a:pos x="82" y="39"/>
                  </a:cxn>
                  <a:cxn ang="0">
                    <a:pos x="0" y="35"/>
                  </a:cxn>
                </a:cxnLst>
                <a:rect l="0" t="0" r="r" b="b"/>
                <a:pathLst>
                  <a:path w="82" h="39">
                    <a:moveTo>
                      <a:pt x="0" y="35"/>
                    </a:moveTo>
                    <a:lnTo>
                      <a:pt x="74" y="0"/>
                    </a:lnTo>
                    <a:lnTo>
                      <a:pt x="82" y="39"/>
                    </a:lnTo>
                    <a:lnTo>
                      <a:pt x="0" y="35"/>
                    </a:lnTo>
                    <a:close/>
                  </a:path>
                </a:pathLst>
              </a:custGeom>
              <a:noFill/>
              <a:ln w="1588">
                <a:solidFill>
                  <a:srgbClr val="000000"/>
                </a:solidFill>
                <a:prstDash val="solid"/>
                <a:round/>
                <a:headEnd/>
                <a:tailEnd/>
              </a:ln>
            </p:spPr>
            <p:txBody>
              <a:bodyPr/>
              <a:lstStyle/>
              <a:p>
                <a:endParaRPr lang="zh-CN" altLang="en-US"/>
              </a:p>
            </p:txBody>
          </p:sp>
          <p:sp>
            <p:nvSpPr>
              <p:cNvPr id="1230" name="Line 234"/>
              <p:cNvSpPr>
                <a:spLocks noChangeShapeType="1"/>
              </p:cNvSpPr>
              <p:nvPr/>
            </p:nvSpPr>
            <p:spPr bwMode="auto">
              <a:xfrm flipV="1">
                <a:off x="4528" y="815"/>
                <a:ext cx="99" cy="20"/>
              </a:xfrm>
              <a:prstGeom prst="line">
                <a:avLst/>
              </a:prstGeom>
              <a:noFill/>
              <a:ln w="23813">
                <a:solidFill>
                  <a:srgbClr val="000000"/>
                </a:solidFill>
                <a:round/>
                <a:headEnd/>
                <a:tailEnd/>
              </a:ln>
            </p:spPr>
            <p:txBody>
              <a:bodyPr/>
              <a:lstStyle/>
              <a:p>
                <a:endParaRPr lang="zh-CN" altLang="en-US"/>
              </a:p>
            </p:txBody>
          </p:sp>
          <p:sp>
            <p:nvSpPr>
              <p:cNvPr id="1231" name="Rectangle 235"/>
              <p:cNvSpPr>
                <a:spLocks noChangeArrowheads="1"/>
              </p:cNvSpPr>
              <p:nvPr/>
            </p:nvSpPr>
            <p:spPr bwMode="auto">
              <a:xfrm>
                <a:off x="3848" y="739"/>
                <a:ext cx="249" cy="136"/>
              </a:xfrm>
              <a:prstGeom prst="rect">
                <a:avLst/>
              </a:prstGeom>
              <a:noFill/>
              <a:ln w="9525">
                <a:noFill/>
                <a:miter lim="800000"/>
                <a:headEnd/>
                <a:tailEnd/>
              </a:ln>
            </p:spPr>
            <p:txBody>
              <a:bodyPr wrap="none" lIns="0" tIns="0" rIns="0" bIns="0">
                <a:spAutoFit/>
              </a:bodyPr>
              <a:lstStyle/>
              <a:p>
                <a:r>
                  <a:rPr lang="en-US" sz="1400" dirty="0">
                    <a:solidFill>
                      <a:schemeClr val="bg2">
                        <a:lumMod val="60000"/>
                        <a:lumOff val="40000"/>
                      </a:schemeClr>
                    </a:solidFill>
                  </a:rPr>
                  <a:t>Steps</a:t>
                </a:r>
              </a:p>
            </p:txBody>
          </p:sp>
          <p:sp>
            <p:nvSpPr>
              <p:cNvPr id="1232" name="Rectangle 236"/>
              <p:cNvSpPr>
                <a:spLocks noChangeArrowheads="1"/>
              </p:cNvSpPr>
              <p:nvPr/>
            </p:nvSpPr>
            <p:spPr bwMode="auto">
              <a:xfrm>
                <a:off x="4645" y="750"/>
                <a:ext cx="440" cy="134"/>
              </a:xfrm>
              <a:prstGeom prst="rect">
                <a:avLst/>
              </a:prstGeom>
              <a:noFill/>
              <a:ln w="9525">
                <a:noFill/>
                <a:miter lim="800000"/>
                <a:headEnd/>
                <a:tailEnd/>
              </a:ln>
            </p:spPr>
            <p:txBody>
              <a:bodyPr wrap="none" lIns="0" tIns="0" rIns="0" bIns="0">
                <a:spAutoFit/>
              </a:bodyPr>
              <a:lstStyle/>
              <a:p>
                <a:r>
                  <a:rPr lang="en-US" sz="1400">
                    <a:solidFill>
                      <a:srgbClr val="000000"/>
                    </a:solidFill>
                  </a:rPr>
                  <a:t>Terraces</a:t>
                </a:r>
                <a:endParaRPr lang="en-US" sz="1400"/>
              </a:p>
            </p:txBody>
          </p:sp>
          <p:sp>
            <p:nvSpPr>
              <p:cNvPr id="1233" name="Rectangle 237"/>
              <p:cNvSpPr>
                <a:spLocks noChangeArrowheads="1"/>
              </p:cNvSpPr>
              <p:nvPr/>
            </p:nvSpPr>
            <p:spPr bwMode="auto">
              <a:xfrm>
                <a:off x="4734" y="1171"/>
                <a:ext cx="341" cy="134"/>
              </a:xfrm>
              <a:prstGeom prst="rect">
                <a:avLst/>
              </a:prstGeom>
              <a:noFill/>
              <a:ln w="9525">
                <a:noFill/>
                <a:miter lim="800000"/>
                <a:headEnd/>
                <a:tailEnd/>
              </a:ln>
            </p:spPr>
            <p:txBody>
              <a:bodyPr wrap="none" lIns="0" tIns="0" rIns="0" bIns="0">
                <a:spAutoFit/>
              </a:bodyPr>
              <a:lstStyle/>
              <a:p>
                <a:r>
                  <a:rPr lang="en-US" sz="1400">
                    <a:solidFill>
                      <a:srgbClr val="000000"/>
                    </a:solidFill>
                  </a:rPr>
                  <a:t>-9.6 ps</a:t>
                </a:r>
                <a:endParaRPr lang="en-US" sz="1400"/>
              </a:p>
            </p:txBody>
          </p:sp>
          <p:sp>
            <p:nvSpPr>
              <p:cNvPr id="1234" name="Rectangle 238"/>
              <p:cNvSpPr>
                <a:spLocks noChangeArrowheads="1"/>
              </p:cNvSpPr>
              <p:nvPr/>
            </p:nvSpPr>
            <p:spPr bwMode="auto">
              <a:xfrm>
                <a:off x="4734" y="1435"/>
                <a:ext cx="341" cy="134"/>
              </a:xfrm>
              <a:prstGeom prst="rect">
                <a:avLst/>
              </a:prstGeom>
              <a:noFill/>
              <a:ln w="9525">
                <a:noFill/>
                <a:miter lim="800000"/>
                <a:headEnd/>
                <a:tailEnd/>
              </a:ln>
            </p:spPr>
            <p:txBody>
              <a:bodyPr wrap="none" lIns="0" tIns="0" rIns="0" bIns="0">
                <a:spAutoFit/>
              </a:bodyPr>
              <a:lstStyle/>
              <a:p>
                <a:r>
                  <a:rPr lang="en-US" sz="1400">
                    <a:solidFill>
                      <a:srgbClr val="000000"/>
                    </a:solidFill>
                  </a:rPr>
                  <a:t>-1.6 ps</a:t>
                </a:r>
                <a:endParaRPr lang="en-US" sz="1400"/>
              </a:p>
            </p:txBody>
          </p:sp>
          <p:sp>
            <p:nvSpPr>
              <p:cNvPr id="1235" name="Rectangle 239"/>
              <p:cNvSpPr>
                <a:spLocks noChangeArrowheads="1"/>
              </p:cNvSpPr>
              <p:nvPr/>
            </p:nvSpPr>
            <p:spPr bwMode="auto">
              <a:xfrm>
                <a:off x="4734" y="1698"/>
                <a:ext cx="341" cy="134"/>
              </a:xfrm>
              <a:prstGeom prst="rect">
                <a:avLst/>
              </a:prstGeom>
              <a:noFill/>
              <a:ln w="9525">
                <a:noFill/>
                <a:miter lim="800000"/>
                <a:headEnd/>
                <a:tailEnd/>
              </a:ln>
            </p:spPr>
            <p:txBody>
              <a:bodyPr wrap="none" lIns="0" tIns="0" rIns="0" bIns="0">
                <a:spAutoFit/>
              </a:bodyPr>
              <a:lstStyle/>
              <a:p>
                <a:r>
                  <a:rPr lang="en-US" sz="1400">
                    <a:solidFill>
                      <a:srgbClr val="000000"/>
                    </a:solidFill>
                  </a:rPr>
                  <a:t>-1.2 ps</a:t>
                </a:r>
                <a:endParaRPr lang="en-US" sz="1400"/>
              </a:p>
            </p:txBody>
          </p:sp>
          <p:sp>
            <p:nvSpPr>
              <p:cNvPr id="1236" name="Rectangle 240"/>
              <p:cNvSpPr>
                <a:spLocks noChangeArrowheads="1"/>
              </p:cNvSpPr>
              <p:nvPr/>
            </p:nvSpPr>
            <p:spPr bwMode="auto">
              <a:xfrm>
                <a:off x="4734" y="1961"/>
                <a:ext cx="341" cy="134"/>
              </a:xfrm>
              <a:prstGeom prst="rect">
                <a:avLst/>
              </a:prstGeom>
              <a:noFill/>
              <a:ln w="9525">
                <a:noFill/>
                <a:miter lim="800000"/>
                <a:headEnd/>
                <a:tailEnd/>
              </a:ln>
            </p:spPr>
            <p:txBody>
              <a:bodyPr wrap="none" lIns="0" tIns="0" rIns="0" bIns="0">
                <a:spAutoFit/>
              </a:bodyPr>
              <a:lstStyle/>
              <a:p>
                <a:r>
                  <a:rPr lang="en-US" sz="1400">
                    <a:solidFill>
                      <a:srgbClr val="000000"/>
                    </a:solidFill>
                  </a:rPr>
                  <a:t>-0.8 ps</a:t>
                </a:r>
                <a:endParaRPr lang="en-US" sz="1400"/>
              </a:p>
            </p:txBody>
          </p:sp>
          <p:sp>
            <p:nvSpPr>
              <p:cNvPr id="1237" name="Rectangle 241"/>
              <p:cNvSpPr>
                <a:spLocks noChangeArrowheads="1"/>
              </p:cNvSpPr>
              <p:nvPr/>
            </p:nvSpPr>
            <p:spPr bwMode="auto">
              <a:xfrm>
                <a:off x="4734" y="2225"/>
                <a:ext cx="341" cy="134"/>
              </a:xfrm>
              <a:prstGeom prst="rect">
                <a:avLst/>
              </a:prstGeom>
              <a:noFill/>
              <a:ln w="9525">
                <a:noFill/>
                <a:miter lim="800000"/>
                <a:headEnd/>
                <a:tailEnd/>
              </a:ln>
            </p:spPr>
            <p:txBody>
              <a:bodyPr wrap="none" lIns="0" tIns="0" rIns="0" bIns="0">
                <a:spAutoFit/>
              </a:bodyPr>
              <a:lstStyle/>
              <a:p>
                <a:r>
                  <a:rPr lang="en-US" sz="1400">
                    <a:solidFill>
                      <a:srgbClr val="000000"/>
                    </a:solidFill>
                  </a:rPr>
                  <a:t>-0.4 ps</a:t>
                </a:r>
                <a:endParaRPr lang="en-US" sz="1400"/>
              </a:p>
            </p:txBody>
          </p:sp>
          <p:sp>
            <p:nvSpPr>
              <p:cNvPr id="1238" name="Rectangle 242"/>
              <p:cNvSpPr>
                <a:spLocks noChangeArrowheads="1"/>
              </p:cNvSpPr>
              <p:nvPr/>
            </p:nvSpPr>
            <p:spPr bwMode="auto">
              <a:xfrm>
                <a:off x="4864" y="2487"/>
                <a:ext cx="211" cy="134"/>
              </a:xfrm>
              <a:prstGeom prst="rect">
                <a:avLst/>
              </a:prstGeom>
              <a:noFill/>
              <a:ln w="9525">
                <a:noFill/>
                <a:miter lim="800000"/>
                <a:headEnd/>
                <a:tailEnd/>
              </a:ln>
            </p:spPr>
            <p:txBody>
              <a:bodyPr wrap="none" lIns="0" tIns="0" rIns="0" bIns="0">
                <a:spAutoFit/>
              </a:bodyPr>
              <a:lstStyle/>
              <a:p>
                <a:r>
                  <a:rPr lang="en-US" sz="1400">
                    <a:solidFill>
                      <a:srgbClr val="000000"/>
                    </a:solidFill>
                  </a:rPr>
                  <a:t>0 ps</a:t>
                </a:r>
                <a:endParaRPr lang="en-US" sz="1400"/>
              </a:p>
            </p:txBody>
          </p:sp>
          <p:sp>
            <p:nvSpPr>
              <p:cNvPr id="1239" name="Rectangle 243"/>
              <p:cNvSpPr>
                <a:spLocks noChangeArrowheads="1"/>
              </p:cNvSpPr>
              <p:nvPr/>
            </p:nvSpPr>
            <p:spPr bwMode="auto">
              <a:xfrm>
                <a:off x="4770" y="2757"/>
                <a:ext cx="304" cy="134"/>
              </a:xfrm>
              <a:prstGeom prst="rect">
                <a:avLst/>
              </a:prstGeom>
              <a:noFill/>
              <a:ln w="9525">
                <a:noFill/>
                <a:miter lim="800000"/>
                <a:headEnd/>
                <a:tailEnd/>
              </a:ln>
            </p:spPr>
            <p:txBody>
              <a:bodyPr wrap="none" lIns="0" tIns="0" rIns="0" bIns="0">
                <a:spAutoFit/>
              </a:bodyPr>
              <a:lstStyle/>
              <a:p>
                <a:r>
                  <a:rPr lang="en-US" sz="1400">
                    <a:solidFill>
                      <a:srgbClr val="000000"/>
                    </a:solidFill>
                  </a:rPr>
                  <a:t>0.4 ps</a:t>
                </a:r>
                <a:endParaRPr lang="en-US" sz="1400"/>
              </a:p>
            </p:txBody>
          </p:sp>
        </p:grpSp>
      </p:grpSp>
      <p:sp>
        <p:nvSpPr>
          <p:cNvPr id="1244" name="Rectangle 9"/>
          <p:cNvSpPr>
            <a:spLocks noChangeArrowheads="1"/>
          </p:cNvSpPr>
          <p:nvPr/>
        </p:nvSpPr>
        <p:spPr bwMode="auto">
          <a:xfrm>
            <a:off x="5327576" y="6505599"/>
            <a:ext cx="3816424" cy="307777"/>
          </a:xfrm>
          <a:prstGeom prst="rect">
            <a:avLst/>
          </a:prstGeom>
          <a:noFill/>
          <a:ln w="9525">
            <a:noFill/>
            <a:miter lim="800000"/>
            <a:headEnd/>
            <a:tailEnd/>
          </a:ln>
        </p:spPr>
        <p:txBody>
          <a:bodyPr wrap="square">
            <a:spAutoFit/>
          </a:bodyPr>
          <a:lstStyle/>
          <a:p>
            <a:pPr marL="342900">
              <a:spcBef>
                <a:spcPct val="50000"/>
              </a:spcBef>
            </a:pPr>
            <a:r>
              <a:rPr lang="en-US" altLang="zh-CN" sz="1400" dirty="0" smtClean="0">
                <a:solidFill>
                  <a:schemeClr val="bg1"/>
                </a:solidFill>
              </a:rPr>
              <a:t>M</a:t>
            </a:r>
            <a:r>
              <a:rPr lang="en-US" altLang="zh-CN" sz="1400" dirty="0">
                <a:solidFill>
                  <a:schemeClr val="bg1"/>
                </a:solidFill>
              </a:rPr>
              <a:t>. </a:t>
            </a:r>
            <a:r>
              <a:rPr lang="en-US" altLang="zh-CN" sz="1400" dirty="0" smtClean="0">
                <a:solidFill>
                  <a:schemeClr val="bg1"/>
                </a:solidFill>
              </a:rPr>
              <a:t>Bonn</a:t>
            </a:r>
            <a:r>
              <a:rPr lang="en-US" altLang="zh-CN" sz="1400" dirty="0" smtClean="0">
                <a:solidFill>
                  <a:schemeClr val="bg1"/>
                </a:solidFill>
              </a:rPr>
              <a:t>, </a:t>
            </a:r>
            <a:r>
              <a:rPr lang="en-US" altLang="zh-CN" sz="1400" i="1" dirty="0" smtClean="0">
                <a:solidFill>
                  <a:schemeClr val="bg1"/>
                </a:solidFill>
              </a:rPr>
              <a:t>et al</a:t>
            </a:r>
            <a:r>
              <a:rPr lang="en-US" altLang="zh-CN" sz="1400" dirty="0" smtClean="0">
                <a:solidFill>
                  <a:schemeClr val="bg1"/>
                </a:solidFill>
              </a:rPr>
              <a:t>.,  </a:t>
            </a:r>
            <a:r>
              <a:rPr lang="en-US" altLang="zh-CN" sz="1400" dirty="0" smtClean="0">
                <a:solidFill>
                  <a:schemeClr val="bg1"/>
                </a:solidFill>
              </a:rPr>
              <a:t>Science </a:t>
            </a:r>
            <a:r>
              <a:rPr lang="en-US" altLang="zh-CN" sz="1400" b="1" dirty="0">
                <a:solidFill>
                  <a:schemeClr val="bg1"/>
                </a:solidFill>
              </a:rPr>
              <a:t>310</a:t>
            </a:r>
            <a:r>
              <a:rPr lang="en-US" altLang="zh-CN" sz="1400" dirty="0">
                <a:solidFill>
                  <a:schemeClr val="bg1"/>
                </a:solidFill>
              </a:rPr>
              <a:t> </a:t>
            </a:r>
            <a:r>
              <a:rPr lang="en-US" altLang="zh-CN" sz="1400" dirty="0" smtClean="0">
                <a:solidFill>
                  <a:schemeClr val="bg1"/>
                </a:solidFill>
              </a:rPr>
              <a:t>, </a:t>
            </a:r>
            <a:r>
              <a:rPr lang="en-US" altLang="zh-CN" sz="1400" dirty="0">
                <a:solidFill>
                  <a:schemeClr val="bg1"/>
                </a:solidFill>
              </a:rPr>
              <a:t>1790 (2005)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43"/>
                                        </p:tgtEl>
                                        <p:attrNameLst>
                                          <p:attrName>style.visibility</p:attrName>
                                        </p:attrNameLst>
                                      </p:cBhvr>
                                      <p:to>
                                        <p:strVal val="visible"/>
                                      </p:to>
                                    </p:set>
                                    <p:animEffect transition="in" filter="blinds(horizontal)">
                                      <p:cBhvr>
                                        <p:cTn id="7" dur="500"/>
                                        <p:tgtEl>
                                          <p:spTgt spid="12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61"/>
                                        </p:tgtEl>
                                        <p:attrNameLst>
                                          <p:attrName>style.visibility</p:attrName>
                                        </p:attrNameLst>
                                      </p:cBhvr>
                                      <p:to>
                                        <p:strVal val="visible"/>
                                      </p:to>
                                    </p:set>
                                    <p:animEffect transition="in" filter="wipe(left)">
                                      <p:cBhvr>
                                        <p:cTn id="12" dur="500"/>
                                        <p:tgtEl>
                                          <p:spTgt spid="116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58"/>
                                        </p:tgtEl>
                                        <p:attrNameLst>
                                          <p:attrName>style.visibility</p:attrName>
                                        </p:attrNameLst>
                                      </p:cBhvr>
                                      <p:to>
                                        <p:strVal val="visible"/>
                                      </p:to>
                                    </p:set>
                                    <p:animEffect transition="in" filter="wipe(left)">
                                      <p:cBhvr>
                                        <p:cTn id="17" dur="500"/>
                                        <p:tgtEl>
                                          <p:spTgt spid="115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41"/>
                                        </p:tgtEl>
                                        <p:attrNameLst>
                                          <p:attrName>style.visibility</p:attrName>
                                        </p:attrNameLst>
                                      </p:cBhvr>
                                      <p:to>
                                        <p:strVal val="visible"/>
                                      </p:to>
                                    </p:set>
                                    <p:animEffect transition="in" filter="blinds(horizontal)">
                                      <p:cBhvr>
                                        <p:cTn id="22" dur="500"/>
                                        <p:tgtEl>
                                          <p:spTgt spid="1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73467" y="1478415"/>
            <a:ext cx="5688632" cy="1744514"/>
          </a:xfrm>
          <a:prstGeom prst="rect">
            <a:avLst/>
          </a:prstGeom>
          <a:noFill/>
          <a:ln w="9525">
            <a:noFill/>
            <a:miter lim="800000"/>
            <a:headEnd/>
            <a:tailEnd/>
          </a:ln>
        </p:spPr>
      </p:pic>
      <p:sp>
        <p:nvSpPr>
          <p:cNvPr id="3" name="标题 2"/>
          <p:cNvSpPr>
            <a:spLocks noGrp="1"/>
          </p:cNvSpPr>
          <p:nvPr>
            <p:ph type="title"/>
          </p:nvPr>
        </p:nvSpPr>
        <p:spPr>
          <a:xfrm>
            <a:off x="457200" y="222386"/>
            <a:ext cx="8229600" cy="1143000"/>
          </a:xfrm>
        </p:spPr>
        <p:txBody>
          <a:bodyPr>
            <a:noAutofit/>
          </a:bodyPr>
          <a:lstStyle/>
          <a:p>
            <a:r>
              <a:rPr lang="en-US" altLang="zh-CN" sz="3600" dirty="0" err="1" smtClean="0">
                <a:solidFill>
                  <a:schemeClr val="bg1"/>
                </a:solidFill>
                <a:latin typeface="Comic Sans MS" pitchFamily="66" charset="0"/>
              </a:rPr>
              <a:t>Photostimulated</a:t>
            </a:r>
            <a:r>
              <a:rPr lang="en-US" altLang="zh-CN" sz="3600" dirty="0" smtClean="0">
                <a:solidFill>
                  <a:schemeClr val="bg1"/>
                </a:solidFill>
                <a:latin typeface="Comic Sans MS" pitchFamily="66" charset="0"/>
              </a:rPr>
              <a:t> Desorption of NH</a:t>
            </a:r>
            <a:r>
              <a:rPr lang="en-US" altLang="zh-CN" sz="3600" baseline="-25000" dirty="0" smtClean="0">
                <a:solidFill>
                  <a:schemeClr val="bg1"/>
                </a:solidFill>
                <a:latin typeface="Comic Sans MS" pitchFamily="66" charset="0"/>
              </a:rPr>
              <a:t>3</a:t>
            </a:r>
            <a:r>
              <a:rPr lang="en-US" altLang="zh-CN" sz="3600" dirty="0" smtClean="0">
                <a:solidFill>
                  <a:schemeClr val="bg1"/>
                </a:solidFill>
                <a:latin typeface="Comic Sans MS" pitchFamily="66" charset="0"/>
              </a:rPr>
              <a:t> from Cu(111)</a:t>
            </a:r>
            <a:endParaRPr lang="zh-CN" altLang="en-US" sz="3600" dirty="0">
              <a:solidFill>
                <a:schemeClr val="bg1"/>
              </a:solidFill>
              <a:latin typeface="Comic Sans MS" pitchFamily="66" charset="0"/>
            </a:endParaRPr>
          </a:p>
        </p:txBody>
      </p:sp>
      <p:pic>
        <p:nvPicPr>
          <p:cNvPr id="290817" name="Picture 1"/>
          <p:cNvPicPr>
            <a:picLocks noChangeAspect="1" noChangeArrowheads="1"/>
          </p:cNvPicPr>
          <p:nvPr/>
        </p:nvPicPr>
        <p:blipFill>
          <a:blip r:embed="rId3" cstate="print"/>
          <a:srcRect/>
          <a:stretch>
            <a:fillRect/>
          </a:stretch>
        </p:blipFill>
        <p:spPr bwMode="auto">
          <a:xfrm>
            <a:off x="1043608" y="3429001"/>
            <a:ext cx="6480720" cy="3172428"/>
          </a:xfrm>
          <a:prstGeom prst="rect">
            <a:avLst/>
          </a:prstGeom>
          <a:noFill/>
          <a:ln w="9525">
            <a:noFill/>
            <a:miter lim="800000"/>
            <a:headEnd/>
            <a:tailEnd/>
          </a:ln>
        </p:spPr>
      </p:pic>
      <p:sp>
        <p:nvSpPr>
          <p:cNvPr id="5" name="矩形 4"/>
          <p:cNvSpPr/>
          <p:nvPr/>
        </p:nvSpPr>
        <p:spPr>
          <a:xfrm>
            <a:off x="6188995" y="6525344"/>
            <a:ext cx="3035511" cy="338554"/>
          </a:xfrm>
          <a:prstGeom prst="rect">
            <a:avLst/>
          </a:prstGeom>
        </p:spPr>
        <p:txBody>
          <a:bodyPr wrap="none">
            <a:spAutoFit/>
          </a:bodyPr>
          <a:lstStyle/>
          <a:p>
            <a:r>
              <a:rPr lang="da-DK" altLang="zh-CN" sz="1600" dirty="0" smtClean="0">
                <a:solidFill>
                  <a:schemeClr val="bg1"/>
                </a:solidFill>
              </a:rPr>
              <a:t>H. Guo </a:t>
            </a:r>
            <a:r>
              <a:rPr lang="da-DK" altLang="zh-CN" sz="1600" i="1" dirty="0" smtClean="0">
                <a:solidFill>
                  <a:schemeClr val="bg1"/>
                </a:solidFill>
              </a:rPr>
              <a:t>et al</a:t>
            </a:r>
            <a:r>
              <a:rPr lang="da-DK" altLang="zh-CN" sz="1600" dirty="0" smtClean="0">
                <a:solidFill>
                  <a:schemeClr val="bg1"/>
                </a:solidFill>
              </a:rPr>
              <a:t>., JCP, 104, </a:t>
            </a:r>
            <a:r>
              <a:rPr lang="da-DK" altLang="zh-CN" sz="1600" dirty="0" smtClean="0">
                <a:solidFill>
                  <a:schemeClr val="bg1"/>
                </a:solidFill>
              </a:rPr>
              <a:t>8757</a:t>
            </a:r>
            <a:r>
              <a:rPr lang="en-US" altLang="zh-CN" sz="1600" dirty="0" smtClean="0">
                <a:solidFill>
                  <a:schemeClr val="bg1"/>
                </a:solidFill>
              </a:rPr>
              <a:t>(1996)</a:t>
            </a:r>
            <a:endParaRPr lang="zh-CN" altLang="en-US" sz="1600" dirty="0">
              <a:solidFill>
                <a:schemeClr val="bg1"/>
              </a:solidFill>
            </a:endParaRPr>
          </a:p>
        </p:txBody>
      </p:sp>
      <p:sp>
        <p:nvSpPr>
          <p:cNvPr id="6" name="矩形 5"/>
          <p:cNvSpPr/>
          <p:nvPr/>
        </p:nvSpPr>
        <p:spPr>
          <a:xfrm>
            <a:off x="6164595" y="3140968"/>
            <a:ext cx="2979405" cy="338554"/>
          </a:xfrm>
          <a:prstGeom prst="rect">
            <a:avLst/>
          </a:prstGeom>
        </p:spPr>
        <p:txBody>
          <a:bodyPr wrap="none">
            <a:spAutoFit/>
          </a:bodyPr>
          <a:lstStyle/>
          <a:p>
            <a:r>
              <a:rPr lang="en-GB" altLang="zh-CN" sz="1600" dirty="0" smtClean="0">
                <a:solidFill>
                  <a:schemeClr val="bg1"/>
                </a:solidFill>
              </a:rPr>
              <a:t>G. </a:t>
            </a:r>
            <a:r>
              <a:rPr lang="en-GB" altLang="zh-CN" sz="1600" dirty="0" err="1" smtClean="0">
                <a:solidFill>
                  <a:schemeClr val="bg1"/>
                </a:solidFill>
              </a:rPr>
              <a:t>Ertl</a:t>
            </a:r>
            <a:r>
              <a:rPr lang="en-GB" altLang="zh-CN" sz="1600" dirty="0" smtClean="0">
                <a:solidFill>
                  <a:schemeClr val="bg1"/>
                </a:solidFill>
              </a:rPr>
              <a:t> et al., JCP, 102, </a:t>
            </a:r>
            <a:r>
              <a:rPr lang="en-GB" altLang="zh-CN" sz="1600" dirty="0" smtClean="0">
                <a:solidFill>
                  <a:schemeClr val="bg1"/>
                </a:solidFill>
              </a:rPr>
              <a:t>3414(1995)</a:t>
            </a:r>
            <a:endParaRPr lang="zh-CN" alt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0817"/>
                                        </p:tgtEl>
                                        <p:attrNameLst>
                                          <p:attrName>style.visibility</p:attrName>
                                        </p:attrNameLst>
                                      </p:cBhvr>
                                      <p:to>
                                        <p:strVal val="visible"/>
                                      </p:to>
                                    </p:set>
                                    <p:animEffect transition="in" filter="blinds(horizontal)">
                                      <p:cBhvr>
                                        <p:cTn id="7" dur="500"/>
                                        <p:tgtEl>
                                          <p:spTgt spid="2908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82"/>
          <p:cNvPicPr>
            <a:picLocks noChangeAspect="1" noChangeArrowheads="1"/>
          </p:cNvPicPr>
          <p:nvPr/>
        </p:nvPicPr>
        <p:blipFill>
          <a:blip r:embed="rId2" cstate="print"/>
          <a:srcRect/>
          <a:stretch>
            <a:fillRect/>
          </a:stretch>
        </p:blipFill>
        <p:spPr bwMode="auto">
          <a:xfrm>
            <a:off x="179512" y="1196752"/>
            <a:ext cx="3744416" cy="5510721"/>
          </a:xfrm>
          <a:prstGeom prst="rect">
            <a:avLst/>
          </a:prstGeom>
          <a:noFill/>
          <a:ln w="9525">
            <a:noFill/>
            <a:miter lim="800000"/>
            <a:headEnd/>
            <a:tailEnd/>
          </a:ln>
        </p:spPr>
      </p:pic>
      <p:sp>
        <p:nvSpPr>
          <p:cNvPr id="37971" name="Rectangle 83"/>
          <p:cNvSpPr>
            <a:spLocks noChangeArrowheads="1"/>
          </p:cNvSpPr>
          <p:nvPr/>
        </p:nvSpPr>
        <p:spPr bwMode="auto">
          <a:xfrm>
            <a:off x="457200" y="44624"/>
            <a:ext cx="8229600" cy="1143000"/>
          </a:xfrm>
          <a:prstGeom prst="rect">
            <a:avLst/>
          </a:prstGeom>
          <a:noFill/>
          <a:ln w="9525">
            <a:noFill/>
            <a:miter lim="800000"/>
            <a:headEnd/>
            <a:tailEnd/>
          </a:ln>
          <a:effectLst/>
        </p:spPr>
        <p:txBody>
          <a:bodyPr anchor="ctr"/>
          <a:lstStyle/>
          <a:p>
            <a:pPr algn="ctr">
              <a:defRPr/>
            </a:pPr>
            <a:r>
              <a:rPr lang="en-US" altLang="zh-CN" sz="3200" dirty="0">
                <a:solidFill>
                  <a:srgbClr val="FFC000"/>
                </a:solidFill>
                <a:effectLst>
                  <a:outerShdw blurRad="38100" dist="38100" dir="2700000" algn="tl">
                    <a:srgbClr val="000000"/>
                  </a:outerShdw>
                </a:effectLst>
                <a:latin typeface="Comic Sans MS" pitchFamily="66" charset="0"/>
                <a:ea typeface="宋体" pitchFamily="2" charset="-122"/>
              </a:rPr>
              <a:t>Real-Time Observation of Molecular Motion on a Surface</a:t>
            </a:r>
          </a:p>
        </p:txBody>
      </p:sp>
      <p:grpSp>
        <p:nvGrpSpPr>
          <p:cNvPr id="14" name="组合 13"/>
          <p:cNvGrpSpPr/>
          <p:nvPr/>
        </p:nvGrpSpPr>
        <p:grpSpPr>
          <a:xfrm>
            <a:off x="4211960" y="2708920"/>
            <a:ext cx="4716016" cy="2168551"/>
            <a:chOff x="4427984" y="1800200"/>
            <a:chExt cx="4716016" cy="2168551"/>
          </a:xfrm>
        </p:grpSpPr>
        <p:sp>
          <p:nvSpPr>
            <p:cNvPr id="15" name="圆角矩形 14"/>
            <p:cNvSpPr/>
            <p:nvPr/>
          </p:nvSpPr>
          <p:spPr>
            <a:xfrm>
              <a:off x="4427984" y="1800200"/>
              <a:ext cx="4716016" cy="2160240"/>
            </a:xfrm>
            <a:prstGeom prst="roundRect">
              <a:avLst>
                <a:gd name="adj" fmla="val 6561"/>
              </a:avLst>
            </a:prstGeom>
            <a:solidFill>
              <a:schemeClr val="tx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4"/>
            <p:cNvPicPr>
              <a:picLocks noChangeAspect="1" noChangeArrowheads="1"/>
            </p:cNvPicPr>
            <p:nvPr/>
          </p:nvPicPr>
          <p:blipFill>
            <a:blip r:embed="rId3" cstate="print"/>
            <a:srcRect/>
            <a:stretch>
              <a:fillRect/>
            </a:stretch>
          </p:blipFill>
          <p:spPr bwMode="auto">
            <a:xfrm>
              <a:off x="4579938" y="1897063"/>
              <a:ext cx="4495800" cy="2071688"/>
            </a:xfrm>
            <a:prstGeom prst="rect">
              <a:avLst/>
            </a:prstGeom>
            <a:noFill/>
            <a:ln w="9525">
              <a:solidFill>
                <a:schemeClr val="tx1"/>
              </a:solidFill>
              <a:miter lim="800000"/>
              <a:headEnd/>
              <a:tailEnd/>
            </a:ln>
            <a:effectLst/>
          </p:spPr>
        </p:pic>
      </p:grpSp>
      <p:sp>
        <p:nvSpPr>
          <p:cNvPr id="17" name="Rectangle 9"/>
          <p:cNvSpPr>
            <a:spLocks noChangeArrowheads="1"/>
          </p:cNvSpPr>
          <p:nvPr/>
        </p:nvSpPr>
        <p:spPr bwMode="auto">
          <a:xfrm>
            <a:off x="5327576" y="6525344"/>
            <a:ext cx="3816424" cy="307777"/>
          </a:xfrm>
          <a:prstGeom prst="rect">
            <a:avLst/>
          </a:prstGeom>
          <a:noFill/>
          <a:ln w="9525">
            <a:noFill/>
            <a:miter lim="800000"/>
            <a:headEnd/>
            <a:tailEnd/>
          </a:ln>
        </p:spPr>
        <p:txBody>
          <a:bodyPr wrap="square">
            <a:spAutoFit/>
          </a:bodyPr>
          <a:lstStyle/>
          <a:p>
            <a:pPr marL="342900">
              <a:spcBef>
                <a:spcPct val="50000"/>
              </a:spcBef>
            </a:pPr>
            <a:r>
              <a:rPr lang="en-US" altLang="zh-CN" sz="1400" dirty="0" smtClean="0">
                <a:solidFill>
                  <a:schemeClr val="bg1"/>
                </a:solidFill>
              </a:rPr>
              <a:t>M</a:t>
            </a:r>
            <a:r>
              <a:rPr lang="en-US" altLang="zh-CN" sz="1400" dirty="0">
                <a:solidFill>
                  <a:schemeClr val="bg1"/>
                </a:solidFill>
              </a:rPr>
              <a:t>. </a:t>
            </a:r>
            <a:r>
              <a:rPr lang="en-US" altLang="zh-CN" sz="1400" dirty="0" smtClean="0">
                <a:solidFill>
                  <a:schemeClr val="bg1"/>
                </a:solidFill>
              </a:rPr>
              <a:t>Bonn</a:t>
            </a:r>
            <a:r>
              <a:rPr lang="en-US" altLang="zh-CN" sz="1400" dirty="0" smtClean="0">
                <a:solidFill>
                  <a:schemeClr val="bg1"/>
                </a:solidFill>
              </a:rPr>
              <a:t>, </a:t>
            </a:r>
            <a:r>
              <a:rPr lang="en-US" altLang="zh-CN" sz="1400" i="1" dirty="0" smtClean="0">
                <a:solidFill>
                  <a:schemeClr val="bg1"/>
                </a:solidFill>
              </a:rPr>
              <a:t>et al</a:t>
            </a:r>
            <a:r>
              <a:rPr lang="en-US" altLang="zh-CN" sz="1400" dirty="0" smtClean="0">
                <a:solidFill>
                  <a:schemeClr val="bg1"/>
                </a:solidFill>
              </a:rPr>
              <a:t>.,  </a:t>
            </a:r>
            <a:r>
              <a:rPr lang="en-US" altLang="zh-CN" sz="1400" dirty="0" smtClean="0">
                <a:solidFill>
                  <a:schemeClr val="bg1"/>
                </a:solidFill>
              </a:rPr>
              <a:t>Science </a:t>
            </a:r>
            <a:r>
              <a:rPr lang="en-US" altLang="zh-CN" sz="1400" b="1" dirty="0">
                <a:solidFill>
                  <a:schemeClr val="bg1"/>
                </a:solidFill>
              </a:rPr>
              <a:t>310</a:t>
            </a:r>
            <a:r>
              <a:rPr lang="en-US" altLang="zh-CN" sz="1400" dirty="0">
                <a:solidFill>
                  <a:schemeClr val="bg1"/>
                </a:solidFill>
              </a:rPr>
              <a:t> </a:t>
            </a:r>
            <a:r>
              <a:rPr lang="en-US" altLang="zh-CN" sz="1400" dirty="0" smtClean="0">
                <a:solidFill>
                  <a:schemeClr val="bg1"/>
                </a:solidFill>
              </a:rPr>
              <a:t>, </a:t>
            </a:r>
            <a:r>
              <a:rPr lang="en-US" altLang="zh-CN" sz="1400" dirty="0">
                <a:solidFill>
                  <a:schemeClr val="bg1"/>
                </a:solidFill>
              </a:rPr>
              <a:t>1790 (2005)</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2" cstate="print"/>
          <a:srcRect/>
          <a:stretch>
            <a:fillRect/>
          </a:stretch>
        </p:blipFill>
        <p:spPr bwMode="auto">
          <a:xfrm>
            <a:off x="0" y="1162595"/>
            <a:ext cx="4648200" cy="4138613"/>
          </a:xfrm>
          <a:prstGeom prst="rect">
            <a:avLst/>
          </a:prstGeom>
          <a:solidFill>
            <a:schemeClr val="tx1"/>
          </a:solidFill>
          <a:ln w="9525">
            <a:noFill/>
            <a:miter lim="800000"/>
            <a:headEnd/>
            <a:tailEnd/>
          </a:ln>
        </p:spPr>
      </p:pic>
      <p:sp>
        <p:nvSpPr>
          <p:cNvPr id="38922" name="Rectangle 10"/>
          <p:cNvSpPr>
            <a:spLocks noGrp="1" noChangeArrowheads="1"/>
          </p:cNvSpPr>
          <p:nvPr>
            <p:ph type="title"/>
          </p:nvPr>
        </p:nvSpPr>
        <p:spPr>
          <a:xfrm>
            <a:off x="457200" y="76200"/>
            <a:ext cx="8229600" cy="685800"/>
          </a:xfrm>
        </p:spPr>
        <p:txBody>
          <a:bodyPr/>
          <a:lstStyle/>
          <a:p>
            <a:pPr eaLnBrk="1" hangingPunct="1">
              <a:defRPr/>
            </a:pPr>
            <a:r>
              <a:rPr lang="en-US" altLang="zh-CN" sz="3600" dirty="0" smtClean="0">
                <a:solidFill>
                  <a:srgbClr val="FFC000"/>
                </a:solidFill>
                <a:latin typeface="Comic Sans MS" pitchFamily="66" charset="0"/>
              </a:rPr>
              <a:t>DFT Calculation</a:t>
            </a:r>
          </a:p>
        </p:txBody>
      </p:sp>
      <p:sp>
        <p:nvSpPr>
          <p:cNvPr id="15364" name="Text Box 13"/>
          <p:cNvSpPr txBox="1">
            <a:spLocks noChangeArrowheads="1"/>
          </p:cNvSpPr>
          <p:nvPr/>
        </p:nvSpPr>
        <p:spPr bwMode="auto">
          <a:xfrm>
            <a:off x="7069138" y="847725"/>
            <a:ext cx="1764457" cy="338554"/>
          </a:xfrm>
          <a:prstGeom prst="rect">
            <a:avLst/>
          </a:prstGeom>
          <a:noFill/>
          <a:ln w="9525">
            <a:noFill/>
            <a:miter lim="800000"/>
            <a:headEnd/>
            <a:tailEnd/>
          </a:ln>
        </p:spPr>
        <p:txBody>
          <a:bodyPr wrap="none">
            <a:spAutoFit/>
          </a:bodyPr>
          <a:lstStyle/>
          <a:p>
            <a:pPr eaLnBrk="0" hangingPunct="0"/>
            <a:r>
              <a:rPr lang="en-US" altLang="zh-CN" sz="1600" dirty="0">
                <a:solidFill>
                  <a:schemeClr val="bg1"/>
                </a:solidFill>
              </a:rPr>
              <a:t>Frustrated rotation</a:t>
            </a:r>
          </a:p>
        </p:txBody>
      </p:sp>
      <p:sp>
        <p:nvSpPr>
          <p:cNvPr id="15365" name="Text Box 14"/>
          <p:cNvSpPr txBox="1">
            <a:spLocks noChangeArrowheads="1"/>
          </p:cNvSpPr>
          <p:nvPr/>
        </p:nvSpPr>
        <p:spPr bwMode="auto">
          <a:xfrm>
            <a:off x="4676775" y="838200"/>
            <a:ext cx="1988878" cy="338554"/>
          </a:xfrm>
          <a:prstGeom prst="rect">
            <a:avLst/>
          </a:prstGeom>
          <a:noFill/>
          <a:ln w="9525">
            <a:noFill/>
            <a:miter lim="800000"/>
            <a:headEnd/>
            <a:tailEnd/>
          </a:ln>
        </p:spPr>
        <p:txBody>
          <a:bodyPr wrap="none">
            <a:spAutoFit/>
          </a:bodyPr>
          <a:lstStyle/>
          <a:p>
            <a:pPr eaLnBrk="0" hangingPunct="0"/>
            <a:r>
              <a:rPr lang="en-US" altLang="zh-CN" sz="1600" dirty="0">
                <a:solidFill>
                  <a:schemeClr val="bg1"/>
                </a:solidFill>
              </a:rPr>
              <a:t>Frustrated translation</a:t>
            </a:r>
          </a:p>
        </p:txBody>
      </p:sp>
      <p:pic>
        <p:nvPicPr>
          <p:cNvPr id="38927" name="Picture 15" descr="hopMovie"/>
          <p:cNvPicPr>
            <a:picLocks noChangeAspect="1" noChangeArrowheads="1" noCrop="1"/>
          </p:cNvPicPr>
          <p:nvPr/>
        </p:nvPicPr>
        <p:blipFill>
          <a:blip r:embed="rId3" cstate="print"/>
          <a:srcRect/>
          <a:stretch>
            <a:fillRect/>
          </a:stretch>
        </p:blipFill>
        <p:spPr bwMode="auto">
          <a:xfrm>
            <a:off x="5181600" y="3733800"/>
            <a:ext cx="3124200" cy="3124200"/>
          </a:xfrm>
          <a:prstGeom prst="rect">
            <a:avLst/>
          </a:prstGeom>
          <a:noFill/>
          <a:ln w="9525">
            <a:noFill/>
            <a:miter lim="800000"/>
            <a:headEnd/>
            <a:tailEnd/>
          </a:ln>
        </p:spPr>
      </p:pic>
      <p:grpSp>
        <p:nvGrpSpPr>
          <p:cNvPr id="2" name="Group 18"/>
          <p:cNvGrpSpPr>
            <a:grpSpLocks/>
          </p:cNvGrpSpPr>
          <p:nvPr/>
        </p:nvGrpSpPr>
        <p:grpSpPr bwMode="auto">
          <a:xfrm>
            <a:off x="4876800" y="1219200"/>
            <a:ext cx="1752600" cy="1828800"/>
            <a:chOff x="2448" y="744"/>
            <a:chExt cx="1200" cy="1296"/>
          </a:xfrm>
        </p:grpSpPr>
        <p:sp>
          <p:nvSpPr>
            <p:cNvPr id="15371" name="Rectangle 12"/>
            <p:cNvSpPr>
              <a:spLocks noChangeArrowheads="1"/>
            </p:cNvSpPr>
            <p:nvPr/>
          </p:nvSpPr>
          <p:spPr bwMode="auto">
            <a:xfrm>
              <a:off x="2448" y="744"/>
              <a:ext cx="1200" cy="1296"/>
            </a:xfrm>
            <a:prstGeom prst="rect">
              <a:avLst/>
            </a:prstGeom>
            <a:solidFill>
              <a:schemeClr val="tx1"/>
            </a:solidFill>
            <a:ln w="19050">
              <a:solidFill>
                <a:schemeClr val="tx1"/>
              </a:solidFill>
              <a:miter lim="800000"/>
              <a:headEnd/>
              <a:tailEnd/>
            </a:ln>
          </p:spPr>
          <p:txBody>
            <a:bodyPr wrap="none" anchor="ctr"/>
            <a:lstStyle/>
            <a:p>
              <a:endParaRPr lang="zh-CN" altLang="en-US"/>
            </a:p>
          </p:txBody>
        </p:sp>
        <p:pic>
          <p:nvPicPr>
            <p:cNvPr id="15372" name="Picture 16" descr="frustr_trans"/>
            <p:cNvPicPr>
              <a:picLocks noChangeAspect="1" noChangeArrowheads="1"/>
            </p:cNvPicPr>
            <p:nvPr/>
          </p:nvPicPr>
          <p:blipFill>
            <a:blip r:embed="rId4" cstate="print"/>
            <a:srcRect/>
            <a:stretch>
              <a:fillRect/>
            </a:stretch>
          </p:blipFill>
          <p:spPr bwMode="auto">
            <a:xfrm>
              <a:off x="2544" y="792"/>
              <a:ext cx="1004" cy="1167"/>
            </a:xfrm>
            <a:prstGeom prst="rect">
              <a:avLst/>
            </a:prstGeom>
            <a:noFill/>
            <a:ln w="9525">
              <a:noFill/>
              <a:miter lim="800000"/>
              <a:headEnd/>
              <a:tailEnd/>
            </a:ln>
          </p:spPr>
        </p:pic>
      </p:grpSp>
      <p:grpSp>
        <p:nvGrpSpPr>
          <p:cNvPr id="3" name="Group 19"/>
          <p:cNvGrpSpPr>
            <a:grpSpLocks/>
          </p:cNvGrpSpPr>
          <p:nvPr/>
        </p:nvGrpSpPr>
        <p:grpSpPr bwMode="auto">
          <a:xfrm>
            <a:off x="7113588" y="1219200"/>
            <a:ext cx="1725612" cy="1828800"/>
            <a:chOff x="4481" y="744"/>
            <a:chExt cx="1200" cy="1296"/>
          </a:xfrm>
        </p:grpSpPr>
        <p:sp>
          <p:nvSpPr>
            <p:cNvPr id="15369" name="Rectangle 11"/>
            <p:cNvSpPr>
              <a:spLocks noChangeArrowheads="1"/>
            </p:cNvSpPr>
            <p:nvPr/>
          </p:nvSpPr>
          <p:spPr bwMode="auto">
            <a:xfrm>
              <a:off x="4481" y="744"/>
              <a:ext cx="1200" cy="1296"/>
            </a:xfrm>
            <a:prstGeom prst="rect">
              <a:avLst/>
            </a:prstGeom>
            <a:solidFill>
              <a:schemeClr val="tx1"/>
            </a:solidFill>
            <a:ln w="19050">
              <a:solidFill>
                <a:schemeClr val="tx1"/>
              </a:solidFill>
              <a:miter lim="800000"/>
              <a:headEnd/>
              <a:tailEnd/>
            </a:ln>
          </p:spPr>
          <p:txBody>
            <a:bodyPr wrap="none" anchor="ctr"/>
            <a:lstStyle/>
            <a:p>
              <a:endParaRPr lang="zh-CN" altLang="en-US"/>
            </a:p>
          </p:txBody>
        </p:sp>
        <p:pic>
          <p:nvPicPr>
            <p:cNvPr id="15370" name="Picture 17" descr="frustr_rot"/>
            <p:cNvPicPr>
              <a:picLocks noChangeAspect="1" noChangeArrowheads="1"/>
            </p:cNvPicPr>
            <p:nvPr/>
          </p:nvPicPr>
          <p:blipFill>
            <a:blip r:embed="rId5" cstate="print"/>
            <a:srcRect/>
            <a:stretch>
              <a:fillRect/>
            </a:stretch>
          </p:blipFill>
          <p:spPr bwMode="auto">
            <a:xfrm>
              <a:off x="4600" y="802"/>
              <a:ext cx="968" cy="1152"/>
            </a:xfrm>
            <a:prstGeom prst="rect">
              <a:avLst/>
            </a:prstGeom>
            <a:solidFill>
              <a:schemeClr val="tx1"/>
            </a:solidFill>
            <a:ln w="9525">
              <a:noFill/>
              <a:miter lim="800000"/>
              <a:headEnd/>
              <a:tailEnd/>
            </a:ln>
          </p:spPr>
        </p:pic>
      </p:grpSp>
      <p:sp>
        <p:nvSpPr>
          <p:cNvPr id="13" name="Rectangle 9"/>
          <p:cNvSpPr>
            <a:spLocks noChangeArrowheads="1"/>
          </p:cNvSpPr>
          <p:nvPr/>
        </p:nvSpPr>
        <p:spPr bwMode="auto">
          <a:xfrm>
            <a:off x="179512" y="6550223"/>
            <a:ext cx="3816424" cy="307777"/>
          </a:xfrm>
          <a:prstGeom prst="rect">
            <a:avLst/>
          </a:prstGeom>
          <a:noFill/>
          <a:ln w="9525">
            <a:noFill/>
            <a:miter lim="800000"/>
            <a:headEnd/>
            <a:tailEnd/>
          </a:ln>
        </p:spPr>
        <p:txBody>
          <a:bodyPr wrap="square">
            <a:spAutoFit/>
          </a:bodyPr>
          <a:lstStyle/>
          <a:p>
            <a:pPr marL="342900">
              <a:spcBef>
                <a:spcPct val="50000"/>
              </a:spcBef>
            </a:pPr>
            <a:r>
              <a:rPr lang="en-US" altLang="zh-CN" sz="1400" dirty="0" smtClean="0">
                <a:solidFill>
                  <a:schemeClr val="bg1"/>
                </a:solidFill>
              </a:rPr>
              <a:t>M</a:t>
            </a:r>
            <a:r>
              <a:rPr lang="en-US" altLang="zh-CN" sz="1400" dirty="0">
                <a:solidFill>
                  <a:schemeClr val="bg1"/>
                </a:solidFill>
              </a:rPr>
              <a:t>. </a:t>
            </a:r>
            <a:r>
              <a:rPr lang="en-US" altLang="zh-CN" sz="1400" dirty="0" smtClean="0">
                <a:solidFill>
                  <a:schemeClr val="bg1"/>
                </a:solidFill>
              </a:rPr>
              <a:t>Bonn</a:t>
            </a:r>
            <a:r>
              <a:rPr lang="en-US" altLang="zh-CN" sz="1400" dirty="0" smtClean="0">
                <a:solidFill>
                  <a:schemeClr val="bg1"/>
                </a:solidFill>
              </a:rPr>
              <a:t>, </a:t>
            </a:r>
            <a:r>
              <a:rPr lang="en-US" altLang="zh-CN" sz="1400" i="1" dirty="0" smtClean="0">
                <a:solidFill>
                  <a:schemeClr val="bg1"/>
                </a:solidFill>
              </a:rPr>
              <a:t>et al</a:t>
            </a:r>
            <a:r>
              <a:rPr lang="en-US" altLang="zh-CN" sz="1400" dirty="0" smtClean="0">
                <a:solidFill>
                  <a:schemeClr val="bg1"/>
                </a:solidFill>
              </a:rPr>
              <a:t>.,  </a:t>
            </a:r>
            <a:r>
              <a:rPr lang="en-US" altLang="zh-CN" sz="1400" dirty="0" smtClean="0">
                <a:solidFill>
                  <a:schemeClr val="bg1"/>
                </a:solidFill>
              </a:rPr>
              <a:t>Science </a:t>
            </a:r>
            <a:r>
              <a:rPr lang="en-US" altLang="zh-CN" sz="1400" b="1" dirty="0">
                <a:solidFill>
                  <a:schemeClr val="bg1"/>
                </a:solidFill>
              </a:rPr>
              <a:t>310</a:t>
            </a:r>
            <a:r>
              <a:rPr lang="en-US" altLang="zh-CN" sz="1400" dirty="0">
                <a:solidFill>
                  <a:schemeClr val="bg1"/>
                </a:solidFill>
              </a:rPr>
              <a:t> </a:t>
            </a:r>
            <a:r>
              <a:rPr lang="en-US" altLang="zh-CN" sz="1400" dirty="0" smtClean="0">
                <a:solidFill>
                  <a:schemeClr val="bg1"/>
                </a:solidFill>
              </a:rPr>
              <a:t>, </a:t>
            </a:r>
            <a:r>
              <a:rPr lang="en-US" altLang="zh-CN" sz="1400" dirty="0">
                <a:solidFill>
                  <a:schemeClr val="bg1"/>
                </a:solidFill>
              </a:rPr>
              <a:t>1790 (2005)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p:cNvSpPr>
            <a:spLocks noGrp="1"/>
          </p:cNvSpPr>
          <p:nvPr>
            <p:ph type="title"/>
          </p:nvPr>
        </p:nvSpPr>
        <p:spPr>
          <a:xfrm>
            <a:off x="745232" y="116632"/>
            <a:ext cx="8435280" cy="1143000"/>
          </a:xfrm>
        </p:spPr>
        <p:txBody>
          <a:bodyPr>
            <a:normAutofit fontScale="90000"/>
          </a:bodyPr>
          <a:lstStyle/>
          <a:p>
            <a:r>
              <a:rPr lang="en-US" altLang="zh-CN" sz="4200" dirty="0" smtClean="0">
                <a:solidFill>
                  <a:srgbClr val="FFC000"/>
                </a:solidFill>
                <a:latin typeface="Comic Sans MS" pitchFamily="66" charset="0"/>
              </a:rPr>
              <a:t>Time-resolved Surface </a:t>
            </a:r>
            <a:br>
              <a:rPr lang="en-US" altLang="zh-CN" sz="4200" dirty="0" smtClean="0">
                <a:solidFill>
                  <a:srgbClr val="FFC000"/>
                </a:solidFill>
                <a:latin typeface="Comic Sans MS" pitchFamily="66" charset="0"/>
              </a:rPr>
            </a:br>
            <a:r>
              <a:rPr lang="en-US" altLang="zh-CN" sz="4200" dirty="0" smtClean="0">
                <a:solidFill>
                  <a:srgbClr val="FFC000"/>
                </a:solidFill>
                <a:latin typeface="Comic Sans MS" pitchFamily="66" charset="0"/>
              </a:rPr>
              <a:t>Sum Frequency Generation (TR-SFG)</a:t>
            </a:r>
            <a:endParaRPr lang="zh-CN" altLang="en-US" sz="4200" dirty="0">
              <a:solidFill>
                <a:srgbClr val="FFC000"/>
              </a:solidFill>
              <a:latin typeface="Comic Sans MS" pitchFamily="66" charset="0"/>
            </a:endParaRPr>
          </a:p>
        </p:txBody>
      </p:sp>
      <p:pic>
        <p:nvPicPr>
          <p:cNvPr id="34" name="Picture 1" descr="E:\PKU project\document\北大logo\peking(橙色).png"/>
          <p:cNvPicPr>
            <a:picLocks noChangeAspect="1" noChangeArrowheads="1"/>
          </p:cNvPicPr>
          <p:nvPr/>
        </p:nvPicPr>
        <p:blipFill>
          <a:blip r:embed="rId2" cstate="print"/>
          <a:srcRect/>
          <a:stretch>
            <a:fillRect/>
          </a:stretch>
        </p:blipFill>
        <p:spPr bwMode="auto">
          <a:xfrm>
            <a:off x="0" y="0"/>
            <a:ext cx="1043608" cy="1042567"/>
          </a:xfrm>
          <a:prstGeom prst="rect">
            <a:avLst/>
          </a:prstGeom>
          <a:noFill/>
        </p:spPr>
      </p:pic>
      <p:grpSp>
        <p:nvGrpSpPr>
          <p:cNvPr id="4" name="组合 32"/>
          <p:cNvGrpSpPr>
            <a:grpSpLocks noChangeAspect="1"/>
          </p:cNvGrpSpPr>
          <p:nvPr/>
        </p:nvGrpSpPr>
        <p:grpSpPr>
          <a:xfrm>
            <a:off x="0" y="1268760"/>
            <a:ext cx="4480955" cy="2592288"/>
            <a:chOff x="468488" y="1817479"/>
            <a:chExt cx="8496000" cy="4851881"/>
          </a:xfrm>
        </p:grpSpPr>
        <p:pic>
          <p:nvPicPr>
            <p:cNvPr id="35" name="图片 34" descr="FIG-MechanismF.jpg"/>
            <p:cNvPicPr>
              <a:picLocks noChangeAspect="1"/>
            </p:cNvPicPr>
            <p:nvPr/>
          </p:nvPicPr>
          <p:blipFill>
            <a:blip r:embed="rId3" cstate="print"/>
            <a:srcRect b="41604"/>
            <a:stretch>
              <a:fillRect/>
            </a:stretch>
          </p:blipFill>
          <p:spPr>
            <a:xfrm>
              <a:off x="468488" y="1817479"/>
              <a:ext cx="8496000" cy="4851881"/>
            </a:xfrm>
            <a:prstGeom prst="rect">
              <a:avLst/>
            </a:prstGeom>
            <a:ln>
              <a:solidFill>
                <a:schemeClr val="tx1">
                  <a:lumMod val="50000"/>
                </a:schemeClr>
              </a:solidFill>
            </a:ln>
          </p:spPr>
        </p:pic>
        <p:sp>
          <p:nvSpPr>
            <p:cNvPr id="36" name="矩形 35"/>
            <p:cNvSpPr/>
            <p:nvPr/>
          </p:nvSpPr>
          <p:spPr>
            <a:xfrm>
              <a:off x="611560" y="2060848"/>
              <a:ext cx="5184576" cy="360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17"/>
          <p:cNvGrpSpPr>
            <a:grpSpLocks noChangeAspect="1"/>
          </p:cNvGrpSpPr>
          <p:nvPr/>
        </p:nvGrpSpPr>
        <p:grpSpPr>
          <a:xfrm>
            <a:off x="3275856" y="2679892"/>
            <a:ext cx="5832648" cy="4133484"/>
            <a:chOff x="417501" y="1342862"/>
            <a:chExt cx="5478452" cy="4000824"/>
          </a:xfrm>
        </p:grpSpPr>
        <p:sp>
          <p:nvSpPr>
            <p:cNvPr id="16" name="圆角矩形 15"/>
            <p:cNvSpPr/>
            <p:nvPr/>
          </p:nvSpPr>
          <p:spPr>
            <a:xfrm>
              <a:off x="417501" y="1510352"/>
              <a:ext cx="5478452" cy="3833334"/>
            </a:xfrm>
            <a:prstGeom prst="roundRect">
              <a:avLst>
                <a:gd name="adj" fmla="val 5879"/>
              </a:avLst>
            </a:prstGeom>
            <a:solidFill>
              <a:schemeClr val="tx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3" descr="E:\Article\ppt material\SFG_TiO2.png"/>
            <p:cNvPicPr>
              <a:picLocks noChangeAspect="1" noChangeArrowheads="1"/>
            </p:cNvPicPr>
            <p:nvPr/>
          </p:nvPicPr>
          <p:blipFill>
            <a:blip r:embed="rId4" cstate="print"/>
            <a:srcRect l="2529" r="4094" b="3097"/>
            <a:stretch>
              <a:fillRect/>
            </a:stretch>
          </p:blipFill>
          <p:spPr bwMode="auto">
            <a:xfrm>
              <a:off x="458399" y="1342862"/>
              <a:ext cx="5410817" cy="3916958"/>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dirty="0" smtClean="0">
                <a:solidFill>
                  <a:srgbClr val="FFC000"/>
                </a:solidFill>
                <a:latin typeface="Comic Sans MS" pitchFamily="66" charset="0"/>
              </a:rPr>
              <a:t>Outline</a:t>
            </a:r>
            <a:endParaRPr lang="zh-CN" altLang="en-US" sz="5400" dirty="0">
              <a:solidFill>
                <a:srgbClr val="FFC000"/>
              </a:solidFill>
              <a:latin typeface="Comic Sans MS" pitchFamily="66" charset="0"/>
            </a:endParaRPr>
          </a:p>
        </p:txBody>
      </p:sp>
      <p:sp>
        <p:nvSpPr>
          <p:cNvPr id="3" name="内容占位符 2"/>
          <p:cNvSpPr>
            <a:spLocks noGrp="1"/>
          </p:cNvSpPr>
          <p:nvPr>
            <p:ph idx="1"/>
          </p:nvPr>
        </p:nvSpPr>
        <p:spPr>
          <a:xfrm>
            <a:off x="395536" y="1600200"/>
            <a:ext cx="8496944" cy="4925144"/>
          </a:xfrm>
        </p:spPr>
        <p:txBody>
          <a:bodyPr>
            <a:normAutofit fontScale="92500"/>
          </a:bodyPr>
          <a:lstStyle/>
          <a:p>
            <a:pPr>
              <a:spcAft>
                <a:spcPts val="1200"/>
              </a:spcAft>
              <a:buClr>
                <a:srgbClr val="00FF00"/>
              </a:buClr>
              <a:buFont typeface="Wingdings" pitchFamily="2" charset="2"/>
              <a:buChar char="Ø"/>
            </a:pPr>
            <a:r>
              <a:rPr lang="en-US" altLang="zh-CN" sz="3000" dirty="0" smtClean="0">
                <a:solidFill>
                  <a:schemeClr val="tx1">
                    <a:lumMod val="65000"/>
                  </a:schemeClr>
                </a:solidFill>
                <a:latin typeface="Comic Sans MS" pitchFamily="66" charset="0"/>
              </a:rPr>
              <a:t>Introduction: </a:t>
            </a:r>
          </a:p>
          <a:p>
            <a:pPr>
              <a:spcAft>
                <a:spcPts val="2400"/>
              </a:spcAft>
              <a:buClr>
                <a:srgbClr val="FFC000"/>
              </a:buClr>
              <a:buSzPct val="130000"/>
            </a:pPr>
            <a:r>
              <a:rPr lang="en-US" altLang="zh-CN" sz="2600" dirty="0" smtClean="0">
                <a:solidFill>
                  <a:schemeClr val="tx1">
                    <a:lumMod val="65000"/>
                  </a:schemeClr>
                </a:solidFill>
                <a:latin typeface="Comic Sans MS" pitchFamily="66" charset="0"/>
              </a:rPr>
              <a:t>What is dynamics? Why ultrafast? </a:t>
            </a:r>
          </a:p>
          <a:p>
            <a:pPr>
              <a:spcAft>
                <a:spcPts val="600"/>
              </a:spcAft>
              <a:buClr>
                <a:srgbClr val="00FF00"/>
              </a:buClr>
              <a:buFont typeface="Wingdings" pitchFamily="2" charset="2"/>
              <a:buChar char="Ø"/>
            </a:pPr>
            <a:r>
              <a:rPr lang="en-US" altLang="zh-CN" sz="3000" dirty="0" smtClean="0">
                <a:solidFill>
                  <a:schemeClr val="bg1"/>
                </a:solidFill>
                <a:latin typeface="Comic Sans MS" pitchFamily="66" charset="0"/>
              </a:rPr>
              <a:t>Surface Dynamics</a:t>
            </a:r>
            <a:r>
              <a:rPr lang="zh-CN" altLang="en-US" sz="3000" dirty="0" smtClean="0">
                <a:solidFill>
                  <a:schemeClr val="bg1"/>
                </a:solidFill>
                <a:latin typeface="Comic Sans MS" pitchFamily="66" charset="0"/>
              </a:rPr>
              <a:t> </a:t>
            </a:r>
            <a:r>
              <a:rPr lang="en-US" altLang="zh-CN" sz="3000" dirty="0" smtClean="0">
                <a:solidFill>
                  <a:schemeClr val="bg1"/>
                </a:solidFill>
                <a:latin typeface="Comic Sans MS" pitchFamily="66" charset="0"/>
              </a:rPr>
              <a:t>Methods:</a:t>
            </a:r>
          </a:p>
          <a:p>
            <a:pPr>
              <a:spcBef>
                <a:spcPts val="600"/>
              </a:spcBef>
              <a:spcAft>
                <a:spcPts val="600"/>
              </a:spcAft>
              <a:buClr>
                <a:srgbClr val="FFC000"/>
              </a:buClr>
              <a:buSzPct val="130000"/>
            </a:pPr>
            <a:r>
              <a:rPr lang="en-US" altLang="zh-CN" sz="2400" dirty="0" smtClean="0">
                <a:solidFill>
                  <a:schemeClr val="tx1">
                    <a:lumMod val="65000"/>
                  </a:schemeClr>
                </a:solidFill>
                <a:latin typeface="Comic Sans MS" pitchFamily="66" charset="0"/>
              </a:rPr>
              <a:t>Optical Excitation on surfaces: 2PC for example</a:t>
            </a:r>
            <a:endParaRPr lang="en-US" altLang="zh-CN" sz="2600" dirty="0" smtClean="0">
              <a:solidFill>
                <a:schemeClr val="tx1">
                  <a:lumMod val="65000"/>
                </a:schemeClr>
              </a:solidFill>
              <a:latin typeface="Comic Sans MS" pitchFamily="66" charset="0"/>
            </a:endParaRPr>
          </a:p>
          <a:p>
            <a:pPr>
              <a:spcBef>
                <a:spcPts val="600"/>
              </a:spcBef>
              <a:spcAft>
                <a:spcPts val="600"/>
              </a:spcAft>
              <a:buClr>
                <a:srgbClr val="FFC000"/>
              </a:buClr>
              <a:buSzPct val="130000"/>
            </a:pPr>
            <a:r>
              <a:rPr lang="en-US" altLang="zh-CN" sz="2400" dirty="0" smtClean="0">
                <a:solidFill>
                  <a:schemeClr val="tx1">
                    <a:lumMod val="65000"/>
                  </a:schemeClr>
                </a:solidFill>
                <a:latin typeface="Comic Sans MS" pitchFamily="66" charset="0"/>
              </a:rPr>
              <a:t>Time-resolved Two-Photon Photoemission Spectroscopy</a:t>
            </a:r>
          </a:p>
          <a:p>
            <a:pPr>
              <a:spcBef>
                <a:spcPts val="600"/>
              </a:spcBef>
              <a:spcAft>
                <a:spcPts val="600"/>
              </a:spcAft>
              <a:buClr>
                <a:srgbClr val="FFC000"/>
              </a:buClr>
              <a:buSzPct val="130000"/>
            </a:pPr>
            <a:r>
              <a:rPr lang="en-US" altLang="zh-CN" sz="2400" dirty="0" smtClean="0">
                <a:solidFill>
                  <a:schemeClr val="tx1">
                    <a:lumMod val="65000"/>
                  </a:schemeClr>
                </a:solidFill>
                <a:latin typeface="Comic Sans MS" pitchFamily="66" charset="0"/>
              </a:rPr>
              <a:t>Time-resolved Surface Nonlinear Spectroscopy</a:t>
            </a:r>
          </a:p>
          <a:p>
            <a:pPr>
              <a:spcBef>
                <a:spcPts val="600"/>
              </a:spcBef>
              <a:spcAft>
                <a:spcPts val="1800"/>
              </a:spcAft>
              <a:buClr>
                <a:srgbClr val="FFC000"/>
              </a:buClr>
              <a:buSzPct val="130000"/>
            </a:pPr>
            <a:r>
              <a:rPr lang="en-US" altLang="zh-CN" sz="2400" dirty="0" smtClean="0">
                <a:solidFill>
                  <a:schemeClr val="bg1"/>
                </a:solidFill>
                <a:latin typeface="Comic Sans MS" pitchFamily="66" charset="0"/>
              </a:rPr>
              <a:t>Time-resolved Ultrafast Electron Diffraction/Microscopy</a:t>
            </a:r>
          </a:p>
          <a:p>
            <a:pPr>
              <a:spcAft>
                <a:spcPts val="1200"/>
              </a:spcAft>
              <a:buClr>
                <a:srgbClr val="00FF00"/>
              </a:buClr>
              <a:buFont typeface="Wingdings" pitchFamily="2" charset="2"/>
              <a:buChar char="Ø"/>
            </a:pPr>
            <a:r>
              <a:rPr lang="en-US" altLang="zh-CN" sz="3000" dirty="0" smtClean="0">
                <a:solidFill>
                  <a:schemeClr val="bg1"/>
                </a:solidFill>
                <a:latin typeface="Comic Sans MS" pitchFamily="66" charset="0"/>
              </a:rPr>
              <a:t>Perspective</a:t>
            </a:r>
            <a:endParaRPr lang="en-US" altLang="zh-CN" sz="3000" dirty="0" smtClean="0">
              <a:solidFill>
                <a:schemeClr val="bg1"/>
              </a:solidFill>
              <a:latin typeface="Comic Sans MS" pitchFamily="66" charset="0"/>
            </a:endParaRPr>
          </a:p>
          <a:p>
            <a:pPr>
              <a:spcAft>
                <a:spcPts val="1200"/>
              </a:spcAft>
            </a:pPr>
            <a:endParaRPr lang="zh-CN"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p:cNvPicPr>
            <a:picLocks noChangeAspect="1" noChangeArrowheads="1"/>
          </p:cNvPicPr>
          <p:nvPr/>
        </p:nvPicPr>
        <p:blipFill>
          <a:blip r:embed="rId2" cstate="print"/>
          <a:srcRect t="1476" b="4449"/>
          <a:stretch>
            <a:fillRect/>
          </a:stretch>
        </p:blipFill>
        <p:spPr bwMode="auto">
          <a:xfrm>
            <a:off x="251520" y="51451"/>
            <a:ext cx="8748464" cy="6761925"/>
          </a:xfrm>
          <a:prstGeom prst="rect">
            <a:avLst/>
          </a:prstGeom>
          <a:noFill/>
          <a:ln w="9525">
            <a:noFill/>
            <a:miter lim="800000"/>
            <a:headEnd/>
            <a:tailEnd/>
          </a:ln>
        </p:spPr>
      </p:pic>
      <p:pic>
        <p:nvPicPr>
          <p:cNvPr id="5" name="Picture 3" descr="Ahmed Zewail"/>
          <p:cNvPicPr>
            <a:picLocks noChangeAspect="1" noChangeArrowheads="1"/>
          </p:cNvPicPr>
          <p:nvPr/>
        </p:nvPicPr>
        <p:blipFill>
          <a:blip r:embed="rId3" cstate="print"/>
          <a:srcRect/>
          <a:stretch>
            <a:fillRect/>
          </a:stretch>
        </p:blipFill>
        <p:spPr bwMode="auto">
          <a:xfrm>
            <a:off x="7570187" y="0"/>
            <a:ext cx="1573814" cy="22048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solidFill>
                  <a:srgbClr val="00FF00"/>
                </a:solidFill>
                <a:latin typeface="Comic Sans MS" pitchFamily="66" charset="0"/>
              </a:rPr>
              <a:t>Why Using Electrons ?</a:t>
            </a:r>
            <a:endParaRPr lang="zh-CN" altLang="en-US" dirty="0">
              <a:solidFill>
                <a:srgbClr val="00FF00"/>
              </a:solidFill>
              <a:latin typeface="Comic Sans MS" pitchFamily="66" charset="0"/>
            </a:endParaRPr>
          </a:p>
        </p:txBody>
      </p:sp>
      <p:sp>
        <p:nvSpPr>
          <p:cNvPr id="5" name="内容占位符 4"/>
          <p:cNvSpPr>
            <a:spLocks noGrp="1"/>
          </p:cNvSpPr>
          <p:nvPr>
            <p:ph idx="1"/>
          </p:nvPr>
        </p:nvSpPr>
        <p:spPr>
          <a:xfrm>
            <a:off x="457200" y="1484784"/>
            <a:ext cx="8435280" cy="5184576"/>
          </a:xfrm>
        </p:spPr>
        <p:txBody>
          <a:bodyPr>
            <a:normAutofit/>
          </a:bodyPr>
          <a:lstStyle/>
          <a:p>
            <a:pPr>
              <a:spcAft>
                <a:spcPts val="1200"/>
              </a:spcAft>
            </a:pPr>
            <a:r>
              <a:rPr lang="en-GB" altLang="zh-CN" dirty="0" smtClean="0">
                <a:solidFill>
                  <a:schemeClr val="bg1"/>
                </a:solidFill>
                <a:latin typeface="Comic Sans MS" pitchFamily="66" charset="0"/>
              </a:rPr>
              <a:t>de Broglie's wave: </a:t>
            </a:r>
            <a:r>
              <a:rPr lang="en-US" altLang="zh-CN" dirty="0" smtClean="0">
                <a:solidFill>
                  <a:schemeClr val="bg1"/>
                </a:solidFill>
                <a:latin typeface="Times New Roman" pitchFamily="18" charset="0"/>
                <a:cs typeface="Times New Roman" pitchFamily="18" charset="0"/>
              </a:rPr>
              <a:t>λ=h/p</a:t>
            </a:r>
            <a:endParaRPr lang="en-US" altLang="zh-CN" sz="2800" dirty="0" smtClean="0">
              <a:solidFill>
                <a:schemeClr val="bg1"/>
              </a:solidFill>
              <a:latin typeface="Times New Roman" pitchFamily="18" charset="0"/>
              <a:cs typeface="Times New Roman" pitchFamily="18" charset="0"/>
            </a:endParaRPr>
          </a:p>
          <a:p>
            <a:pPr>
              <a:buNone/>
            </a:pPr>
            <a:r>
              <a:rPr lang="en-GB" altLang="zh-CN" sz="2400" dirty="0" smtClean="0">
                <a:solidFill>
                  <a:schemeClr val="bg1"/>
                </a:solidFill>
                <a:latin typeface="Comic Sans MS" pitchFamily="66" charset="0"/>
              </a:rPr>
              <a:t>LEED: Low Energy Electron Diffraction</a:t>
            </a:r>
          </a:p>
          <a:p>
            <a:pPr>
              <a:buNone/>
            </a:pPr>
            <a:r>
              <a:rPr lang="en-US" altLang="zh-CN" sz="2400" dirty="0" smtClean="0">
                <a:solidFill>
                  <a:schemeClr val="bg1"/>
                </a:solidFill>
                <a:latin typeface="Comic Sans MS" pitchFamily="66" charset="0"/>
              </a:rPr>
              <a:t>RHEED: Reflection High Energy Electron Diffraction</a:t>
            </a:r>
          </a:p>
          <a:p>
            <a:pPr>
              <a:buNone/>
            </a:pPr>
            <a:r>
              <a:rPr lang="en-US" altLang="zh-CN" sz="2400" dirty="0" smtClean="0">
                <a:solidFill>
                  <a:schemeClr val="bg1"/>
                </a:solidFill>
                <a:latin typeface="Comic Sans MS" pitchFamily="66" charset="0"/>
              </a:rPr>
              <a:t>SEM, TEM: Scanning / Transmission Electron Microscopy</a:t>
            </a:r>
          </a:p>
          <a:p>
            <a:pPr>
              <a:buNone/>
            </a:pPr>
            <a:r>
              <a:rPr lang="en-US" altLang="zh-CN" sz="2400" dirty="0" smtClean="0">
                <a:solidFill>
                  <a:schemeClr val="bg1"/>
                </a:solidFill>
                <a:latin typeface="Comic Sans MS" pitchFamily="66" charset="0"/>
              </a:rPr>
              <a:t>EELS: Electron Energy Loss Spectra</a:t>
            </a:r>
          </a:p>
          <a:p>
            <a:pPr algn="ctr">
              <a:buNone/>
            </a:pPr>
            <a:r>
              <a:rPr lang="en-US" altLang="zh-CN" sz="3600" dirty="0" smtClean="0">
                <a:solidFill>
                  <a:srgbClr val="FFFF00"/>
                </a:solidFill>
                <a:latin typeface="Comic Sans MS" pitchFamily="66" charset="0"/>
              </a:rPr>
              <a:t>Spatial + Time = 4D</a:t>
            </a:r>
          </a:p>
          <a:p>
            <a:pPr algn="ctr">
              <a:spcAft>
                <a:spcPts val="1200"/>
              </a:spcAft>
              <a:buNone/>
            </a:pPr>
            <a:r>
              <a:rPr lang="en-US" altLang="zh-CN" sz="2800" dirty="0" smtClean="0">
                <a:solidFill>
                  <a:srgbClr val="FFC000"/>
                </a:solidFill>
                <a:latin typeface="Comic Sans MS" pitchFamily="66" charset="0"/>
              </a:rPr>
              <a:t>Simultaneous Spatial &amp; Time Resolution</a:t>
            </a:r>
          </a:p>
          <a:p>
            <a:pPr>
              <a:buNone/>
            </a:pPr>
            <a:r>
              <a:rPr lang="en-US" altLang="zh-CN" sz="2400" dirty="0" smtClean="0">
                <a:solidFill>
                  <a:schemeClr val="bg1"/>
                </a:solidFill>
                <a:latin typeface="Comic Sans MS" pitchFamily="66" charset="0"/>
              </a:rPr>
              <a:t>UED: Ultrafast Electron Diffraction</a:t>
            </a:r>
          </a:p>
          <a:p>
            <a:pPr>
              <a:buNone/>
            </a:pPr>
            <a:r>
              <a:rPr lang="en-US" altLang="zh-CN" sz="2400" dirty="0" smtClean="0">
                <a:solidFill>
                  <a:schemeClr val="bg1"/>
                </a:solidFill>
                <a:latin typeface="Comic Sans MS" pitchFamily="66" charset="0"/>
              </a:rPr>
              <a:t>UEM: Ultrafast Electron Microscopy</a:t>
            </a:r>
          </a:p>
          <a:p>
            <a:pPr>
              <a:buNone/>
            </a:pPr>
            <a:r>
              <a:rPr lang="en-US" altLang="zh-CN" sz="2400" dirty="0" smtClean="0">
                <a:solidFill>
                  <a:schemeClr val="bg1"/>
                </a:solidFill>
                <a:latin typeface="Comic Sans MS" pitchFamily="66" charset="0"/>
              </a:rPr>
              <a:t>UEELS: Ultrafast Electron Energy Loss Spectra</a:t>
            </a:r>
          </a:p>
          <a:p>
            <a:pPr algn="ctr">
              <a:buNone/>
            </a:pPr>
            <a:endParaRPr lang="en-US" altLang="zh-CN" sz="2800" dirty="0" smtClean="0">
              <a:latin typeface="Comic Sans MS" pitchFamily="66" charset="0"/>
            </a:endParaRPr>
          </a:p>
        </p:txBody>
      </p:sp>
      <p:sp>
        <p:nvSpPr>
          <p:cNvPr id="6" name="矩形 5"/>
          <p:cNvSpPr/>
          <p:nvPr/>
        </p:nvSpPr>
        <p:spPr>
          <a:xfrm>
            <a:off x="5508104" y="1674682"/>
            <a:ext cx="3135795" cy="523220"/>
          </a:xfrm>
          <a:prstGeom prst="rect">
            <a:avLst/>
          </a:prstGeom>
        </p:spPr>
        <p:txBody>
          <a:bodyPr wrap="none">
            <a:spAutoFit/>
          </a:bodyPr>
          <a:lstStyle/>
          <a:p>
            <a:r>
              <a:rPr lang="en-US" altLang="zh-CN" sz="2800" dirty="0" smtClean="0">
                <a:solidFill>
                  <a:srgbClr val="FFC000"/>
                </a:solidFill>
                <a:latin typeface="Comic Sans MS" pitchFamily="66" charset="0"/>
              </a:rPr>
              <a:t>Spatial resolution</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linds(horizontal)">
                                      <p:cBhvr>
                                        <p:cTn id="15" dur="500"/>
                                        <p:tgtEl>
                                          <p:spTgt spid="5">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linds(horizontal)">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wipe(left)">
                                      <p:cBhvr>
                                        <p:cTn id="23" dur="500"/>
                                        <p:tgtEl>
                                          <p:spTgt spid="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wipe(left)">
                                      <p:cBhvr>
                                        <p:cTn id="28" dur="500"/>
                                        <p:tgtEl>
                                          <p:spTgt spid="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wipe(left)">
                                      <p:cBhvr>
                                        <p:cTn id="33" dur="500"/>
                                        <p:tgtEl>
                                          <p:spTgt spid="5">
                                            <p:txEl>
                                              <p:pRg st="7" end="7"/>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wipe(left)">
                                      <p:cBhvr>
                                        <p:cTn id="36" dur="500"/>
                                        <p:tgtEl>
                                          <p:spTgt spid="5">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blinds(horizontal)">
                                      <p:cBhvr>
                                        <p:cTn id="41" dur="500"/>
                                        <p:tgtEl>
                                          <p:spTgt spid="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blinds(horizontal)">
                                      <p:cBhvr>
                                        <p:cTn id="4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69568" y="-27384"/>
            <a:ext cx="5626968" cy="1143000"/>
          </a:xfrm>
        </p:spPr>
        <p:txBody>
          <a:bodyPr/>
          <a:lstStyle/>
          <a:p>
            <a:r>
              <a:rPr lang="en-US" altLang="zh-CN" dirty="0" smtClean="0">
                <a:solidFill>
                  <a:srgbClr val="00FF00"/>
                </a:solidFill>
                <a:latin typeface="Comic Sans MS" pitchFamily="66" charset="0"/>
              </a:rPr>
              <a:t>Principle of UEM</a:t>
            </a:r>
            <a:endParaRPr lang="zh-CN" altLang="en-US" dirty="0">
              <a:solidFill>
                <a:srgbClr val="00FF00"/>
              </a:solidFill>
              <a:latin typeface="Comic Sans MS" pitchFamily="66" charset="0"/>
            </a:endParaRPr>
          </a:p>
        </p:txBody>
      </p:sp>
      <p:pic>
        <p:nvPicPr>
          <p:cNvPr id="342018" name="Picture 2"/>
          <p:cNvPicPr>
            <a:picLocks noChangeAspect="1" noChangeArrowheads="1"/>
          </p:cNvPicPr>
          <p:nvPr/>
        </p:nvPicPr>
        <p:blipFill>
          <a:blip r:embed="rId3" cstate="print"/>
          <a:srcRect/>
          <a:stretch>
            <a:fillRect/>
          </a:stretch>
        </p:blipFill>
        <p:spPr bwMode="auto">
          <a:xfrm>
            <a:off x="72008" y="-622"/>
            <a:ext cx="3635896" cy="6858622"/>
          </a:xfrm>
          <a:prstGeom prst="rect">
            <a:avLst/>
          </a:prstGeom>
          <a:noFill/>
          <a:ln w="9525">
            <a:noFill/>
            <a:miter lim="800000"/>
            <a:headEnd/>
            <a:tailEnd/>
          </a:ln>
        </p:spPr>
      </p:pic>
      <p:grpSp>
        <p:nvGrpSpPr>
          <p:cNvPr id="13" name="组合 12"/>
          <p:cNvGrpSpPr/>
          <p:nvPr/>
        </p:nvGrpSpPr>
        <p:grpSpPr>
          <a:xfrm>
            <a:off x="4572000" y="1052736"/>
            <a:ext cx="2952328" cy="1512000"/>
            <a:chOff x="4572000" y="1052736"/>
            <a:chExt cx="2952328" cy="1512000"/>
          </a:xfrm>
        </p:grpSpPr>
        <p:sp>
          <p:nvSpPr>
            <p:cNvPr id="9" name="圆角矩形 8"/>
            <p:cNvSpPr/>
            <p:nvPr/>
          </p:nvSpPr>
          <p:spPr>
            <a:xfrm>
              <a:off x="4572000" y="1052736"/>
              <a:ext cx="2952328" cy="1512000"/>
            </a:xfrm>
            <a:prstGeom prst="roundRect">
              <a:avLst>
                <a:gd name="adj" fmla="val 111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2019" name="Picture 3"/>
            <p:cNvPicPr>
              <a:picLocks noChangeAspect="1" noChangeArrowheads="1"/>
            </p:cNvPicPr>
            <p:nvPr/>
          </p:nvPicPr>
          <p:blipFill>
            <a:blip r:embed="rId4" cstate="print"/>
            <a:srcRect/>
            <a:stretch>
              <a:fillRect/>
            </a:stretch>
          </p:blipFill>
          <p:spPr bwMode="auto">
            <a:xfrm>
              <a:off x="4716016" y="1197096"/>
              <a:ext cx="2664296" cy="1338521"/>
            </a:xfrm>
            <a:prstGeom prst="rect">
              <a:avLst/>
            </a:prstGeom>
            <a:noFill/>
            <a:ln w="9525">
              <a:noFill/>
              <a:miter lim="800000"/>
              <a:headEnd/>
              <a:tailEnd/>
            </a:ln>
          </p:spPr>
        </p:pic>
      </p:grpSp>
      <p:grpSp>
        <p:nvGrpSpPr>
          <p:cNvPr id="14" name="组合 13"/>
          <p:cNvGrpSpPr/>
          <p:nvPr/>
        </p:nvGrpSpPr>
        <p:grpSpPr>
          <a:xfrm>
            <a:off x="4572000" y="2636912"/>
            <a:ext cx="2952328" cy="1411736"/>
            <a:chOff x="4572000" y="2636912"/>
            <a:chExt cx="2952328" cy="1411736"/>
          </a:xfrm>
        </p:grpSpPr>
        <p:sp>
          <p:nvSpPr>
            <p:cNvPr id="10" name="圆角矩形 9"/>
            <p:cNvSpPr/>
            <p:nvPr/>
          </p:nvSpPr>
          <p:spPr>
            <a:xfrm>
              <a:off x="4572000" y="2636912"/>
              <a:ext cx="2952328" cy="1404000"/>
            </a:xfrm>
            <a:prstGeom prst="roundRect">
              <a:avLst>
                <a:gd name="adj" fmla="val 111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2020" name="Picture 4"/>
            <p:cNvPicPr>
              <a:picLocks noChangeAspect="1" noChangeArrowheads="1"/>
            </p:cNvPicPr>
            <p:nvPr/>
          </p:nvPicPr>
          <p:blipFill>
            <a:blip r:embed="rId5" cstate="print"/>
            <a:srcRect/>
            <a:stretch>
              <a:fillRect/>
            </a:stretch>
          </p:blipFill>
          <p:spPr bwMode="auto">
            <a:xfrm>
              <a:off x="4716016" y="2708920"/>
              <a:ext cx="2520280" cy="1339728"/>
            </a:xfrm>
            <a:prstGeom prst="rect">
              <a:avLst/>
            </a:prstGeom>
            <a:noFill/>
            <a:ln w="9525">
              <a:noFill/>
              <a:miter lim="800000"/>
              <a:headEnd/>
              <a:tailEnd/>
            </a:ln>
          </p:spPr>
        </p:pic>
      </p:grpSp>
      <p:grpSp>
        <p:nvGrpSpPr>
          <p:cNvPr id="15" name="组合 14"/>
          <p:cNvGrpSpPr/>
          <p:nvPr/>
        </p:nvGrpSpPr>
        <p:grpSpPr>
          <a:xfrm>
            <a:off x="4572000" y="4149080"/>
            <a:ext cx="2952328" cy="1080562"/>
            <a:chOff x="4572000" y="4149080"/>
            <a:chExt cx="2952328" cy="1080562"/>
          </a:xfrm>
        </p:grpSpPr>
        <p:sp>
          <p:nvSpPr>
            <p:cNvPr id="11" name="圆角矩形 10"/>
            <p:cNvSpPr/>
            <p:nvPr/>
          </p:nvSpPr>
          <p:spPr>
            <a:xfrm>
              <a:off x="4572000" y="4149642"/>
              <a:ext cx="2952328" cy="1080000"/>
            </a:xfrm>
            <a:prstGeom prst="roundRect">
              <a:avLst>
                <a:gd name="adj" fmla="val 111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2022" name="Picture 6"/>
            <p:cNvPicPr>
              <a:picLocks noChangeAspect="1" noChangeArrowheads="1"/>
            </p:cNvPicPr>
            <p:nvPr/>
          </p:nvPicPr>
          <p:blipFill>
            <a:blip r:embed="rId6" cstate="print"/>
            <a:srcRect/>
            <a:stretch>
              <a:fillRect/>
            </a:stretch>
          </p:blipFill>
          <p:spPr bwMode="auto">
            <a:xfrm>
              <a:off x="4716016" y="4149080"/>
              <a:ext cx="2592288" cy="1077981"/>
            </a:xfrm>
            <a:prstGeom prst="rect">
              <a:avLst/>
            </a:prstGeom>
            <a:noFill/>
            <a:ln w="9525">
              <a:noFill/>
              <a:miter lim="800000"/>
              <a:headEnd/>
              <a:tailEnd/>
            </a:ln>
          </p:spPr>
        </p:pic>
      </p:grpSp>
      <p:grpSp>
        <p:nvGrpSpPr>
          <p:cNvPr id="16" name="组合 15"/>
          <p:cNvGrpSpPr/>
          <p:nvPr/>
        </p:nvGrpSpPr>
        <p:grpSpPr>
          <a:xfrm>
            <a:off x="4572000" y="5301208"/>
            <a:ext cx="2952328" cy="1404562"/>
            <a:chOff x="4572000" y="5301208"/>
            <a:chExt cx="2952328" cy="1404562"/>
          </a:xfrm>
        </p:grpSpPr>
        <p:sp>
          <p:nvSpPr>
            <p:cNvPr id="12" name="圆角矩形 11"/>
            <p:cNvSpPr/>
            <p:nvPr/>
          </p:nvSpPr>
          <p:spPr>
            <a:xfrm>
              <a:off x="4572000" y="5301770"/>
              <a:ext cx="2952328" cy="1404000"/>
            </a:xfrm>
            <a:prstGeom prst="roundRect">
              <a:avLst>
                <a:gd name="adj" fmla="val 111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2023" name="Picture 7"/>
            <p:cNvPicPr>
              <a:picLocks noChangeAspect="1" noChangeArrowheads="1"/>
            </p:cNvPicPr>
            <p:nvPr/>
          </p:nvPicPr>
          <p:blipFill>
            <a:blip r:embed="rId7" cstate="print"/>
            <a:srcRect/>
            <a:stretch>
              <a:fillRect/>
            </a:stretch>
          </p:blipFill>
          <p:spPr bwMode="auto">
            <a:xfrm>
              <a:off x="4716016" y="5301208"/>
              <a:ext cx="2685632" cy="136815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73040"/>
            <a:ext cx="8229600" cy="850106"/>
          </a:xfrm>
        </p:spPr>
        <p:txBody>
          <a:bodyPr/>
          <a:lstStyle/>
          <a:p>
            <a:r>
              <a:rPr lang="en-US" altLang="zh-CN" dirty="0" smtClean="0">
                <a:solidFill>
                  <a:srgbClr val="00FF00"/>
                </a:solidFill>
                <a:latin typeface="Comic Sans MS" pitchFamily="66" charset="0"/>
              </a:rPr>
              <a:t>Femtosecond EELS</a:t>
            </a:r>
            <a:endParaRPr lang="zh-CN" altLang="en-US" dirty="0">
              <a:solidFill>
                <a:srgbClr val="00FF00"/>
              </a:solidFill>
              <a:latin typeface="Comic Sans MS" pitchFamily="66" charset="0"/>
            </a:endParaRPr>
          </a:p>
        </p:txBody>
      </p:sp>
      <p:pic>
        <p:nvPicPr>
          <p:cNvPr id="344066" name="Picture 2"/>
          <p:cNvPicPr>
            <a:picLocks noChangeAspect="1" noChangeArrowheads="1"/>
          </p:cNvPicPr>
          <p:nvPr/>
        </p:nvPicPr>
        <p:blipFill>
          <a:blip r:embed="rId2" cstate="print"/>
          <a:srcRect/>
          <a:stretch>
            <a:fillRect/>
          </a:stretch>
        </p:blipFill>
        <p:spPr bwMode="auto">
          <a:xfrm>
            <a:off x="465371" y="1124744"/>
            <a:ext cx="8283093" cy="5375322"/>
          </a:xfrm>
          <a:prstGeom prst="rect">
            <a:avLst/>
          </a:prstGeom>
          <a:noFill/>
          <a:ln w="9525">
            <a:noFill/>
            <a:miter lim="800000"/>
            <a:headEnd/>
            <a:tailEnd/>
          </a:ln>
        </p:spPr>
      </p:pic>
      <p:sp>
        <p:nvSpPr>
          <p:cNvPr id="4" name="矩形 3"/>
          <p:cNvSpPr/>
          <p:nvPr/>
        </p:nvSpPr>
        <p:spPr>
          <a:xfrm>
            <a:off x="5494026" y="6488668"/>
            <a:ext cx="3649974" cy="369332"/>
          </a:xfrm>
          <a:prstGeom prst="rect">
            <a:avLst/>
          </a:prstGeom>
        </p:spPr>
        <p:txBody>
          <a:bodyPr wrap="none">
            <a:spAutoFit/>
          </a:bodyPr>
          <a:lstStyle/>
          <a:p>
            <a:r>
              <a:rPr lang="fr-FR" altLang="zh-CN" dirty="0" smtClean="0">
                <a:solidFill>
                  <a:schemeClr val="bg1"/>
                </a:solidFill>
              </a:rPr>
              <a:t>Zewail </a:t>
            </a:r>
            <a:r>
              <a:rPr lang="fr-FR" altLang="zh-CN" i="1" dirty="0" smtClean="0">
                <a:solidFill>
                  <a:schemeClr val="bg1"/>
                </a:solidFill>
              </a:rPr>
              <a:t>et al., </a:t>
            </a:r>
            <a:r>
              <a:rPr lang="fr-FR" altLang="zh-CN" dirty="0" smtClean="0">
                <a:solidFill>
                  <a:schemeClr val="bg1"/>
                </a:solidFill>
              </a:rPr>
              <a:t>Science, </a:t>
            </a:r>
            <a:r>
              <a:rPr lang="fr-FR" altLang="zh-CN" b="1" dirty="0" smtClean="0">
                <a:solidFill>
                  <a:schemeClr val="bg1"/>
                </a:solidFill>
              </a:rPr>
              <a:t>325</a:t>
            </a:r>
            <a:r>
              <a:rPr lang="fr-FR" altLang="zh-CN" dirty="0" smtClean="0">
                <a:solidFill>
                  <a:schemeClr val="bg1"/>
                </a:solidFill>
              </a:rPr>
              <a:t>, 181(2009)</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88640"/>
            <a:ext cx="8229600" cy="936104"/>
          </a:xfrm>
        </p:spPr>
        <p:txBody>
          <a:bodyPr/>
          <a:lstStyle/>
          <a:p>
            <a:r>
              <a:rPr lang="en-US" altLang="zh-CN" dirty="0" smtClean="0">
                <a:solidFill>
                  <a:srgbClr val="00FF00"/>
                </a:solidFill>
                <a:latin typeface="Comic Sans MS" pitchFamily="66" charset="0"/>
              </a:rPr>
              <a:t>Time-resolved EELS</a:t>
            </a:r>
            <a:endParaRPr lang="zh-CN" altLang="en-US" dirty="0">
              <a:solidFill>
                <a:srgbClr val="00FF00"/>
              </a:solidFill>
              <a:latin typeface="Comic Sans MS" pitchFamily="66" charset="0"/>
            </a:endParaRPr>
          </a:p>
        </p:txBody>
      </p:sp>
      <p:pic>
        <p:nvPicPr>
          <p:cNvPr id="345090" name="Picture 2"/>
          <p:cNvPicPr>
            <a:picLocks noChangeAspect="1" noChangeArrowheads="1"/>
          </p:cNvPicPr>
          <p:nvPr/>
        </p:nvPicPr>
        <p:blipFill>
          <a:blip r:embed="rId2" cstate="print"/>
          <a:srcRect/>
          <a:stretch>
            <a:fillRect/>
          </a:stretch>
        </p:blipFill>
        <p:spPr bwMode="auto">
          <a:xfrm>
            <a:off x="395536" y="1268760"/>
            <a:ext cx="8378234" cy="5025008"/>
          </a:xfrm>
          <a:prstGeom prst="rect">
            <a:avLst/>
          </a:prstGeom>
          <a:noFill/>
          <a:ln w="9525">
            <a:noFill/>
            <a:miter lim="800000"/>
            <a:headEnd/>
            <a:tailEnd/>
          </a:ln>
        </p:spPr>
      </p:pic>
      <p:sp>
        <p:nvSpPr>
          <p:cNvPr id="4" name="矩形 3"/>
          <p:cNvSpPr/>
          <p:nvPr/>
        </p:nvSpPr>
        <p:spPr>
          <a:xfrm>
            <a:off x="5494026" y="6488668"/>
            <a:ext cx="3649974" cy="369332"/>
          </a:xfrm>
          <a:prstGeom prst="rect">
            <a:avLst/>
          </a:prstGeom>
        </p:spPr>
        <p:txBody>
          <a:bodyPr wrap="none">
            <a:spAutoFit/>
          </a:bodyPr>
          <a:lstStyle/>
          <a:p>
            <a:r>
              <a:rPr lang="fr-FR" altLang="zh-CN" dirty="0" smtClean="0">
                <a:solidFill>
                  <a:schemeClr val="bg1"/>
                </a:solidFill>
              </a:rPr>
              <a:t>Zewail </a:t>
            </a:r>
            <a:r>
              <a:rPr lang="fr-FR" altLang="zh-CN" i="1" dirty="0" smtClean="0">
                <a:solidFill>
                  <a:schemeClr val="bg1"/>
                </a:solidFill>
              </a:rPr>
              <a:t>et al., </a:t>
            </a:r>
            <a:r>
              <a:rPr lang="fr-FR" altLang="zh-CN" dirty="0" smtClean="0">
                <a:solidFill>
                  <a:schemeClr val="bg1"/>
                </a:solidFill>
              </a:rPr>
              <a:t>Science, </a:t>
            </a:r>
            <a:r>
              <a:rPr lang="fr-FR" altLang="zh-CN" b="1" dirty="0" smtClean="0">
                <a:solidFill>
                  <a:schemeClr val="bg1"/>
                </a:solidFill>
              </a:rPr>
              <a:t>325</a:t>
            </a:r>
            <a:r>
              <a:rPr lang="fr-FR" altLang="zh-CN" dirty="0" smtClean="0">
                <a:solidFill>
                  <a:schemeClr val="bg1"/>
                </a:solidFill>
              </a:rPr>
              <a:t>, 181(2009)</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496944" cy="994122"/>
          </a:xfrm>
        </p:spPr>
        <p:txBody>
          <a:bodyPr>
            <a:normAutofit/>
          </a:bodyPr>
          <a:lstStyle/>
          <a:p>
            <a:r>
              <a:rPr lang="en-US" altLang="zh-CN" sz="4000" dirty="0" smtClean="0">
                <a:solidFill>
                  <a:srgbClr val="FFFF00"/>
                </a:solidFill>
                <a:latin typeface="Comic Sans MS" pitchFamily="66" charset="0"/>
              </a:rPr>
              <a:t>Ultrafast X-ray</a:t>
            </a:r>
            <a:endParaRPr lang="zh-CN" altLang="en-US" sz="4000" dirty="0">
              <a:solidFill>
                <a:srgbClr val="FFFF00"/>
              </a:solidFill>
              <a:latin typeface="Comic Sans MS" pitchFamily="66" charset="0"/>
            </a:endParaRPr>
          </a:p>
        </p:txBody>
      </p:sp>
      <p:pic>
        <p:nvPicPr>
          <p:cNvPr id="3" name="Picture 4"/>
          <p:cNvPicPr>
            <a:picLocks noChangeAspect="1" noChangeArrowheads="1"/>
          </p:cNvPicPr>
          <p:nvPr/>
        </p:nvPicPr>
        <p:blipFill>
          <a:blip r:embed="rId2" cstate="print"/>
          <a:srcRect/>
          <a:stretch>
            <a:fillRect/>
          </a:stretch>
        </p:blipFill>
        <p:spPr bwMode="auto">
          <a:xfrm>
            <a:off x="2483768" y="953344"/>
            <a:ext cx="4321212" cy="5904656"/>
          </a:xfrm>
          <a:prstGeom prst="rect">
            <a:avLst/>
          </a:prstGeom>
          <a:noFill/>
          <a:ln w="25400">
            <a:noFill/>
            <a:miter lim="800000"/>
            <a:headEnd/>
            <a:tailEnd/>
          </a:ln>
        </p:spPr>
      </p:pic>
      <p:sp>
        <p:nvSpPr>
          <p:cNvPr id="4" name="Rectangle 5"/>
          <p:cNvSpPr>
            <a:spLocks noChangeArrowheads="1"/>
          </p:cNvSpPr>
          <p:nvPr/>
        </p:nvSpPr>
        <p:spPr bwMode="auto">
          <a:xfrm>
            <a:off x="3347864" y="1628800"/>
            <a:ext cx="2160240" cy="369332"/>
          </a:xfrm>
          <a:prstGeom prst="rect">
            <a:avLst/>
          </a:prstGeom>
          <a:gradFill rotWithShape="0">
            <a:gsLst>
              <a:gs pos="0">
                <a:srgbClr val="666666"/>
              </a:gs>
              <a:gs pos="100000">
                <a:srgbClr val="80FF00"/>
              </a:gs>
            </a:gsLst>
            <a:lin ang="4140000" scaled="1"/>
          </a:gradFill>
          <a:ln w="9525">
            <a:noFill/>
            <a:miter lim="800000"/>
            <a:headEnd/>
            <a:tailEnd/>
          </a:ln>
        </p:spPr>
        <p:txBody>
          <a:bodyPr wrap="square" lIns="0" tIns="0" rIns="0" bIns="0">
            <a:spAutoFit/>
          </a:bodyPr>
          <a:lstStyle/>
          <a:p>
            <a:pPr algn="ctr">
              <a:tabLst>
                <a:tab pos="838200" algn="l"/>
              </a:tabLst>
            </a:pPr>
            <a:r>
              <a:rPr lang="en-US" altLang="zh-CN" sz="2400" dirty="0">
                <a:ea typeface="宋体" pitchFamily="2" charset="-122"/>
              </a:rPr>
              <a:t>Light Sources</a:t>
            </a:r>
          </a:p>
        </p:txBody>
      </p:sp>
      <p:grpSp>
        <p:nvGrpSpPr>
          <p:cNvPr id="8" name="组合 7"/>
          <p:cNvGrpSpPr/>
          <p:nvPr/>
        </p:nvGrpSpPr>
        <p:grpSpPr>
          <a:xfrm>
            <a:off x="453030" y="3901046"/>
            <a:ext cx="8424936" cy="2942440"/>
            <a:chOff x="453030" y="3901046"/>
            <a:chExt cx="8424936" cy="2942440"/>
          </a:xfrm>
        </p:grpSpPr>
        <p:pic>
          <p:nvPicPr>
            <p:cNvPr id="343042" name="Picture 2"/>
            <p:cNvPicPr>
              <a:picLocks noChangeAspect="1" noChangeArrowheads="1"/>
            </p:cNvPicPr>
            <p:nvPr/>
          </p:nvPicPr>
          <p:blipFill>
            <a:blip r:embed="rId3" cstate="print"/>
            <a:srcRect/>
            <a:stretch>
              <a:fillRect/>
            </a:stretch>
          </p:blipFill>
          <p:spPr bwMode="auto">
            <a:xfrm>
              <a:off x="453030" y="3901046"/>
              <a:ext cx="8424936" cy="2942440"/>
            </a:xfrm>
            <a:prstGeom prst="rect">
              <a:avLst/>
            </a:prstGeom>
            <a:noFill/>
            <a:ln w="9525">
              <a:noFill/>
              <a:miter lim="800000"/>
              <a:headEnd/>
              <a:tailEnd/>
            </a:ln>
          </p:spPr>
        </p:pic>
        <p:sp>
          <p:nvSpPr>
            <p:cNvPr id="7" name="TextBox 6"/>
            <p:cNvSpPr txBox="1"/>
            <p:nvPr/>
          </p:nvSpPr>
          <p:spPr>
            <a:xfrm>
              <a:off x="5292080" y="3933056"/>
              <a:ext cx="3534942" cy="523220"/>
            </a:xfrm>
            <a:prstGeom prst="rect">
              <a:avLst/>
            </a:prstGeom>
            <a:noFill/>
          </p:spPr>
          <p:txBody>
            <a:bodyPr wrap="none" rtlCol="0">
              <a:spAutoFit/>
            </a:bodyPr>
            <a:lstStyle/>
            <a:p>
              <a:r>
                <a:rPr lang="en-US" altLang="zh-CN" sz="2800" dirty="0" smtClean="0">
                  <a:solidFill>
                    <a:schemeClr val="bg1"/>
                  </a:solidFill>
                  <a:latin typeface="Comic Sans MS" pitchFamily="66" charset="0"/>
                </a:rPr>
                <a:t>Free Electron Laser</a:t>
              </a:r>
              <a:endParaRPr lang="zh-CN" altLang="en-US" sz="2800" dirty="0">
                <a:solidFill>
                  <a:schemeClr val="bg1"/>
                </a:solidFill>
                <a:latin typeface="Comic Sans MS"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0" y="2619388"/>
            <a:ext cx="9144000" cy="2667000"/>
            <a:chOff x="0" y="1202"/>
            <a:chExt cx="5760" cy="1680"/>
          </a:xfrm>
        </p:grpSpPr>
        <p:pic>
          <p:nvPicPr>
            <p:cNvPr id="3" name="Picture 6"/>
            <p:cNvPicPr>
              <a:picLocks noChangeAspect="1" noChangeArrowheads="1"/>
            </p:cNvPicPr>
            <p:nvPr/>
          </p:nvPicPr>
          <p:blipFill>
            <a:blip r:embed="rId2" cstate="print"/>
            <a:srcRect/>
            <a:stretch>
              <a:fillRect/>
            </a:stretch>
          </p:blipFill>
          <p:spPr bwMode="auto">
            <a:xfrm>
              <a:off x="0" y="1680"/>
              <a:ext cx="5760" cy="365"/>
            </a:xfrm>
            <a:prstGeom prst="rect">
              <a:avLst/>
            </a:prstGeom>
            <a:noFill/>
            <a:ln w="9525">
              <a:noFill/>
              <a:miter lim="800000"/>
              <a:headEnd/>
              <a:tailEnd/>
            </a:ln>
            <a:effectLst/>
          </p:spPr>
        </p:pic>
        <p:sp>
          <p:nvSpPr>
            <p:cNvPr id="4" name="Line 11"/>
            <p:cNvSpPr>
              <a:spLocks noChangeShapeType="1"/>
            </p:cNvSpPr>
            <p:nvPr/>
          </p:nvSpPr>
          <p:spPr bwMode="auto">
            <a:xfrm flipH="1">
              <a:off x="0" y="2400"/>
              <a:ext cx="2832" cy="0"/>
            </a:xfrm>
            <a:prstGeom prst="line">
              <a:avLst/>
            </a:prstGeom>
            <a:noFill/>
            <a:ln w="38100">
              <a:solidFill>
                <a:schemeClr val="bg1"/>
              </a:solidFill>
              <a:round/>
              <a:headEnd/>
              <a:tailEnd type="triangle" w="med" len="med"/>
            </a:ln>
            <a:effectLst/>
          </p:spPr>
          <p:txBody>
            <a:bodyPr/>
            <a:lstStyle/>
            <a:p>
              <a:endParaRPr lang="zh-CN" altLang="en-US">
                <a:solidFill>
                  <a:schemeClr val="bg1"/>
                </a:solidFill>
              </a:endParaRPr>
            </a:p>
          </p:txBody>
        </p:sp>
        <p:grpSp>
          <p:nvGrpSpPr>
            <p:cNvPr id="5" name="Group 16"/>
            <p:cNvGrpSpPr>
              <a:grpSpLocks/>
            </p:cNvGrpSpPr>
            <p:nvPr/>
          </p:nvGrpSpPr>
          <p:grpSpPr bwMode="auto">
            <a:xfrm>
              <a:off x="2240" y="1202"/>
              <a:ext cx="3520" cy="1680"/>
              <a:chOff x="2240" y="1202"/>
              <a:chExt cx="3520" cy="1680"/>
            </a:xfrm>
          </p:grpSpPr>
          <p:pic>
            <p:nvPicPr>
              <p:cNvPr id="7" name="Picture 9"/>
              <p:cNvPicPr>
                <a:picLocks noChangeAspect="1" noChangeArrowheads="1"/>
              </p:cNvPicPr>
              <p:nvPr/>
            </p:nvPicPr>
            <p:blipFill>
              <a:blip r:embed="rId3" cstate="print"/>
              <a:srcRect/>
              <a:stretch>
                <a:fillRect/>
              </a:stretch>
            </p:blipFill>
            <p:spPr bwMode="auto">
              <a:xfrm>
                <a:off x="2832" y="2256"/>
                <a:ext cx="245" cy="265"/>
              </a:xfrm>
              <a:prstGeom prst="rect">
                <a:avLst/>
              </a:prstGeom>
              <a:noFill/>
              <a:ln w="9525">
                <a:noFill/>
                <a:miter lim="800000"/>
                <a:headEnd/>
                <a:tailEnd/>
              </a:ln>
            </p:spPr>
          </p:pic>
          <p:sp>
            <p:nvSpPr>
              <p:cNvPr id="8" name="Line 10"/>
              <p:cNvSpPr>
                <a:spLocks noChangeShapeType="1"/>
              </p:cNvSpPr>
              <p:nvPr/>
            </p:nvSpPr>
            <p:spPr bwMode="auto">
              <a:xfrm>
                <a:off x="3072" y="2400"/>
                <a:ext cx="2688" cy="0"/>
              </a:xfrm>
              <a:prstGeom prst="line">
                <a:avLst/>
              </a:prstGeom>
              <a:noFill/>
              <a:ln w="38100">
                <a:solidFill>
                  <a:schemeClr val="bg1"/>
                </a:solidFill>
                <a:round/>
                <a:headEnd/>
                <a:tailEnd type="triangle" w="med" len="med"/>
              </a:ln>
              <a:effectLst/>
            </p:spPr>
            <p:txBody>
              <a:bodyPr/>
              <a:lstStyle/>
              <a:p>
                <a:endParaRPr lang="zh-CN" altLang="en-US">
                  <a:solidFill>
                    <a:schemeClr val="bg1"/>
                  </a:solidFill>
                </a:endParaRPr>
              </a:p>
            </p:txBody>
          </p:sp>
          <p:sp>
            <p:nvSpPr>
              <p:cNvPr id="9" name="Rectangle 12"/>
              <p:cNvSpPr>
                <a:spLocks noChangeArrowheads="1"/>
              </p:cNvSpPr>
              <p:nvPr/>
            </p:nvSpPr>
            <p:spPr bwMode="auto">
              <a:xfrm>
                <a:off x="2736" y="2594"/>
                <a:ext cx="756" cy="288"/>
              </a:xfrm>
              <a:prstGeom prst="rect">
                <a:avLst/>
              </a:prstGeom>
              <a:noFill/>
              <a:ln w="9525">
                <a:noFill/>
                <a:miter lim="800000"/>
                <a:headEnd/>
                <a:tailEnd/>
              </a:ln>
              <a:effectLst/>
            </p:spPr>
            <p:txBody>
              <a:bodyPr wrap="none">
                <a:spAutoFit/>
              </a:bodyPr>
              <a:lstStyle/>
              <a:p>
                <a:r>
                  <a:rPr lang="en-US" altLang="zh-CN" sz="2400" b="1" dirty="0" smtClean="0">
                    <a:solidFill>
                      <a:schemeClr val="bg1"/>
                    </a:solidFill>
                  </a:rPr>
                  <a:t>Kinetics</a:t>
                </a:r>
                <a:endParaRPr lang="en-US" altLang="zh-CN" sz="2400" b="1" dirty="0">
                  <a:solidFill>
                    <a:schemeClr val="bg1"/>
                  </a:solidFill>
                </a:endParaRPr>
              </a:p>
            </p:txBody>
          </p:sp>
          <p:sp>
            <p:nvSpPr>
              <p:cNvPr id="10" name="Rectangle 13"/>
              <p:cNvSpPr>
                <a:spLocks noChangeArrowheads="1"/>
              </p:cNvSpPr>
              <p:nvPr/>
            </p:nvSpPr>
            <p:spPr bwMode="auto">
              <a:xfrm>
                <a:off x="2592" y="1202"/>
                <a:ext cx="894" cy="291"/>
              </a:xfrm>
              <a:prstGeom prst="rect">
                <a:avLst/>
              </a:prstGeom>
              <a:noFill/>
              <a:ln w="9525">
                <a:noFill/>
                <a:miter lim="800000"/>
                <a:headEnd/>
                <a:tailEnd/>
              </a:ln>
              <a:effectLst/>
            </p:spPr>
            <p:txBody>
              <a:bodyPr wrap="none">
                <a:spAutoFit/>
              </a:bodyPr>
              <a:lstStyle/>
              <a:p>
                <a:r>
                  <a:rPr lang="en-US" altLang="zh-CN" sz="2400" b="1">
                    <a:solidFill>
                      <a:schemeClr val="bg1"/>
                    </a:solidFill>
                  </a:rPr>
                  <a:t>Dynamics</a:t>
                </a:r>
              </a:p>
            </p:txBody>
          </p:sp>
          <p:sp>
            <p:nvSpPr>
              <p:cNvPr id="11" name="Freeform 14"/>
              <p:cNvSpPr>
                <a:spLocks/>
              </p:cNvSpPr>
              <p:nvPr/>
            </p:nvSpPr>
            <p:spPr bwMode="auto">
              <a:xfrm>
                <a:off x="2240" y="1392"/>
                <a:ext cx="304" cy="288"/>
              </a:xfrm>
              <a:custGeom>
                <a:avLst/>
                <a:gdLst/>
                <a:ahLst/>
                <a:cxnLst>
                  <a:cxn ang="0">
                    <a:pos x="160" y="208"/>
                  </a:cxn>
                  <a:cxn ang="0">
                    <a:pos x="16" y="112"/>
                  </a:cxn>
                  <a:cxn ang="0">
                    <a:pos x="64" y="16"/>
                  </a:cxn>
                  <a:cxn ang="0">
                    <a:pos x="160" y="16"/>
                  </a:cxn>
                  <a:cxn ang="0">
                    <a:pos x="304" y="16"/>
                  </a:cxn>
                </a:cxnLst>
                <a:rect l="0" t="0" r="r" b="b"/>
                <a:pathLst>
                  <a:path w="304" h="208">
                    <a:moveTo>
                      <a:pt x="160" y="208"/>
                    </a:moveTo>
                    <a:cubicBezTo>
                      <a:pt x="96" y="176"/>
                      <a:pt x="32" y="144"/>
                      <a:pt x="16" y="112"/>
                    </a:cubicBezTo>
                    <a:cubicBezTo>
                      <a:pt x="0" y="80"/>
                      <a:pt x="40" y="32"/>
                      <a:pt x="64" y="16"/>
                    </a:cubicBezTo>
                    <a:cubicBezTo>
                      <a:pt x="88" y="0"/>
                      <a:pt x="120" y="16"/>
                      <a:pt x="160" y="16"/>
                    </a:cubicBezTo>
                    <a:cubicBezTo>
                      <a:pt x="200" y="16"/>
                      <a:pt x="252" y="16"/>
                      <a:pt x="304" y="16"/>
                    </a:cubicBezTo>
                  </a:path>
                </a:pathLst>
              </a:custGeom>
              <a:noFill/>
              <a:ln w="38100" cmpd="sng">
                <a:solidFill>
                  <a:schemeClr val="bg1"/>
                </a:solidFill>
                <a:round/>
                <a:headEnd type="triangle" w="med" len="med"/>
                <a:tailEnd type="none" w="med" len="med"/>
              </a:ln>
              <a:effectLst/>
            </p:spPr>
            <p:txBody>
              <a:bodyPr/>
              <a:lstStyle/>
              <a:p>
                <a:endParaRPr lang="zh-CN" altLang="en-US">
                  <a:solidFill>
                    <a:schemeClr val="bg1"/>
                  </a:solidFill>
                </a:endParaRPr>
              </a:p>
            </p:txBody>
          </p:sp>
        </p:grpSp>
        <p:sp>
          <p:nvSpPr>
            <p:cNvPr id="6" name="Text Box 15"/>
            <p:cNvSpPr txBox="1">
              <a:spLocks noChangeArrowheads="1"/>
            </p:cNvSpPr>
            <p:nvPr/>
          </p:nvSpPr>
          <p:spPr bwMode="auto">
            <a:xfrm>
              <a:off x="0" y="1344"/>
              <a:ext cx="1125" cy="288"/>
            </a:xfrm>
            <a:prstGeom prst="rect">
              <a:avLst/>
            </a:prstGeom>
            <a:noFill/>
            <a:ln w="9525">
              <a:noFill/>
              <a:miter lim="800000"/>
              <a:headEnd/>
              <a:tailEnd/>
            </a:ln>
            <a:effectLst/>
          </p:spPr>
          <p:txBody>
            <a:bodyPr wrap="square">
              <a:spAutoFit/>
            </a:bodyPr>
            <a:lstStyle/>
            <a:p>
              <a:pPr>
                <a:spcBef>
                  <a:spcPct val="50000"/>
                </a:spcBef>
              </a:pPr>
              <a:r>
                <a:rPr lang="en-US" altLang="zh-CN" sz="2400" dirty="0">
                  <a:solidFill>
                    <a:schemeClr val="bg1"/>
                  </a:solidFill>
                </a:rPr>
                <a:t>Structure</a:t>
              </a:r>
            </a:p>
          </p:txBody>
        </p:sp>
      </p:grpSp>
      <p:sp>
        <p:nvSpPr>
          <p:cNvPr id="12" name="TextBox 11"/>
          <p:cNvSpPr txBox="1"/>
          <p:nvPr/>
        </p:nvSpPr>
        <p:spPr>
          <a:xfrm>
            <a:off x="4429124" y="5572140"/>
            <a:ext cx="4586512" cy="523220"/>
          </a:xfrm>
          <a:prstGeom prst="rect">
            <a:avLst/>
          </a:prstGeom>
          <a:noFill/>
        </p:spPr>
        <p:txBody>
          <a:bodyPr wrap="none" rtlCol="0">
            <a:spAutoFit/>
          </a:bodyPr>
          <a:lstStyle/>
          <a:p>
            <a:r>
              <a:rPr lang="en-US" altLang="zh-CN" sz="2800" dirty="0" smtClean="0">
                <a:solidFill>
                  <a:schemeClr val="bg1"/>
                </a:solidFill>
                <a:latin typeface="Comic Sans MS" pitchFamily="66" charset="0"/>
              </a:rPr>
              <a:t>A fast camera is enough !!!</a:t>
            </a:r>
            <a:endParaRPr lang="zh-CN" altLang="en-US" sz="2800" dirty="0">
              <a:solidFill>
                <a:schemeClr val="bg1"/>
              </a:solidFill>
              <a:latin typeface="Comic Sans MS" pitchFamily="66" charset="0"/>
            </a:endParaRPr>
          </a:p>
        </p:txBody>
      </p:sp>
      <p:sp>
        <p:nvSpPr>
          <p:cNvPr id="13" name="Rectangle 4"/>
          <p:cNvSpPr txBox="1">
            <a:spLocks noChangeArrowheads="1"/>
          </p:cNvSpPr>
          <p:nvPr/>
        </p:nvSpPr>
        <p:spPr>
          <a:xfrm>
            <a:off x="0" y="142852"/>
            <a:ext cx="600076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0" i="0" u="none" strike="noStrike" kern="1200" cap="none" spc="0" normalizeH="0" baseline="0" noProof="0" dirty="0" smtClean="0">
                <a:ln>
                  <a:noFill/>
                </a:ln>
                <a:solidFill>
                  <a:schemeClr val="bg1"/>
                </a:solidFill>
                <a:effectLst/>
                <a:uLnTx/>
                <a:uFillTx/>
                <a:latin typeface="Comic Sans MS" pitchFamily="66" charset="0"/>
                <a:ea typeface="+mj-ea"/>
                <a:cs typeface="+mj-cs"/>
              </a:rPr>
              <a:t>What is Dynamics?</a:t>
            </a:r>
            <a:endParaRPr kumimoji="0" lang="en-US" altLang="zh-CN" sz="4000" b="0"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14" name="Picture 2" descr="C:\Users\zfren\Desktop\Muybridge.gif"/>
          <p:cNvPicPr>
            <a:picLocks noChangeAspect="1" noChangeArrowheads="1" noCrop="1"/>
          </p:cNvPicPr>
          <p:nvPr/>
        </p:nvPicPr>
        <p:blipFill>
          <a:blip r:embed="rId4" cstate="print"/>
          <a:srcRect/>
          <a:stretch>
            <a:fillRect/>
          </a:stretch>
        </p:blipFill>
        <p:spPr bwMode="auto">
          <a:xfrm>
            <a:off x="714348" y="4899056"/>
            <a:ext cx="2857500"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ac-and-fftb2"/>
          <p:cNvPicPr>
            <a:picLocks noChangeAspect="1" noChangeArrowheads="1"/>
          </p:cNvPicPr>
          <p:nvPr/>
        </p:nvPicPr>
        <p:blipFill>
          <a:blip r:embed="rId3" cstate="print"/>
          <a:srcRect b="1372"/>
          <a:stretch>
            <a:fillRect/>
          </a:stretch>
        </p:blipFill>
        <p:spPr bwMode="auto">
          <a:xfrm>
            <a:off x="152400" y="152400"/>
            <a:ext cx="8915400" cy="6402388"/>
          </a:xfrm>
          <a:prstGeom prst="rect">
            <a:avLst/>
          </a:prstGeom>
          <a:noFill/>
          <a:ln w="28575">
            <a:solidFill>
              <a:schemeClr val="bg1"/>
            </a:solidFill>
            <a:miter lim="800000"/>
            <a:headEnd/>
            <a:tailEnd/>
          </a:ln>
        </p:spPr>
      </p:pic>
      <p:sp>
        <p:nvSpPr>
          <p:cNvPr id="9" name="Text Box 8"/>
          <p:cNvSpPr txBox="1">
            <a:spLocks noChangeArrowheads="1"/>
          </p:cNvSpPr>
          <p:nvPr/>
        </p:nvSpPr>
        <p:spPr bwMode="auto">
          <a:xfrm>
            <a:off x="228600" y="5638800"/>
            <a:ext cx="2831232" cy="646331"/>
          </a:xfrm>
          <a:prstGeom prst="rect">
            <a:avLst/>
          </a:prstGeom>
          <a:solidFill>
            <a:schemeClr val="tx1"/>
          </a:solidFill>
          <a:ln w="9525">
            <a:solidFill>
              <a:schemeClr val="tx1"/>
            </a:solidFill>
            <a:miter lim="800000"/>
            <a:headEnd/>
            <a:tailEnd/>
          </a:ln>
        </p:spPr>
        <p:txBody>
          <a:bodyPr wrap="square">
            <a:spAutoFit/>
          </a:bodyPr>
          <a:lstStyle/>
          <a:p>
            <a:r>
              <a:rPr lang="en-US" altLang="zh-CN" dirty="0">
                <a:solidFill>
                  <a:schemeClr val="bg1"/>
                </a:solidFill>
              </a:rPr>
              <a:t>80 fs  10</a:t>
            </a:r>
            <a:r>
              <a:rPr lang="en-US" altLang="zh-CN" baseline="30000" dirty="0">
                <a:solidFill>
                  <a:schemeClr val="bg1"/>
                </a:solidFill>
              </a:rPr>
              <a:t>10</a:t>
            </a:r>
            <a:r>
              <a:rPr lang="en-US" altLang="zh-CN" dirty="0">
                <a:solidFill>
                  <a:schemeClr val="bg1"/>
                </a:solidFill>
              </a:rPr>
              <a:t>, 30 </a:t>
            </a:r>
            <a:r>
              <a:rPr lang="en-US" altLang="zh-CN" dirty="0" err="1">
                <a:solidFill>
                  <a:schemeClr val="bg1"/>
                </a:solidFill>
              </a:rPr>
              <a:t>GeV</a:t>
            </a:r>
            <a:r>
              <a:rPr lang="en-US" altLang="zh-CN" dirty="0">
                <a:solidFill>
                  <a:schemeClr val="bg1"/>
                </a:solidFill>
              </a:rPr>
              <a:t> e-/pulse:</a:t>
            </a:r>
          </a:p>
          <a:p>
            <a:r>
              <a:rPr lang="en-US" altLang="zh-CN" dirty="0">
                <a:solidFill>
                  <a:schemeClr val="bg1"/>
                </a:solidFill>
              </a:rPr>
              <a:t>80 fs, 9 </a:t>
            </a:r>
            <a:r>
              <a:rPr lang="en-US" altLang="zh-CN" dirty="0" err="1">
                <a:solidFill>
                  <a:schemeClr val="bg1"/>
                </a:solidFill>
              </a:rPr>
              <a:t>keV</a:t>
            </a:r>
            <a:r>
              <a:rPr lang="en-US" altLang="zh-CN" dirty="0">
                <a:solidFill>
                  <a:schemeClr val="bg1"/>
                </a:solidFill>
              </a:rPr>
              <a:t>, 10</a:t>
            </a:r>
            <a:r>
              <a:rPr lang="en-US" altLang="zh-CN" baseline="30000" dirty="0">
                <a:solidFill>
                  <a:schemeClr val="bg1"/>
                </a:solidFill>
              </a:rPr>
              <a:t>6 </a:t>
            </a:r>
            <a:r>
              <a:rPr lang="en-US" altLang="zh-CN" dirty="0">
                <a:solidFill>
                  <a:schemeClr val="bg1"/>
                </a:solidFill>
              </a:rPr>
              <a:t>x rays/pulse</a:t>
            </a:r>
          </a:p>
        </p:txBody>
      </p:sp>
      <p:sp>
        <p:nvSpPr>
          <p:cNvPr id="7" name="Line 6"/>
          <p:cNvSpPr>
            <a:spLocks noChangeShapeType="1"/>
          </p:cNvSpPr>
          <p:nvPr/>
        </p:nvSpPr>
        <p:spPr bwMode="auto">
          <a:xfrm flipV="1">
            <a:off x="4946650" y="2057400"/>
            <a:ext cx="2901950" cy="1377950"/>
          </a:xfrm>
          <a:prstGeom prst="line">
            <a:avLst/>
          </a:prstGeom>
          <a:noFill/>
          <a:ln w="34925">
            <a:solidFill>
              <a:srgbClr val="FF0000"/>
            </a:solidFill>
            <a:round/>
            <a:headEnd type="stealth" w="lg" len="lg"/>
            <a:tailEnd/>
          </a:ln>
        </p:spPr>
        <p:txBody>
          <a:bodyPr/>
          <a:lstStyle/>
          <a:p>
            <a:endParaRPr lang="zh-CN" altLang="en-US"/>
          </a:p>
        </p:txBody>
      </p:sp>
      <p:sp>
        <p:nvSpPr>
          <p:cNvPr id="8" name="Text Box 7"/>
          <p:cNvSpPr txBox="1">
            <a:spLocks noChangeArrowheads="1"/>
          </p:cNvSpPr>
          <p:nvPr/>
        </p:nvSpPr>
        <p:spPr bwMode="auto">
          <a:xfrm rot="19919870">
            <a:off x="5559425" y="2293938"/>
            <a:ext cx="1695450" cy="366712"/>
          </a:xfrm>
          <a:prstGeom prst="rect">
            <a:avLst/>
          </a:prstGeom>
          <a:noFill/>
          <a:ln w="9525">
            <a:noFill/>
            <a:miter lim="800000"/>
            <a:headEnd/>
            <a:tailEnd/>
          </a:ln>
        </p:spPr>
        <p:txBody>
          <a:bodyPr>
            <a:spAutoFit/>
          </a:bodyPr>
          <a:lstStyle/>
          <a:p>
            <a:pPr algn="ctr" eaLnBrk="1" hangingPunct="1"/>
            <a:r>
              <a:rPr lang="en-US" altLang="zh-CN" sz="1800">
                <a:solidFill>
                  <a:srgbClr val="FF0000"/>
                </a:solidFill>
              </a:rPr>
              <a:t>30 GeV</a:t>
            </a:r>
          </a:p>
        </p:txBody>
      </p:sp>
      <p:sp>
        <p:nvSpPr>
          <p:cNvPr id="11" name="矩形 10"/>
          <p:cNvSpPr/>
          <p:nvPr/>
        </p:nvSpPr>
        <p:spPr>
          <a:xfrm>
            <a:off x="4139952" y="476672"/>
            <a:ext cx="5004048" cy="461665"/>
          </a:xfrm>
          <a:prstGeom prst="rect">
            <a:avLst/>
          </a:prstGeom>
        </p:spPr>
        <p:txBody>
          <a:bodyPr wrap="square">
            <a:spAutoFit/>
          </a:bodyPr>
          <a:lstStyle/>
          <a:p>
            <a:r>
              <a:rPr lang="en-US" altLang="zh-CN" sz="2400" dirty="0" smtClean="0">
                <a:ea typeface="MS PGothic" pitchFamily="34" charset="-128"/>
              </a:rPr>
              <a:t>LINAC </a:t>
            </a:r>
            <a:r>
              <a:rPr lang="en-US" altLang="zh-CN" sz="2400" dirty="0" smtClean="0">
                <a:ea typeface="MS PGothic" pitchFamily="34" charset="-128"/>
              </a:rPr>
              <a:t>based femtosecond </a:t>
            </a:r>
            <a:r>
              <a:rPr lang="en-US" altLang="zh-CN" sz="2400" dirty="0" smtClean="0">
                <a:ea typeface="MS PGothic" pitchFamily="34" charset="-128"/>
              </a:rPr>
              <a:t>x-ray source</a:t>
            </a:r>
            <a:endParaRPr lang="en-US" altLang="zh-CN" sz="2400" dirty="0">
              <a:ea typeface="MS PGothic" pitchFamily="34" charset="-12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395537" y="260648"/>
            <a:ext cx="8496943" cy="457200"/>
          </a:xfrm>
          <a:prstGeom prst="rect">
            <a:avLst/>
          </a:prstGeom>
          <a:noFill/>
          <a:ln w="9525">
            <a:noFill/>
            <a:round/>
            <a:headEnd/>
            <a:tailEnd/>
          </a:ln>
          <a:effectLst/>
        </p:spPr>
        <p:txBody>
          <a:bodyPr lIns="0" tIns="0" rIns="0" bIns="0"/>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800" dirty="0" smtClean="0">
                <a:solidFill>
                  <a:srgbClr val="FFFF00"/>
                </a:solidFill>
                <a:latin typeface="Comic Sans MS" pitchFamily="66" charset="0"/>
                <a:ea typeface="msgothic" charset="0"/>
                <a:cs typeface="msgothic" charset="0"/>
              </a:rPr>
              <a:t>Single-particle Coherent Diffractive Imaging </a:t>
            </a:r>
          </a:p>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800" dirty="0" smtClean="0">
                <a:solidFill>
                  <a:srgbClr val="FFFF00"/>
                </a:solidFill>
                <a:latin typeface="Comic Sans MS" pitchFamily="66" charset="0"/>
                <a:ea typeface="msgothic" charset="0"/>
                <a:cs typeface="msgothic" charset="0"/>
              </a:rPr>
              <a:t>with </a:t>
            </a:r>
            <a:r>
              <a:rPr lang="en-GB" sz="2800" dirty="0">
                <a:solidFill>
                  <a:srgbClr val="FFFF00"/>
                </a:solidFill>
                <a:latin typeface="Comic Sans MS" pitchFamily="66" charset="0"/>
                <a:ea typeface="msgothic" charset="0"/>
                <a:cs typeface="msgothic" charset="0"/>
              </a:rPr>
              <a:t>an XFEL </a:t>
            </a:r>
            <a:r>
              <a:rPr lang="en-GB" sz="2800" dirty="0" smtClean="0">
                <a:solidFill>
                  <a:srgbClr val="FFFF00"/>
                </a:solidFill>
                <a:latin typeface="Comic Sans MS" pitchFamily="66" charset="0"/>
                <a:ea typeface="msgothic" charset="0"/>
                <a:cs typeface="msgothic" charset="0"/>
              </a:rPr>
              <a:t>Pulse</a:t>
            </a:r>
            <a:r>
              <a:rPr lang="en-GB" sz="2800" dirty="0">
                <a:solidFill>
                  <a:srgbClr val="FFFF00"/>
                </a:solidFill>
                <a:latin typeface="Comic Sans MS" pitchFamily="66" charset="0"/>
                <a:ea typeface="msgothic" charset="0"/>
                <a:cs typeface="msgothic" charset="0"/>
              </a:rPr>
              <a:t>. </a:t>
            </a:r>
          </a:p>
        </p:txBody>
      </p:sp>
      <p:pic>
        <p:nvPicPr>
          <p:cNvPr id="4" name="Picture 3"/>
          <p:cNvPicPr>
            <a:picLocks noChangeAspect="1" noChangeArrowheads="1"/>
          </p:cNvPicPr>
          <p:nvPr/>
        </p:nvPicPr>
        <p:blipFill>
          <a:blip r:embed="rId3" cstate="print"/>
          <a:srcRect/>
          <a:stretch>
            <a:fillRect/>
          </a:stretch>
        </p:blipFill>
        <p:spPr bwMode="auto">
          <a:xfrm>
            <a:off x="1332929" y="1170657"/>
            <a:ext cx="5687343" cy="5687343"/>
          </a:xfrm>
          <a:prstGeom prst="rect">
            <a:avLst/>
          </a:prstGeom>
          <a:noFill/>
          <a:ln w="9525">
            <a:noFill/>
            <a:round/>
            <a:headEnd/>
            <a:tailEnd/>
          </a:ln>
          <a:effectLst/>
        </p:spPr>
      </p:pic>
      <p:sp>
        <p:nvSpPr>
          <p:cNvPr id="5" name="Text Box 4"/>
          <p:cNvSpPr txBox="1">
            <a:spLocks noChangeArrowheads="1"/>
          </p:cNvSpPr>
          <p:nvPr/>
        </p:nvSpPr>
        <p:spPr bwMode="auto">
          <a:xfrm>
            <a:off x="6660232" y="6309320"/>
            <a:ext cx="2411760" cy="327595"/>
          </a:xfrm>
          <a:prstGeom prst="rect">
            <a:avLst/>
          </a:prstGeom>
          <a:noFill/>
          <a:ln w="9525">
            <a:noFill/>
            <a:round/>
            <a:headEnd/>
            <a:tailEnd/>
          </a:ln>
          <a:effectLst/>
        </p:spPr>
        <p:txBody>
          <a:bodyPr lIns="0" tIns="0" rIns="0" bIns="0"/>
          <a:lstStyle/>
          <a:p>
            <a:pPr algn="r">
              <a:tabLst>
                <a:tab pos="723900" algn="l"/>
                <a:tab pos="1447800" algn="l"/>
                <a:tab pos="2171700" algn="l"/>
                <a:tab pos="2895600" algn="l"/>
                <a:tab pos="3619500" algn="l"/>
              </a:tabLst>
            </a:pPr>
            <a:r>
              <a:rPr lang="en-GB" sz="1200" dirty="0">
                <a:solidFill>
                  <a:schemeClr val="bg1"/>
                </a:solidFill>
                <a:latin typeface="Arial" pitchFamily="34" charset="0"/>
                <a:ea typeface="msgothic" charset="0"/>
                <a:cs typeface="msgothic" charset="0"/>
              </a:rPr>
              <a:t>K J Gaffney, H N Chapman </a:t>
            </a:r>
            <a:endParaRPr lang="en-GB" sz="1200" dirty="0" smtClean="0">
              <a:solidFill>
                <a:schemeClr val="bg1"/>
              </a:solidFill>
              <a:latin typeface="Arial" pitchFamily="34" charset="0"/>
              <a:ea typeface="msgothic" charset="0"/>
              <a:cs typeface="msgothic" charset="0"/>
            </a:endParaRPr>
          </a:p>
          <a:p>
            <a:pPr algn="r">
              <a:tabLst>
                <a:tab pos="723900" algn="l"/>
                <a:tab pos="1447800" algn="l"/>
                <a:tab pos="2171700" algn="l"/>
                <a:tab pos="2895600" algn="l"/>
                <a:tab pos="3619500" algn="l"/>
              </a:tabLst>
            </a:pPr>
            <a:r>
              <a:rPr lang="en-GB" sz="1200" dirty="0" smtClean="0">
                <a:solidFill>
                  <a:schemeClr val="bg1"/>
                </a:solidFill>
                <a:latin typeface="Arial" pitchFamily="34" charset="0"/>
                <a:ea typeface="msgothic" charset="0"/>
                <a:cs typeface="msgothic" charset="0"/>
              </a:rPr>
              <a:t>Science </a:t>
            </a:r>
            <a:r>
              <a:rPr lang="en-GB" sz="1200" dirty="0">
                <a:solidFill>
                  <a:schemeClr val="bg1"/>
                </a:solidFill>
                <a:latin typeface="Arial" pitchFamily="34" charset="0"/>
                <a:ea typeface="msgothic" charset="0"/>
                <a:cs typeface="msgothic" charset="0"/>
              </a:rPr>
              <a:t>2007;316:1444-1448</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dirty="0" smtClean="0">
                <a:solidFill>
                  <a:srgbClr val="FFC000"/>
                </a:solidFill>
                <a:latin typeface="Comic Sans MS" pitchFamily="66" charset="0"/>
              </a:rPr>
              <a:t>Outline</a:t>
            </a:r>
            <a:endParaRPr lang="zh-CN" altLang="en-US" sz="5400" dirty="0">
              <a:solidFill>
                <a:srgbClr val="FFC000"/>
              </a:solidFill>
              <a:latin typeface="Comic Sans MS" pitchFamily="66" charset="0"/>
            </a:endParaRPr>
          </a:p>
        </p:txBody>
      </p:sp>
      <p:sp>
        <p:nvSpPr>
          <p:cNvPr id="3" name="内容占位符 2"/>
          <p:cNvSpPr>
            <a:spLocks noGrp="1"/>
          </p:cNvSpPr>
          <p:nvPr>
            <p:ph idx="1"/>
          </p:nvPr>
        </p:nvSpPr>
        <p:spPr>
          <a:xfrm>
            <a:off x="395536" y="1600200"/>
            <a:ext cx="8496944" cy="4925144"/>
          </a:xfrm>
        </p:spPr>
        <p:txBody>
          <a:bodyPr>
            <a:normAutofit fontScale="92500"/>
          </a:bodyPr>
          <a:lstStyle/>
          <a:p>
            <a:pPr>
              <a:spcAft>
                <a:spcPts val="1200"/>
              </a:spcAft>
              <a:buClr>
                <a:srgbClr val="00FF00"/>
              </a:buClr>
              <a:buFont typeface="Wingdings" pitchFamily="2" charset="2"/>
              <a:buChar char="Ø"/>
            </a:pPr>
            <a:r>
              <a:rPr lang="en-US" altLang="zh-CN" sz="3000" dirty="0" smtClean="0">
                <a:solidFill>
                  <a:schemeClr val="tx1">
                    <a:lumMod val="65000"/>
                  </a:schemeClr>
                </a:solidFill>
                <a:latin typeface="Comic Sans MS" pitchFamily="66" charset="0"/>
              </a:rPr>
              <a:t>Introduction: </a:t>
            </a:r>
          </a:p>
          <a:p>
            <a:pPr>
              <a:spcAft>
                <a:spcPts val="2400"/>
              </a:spcAft>
              <a:buClr>
                <a:srgbClr val="FFC000"/>
              </a:buClr>
              <a:buSzPct val="130000"/>
            </a:pPr>
            <a:r>
              <a:rPr lang="en-US" altLang="zh-CN" sz="2600" dirty="0" smtClean="0">
                <a:solidFill>
                  <a:schemeClr val="tx1">
                    <a:lumMod val="65000"/>
                  </a:schemeClr>
                </a:solidFill>
                <a:latin typeface="Comic Sans MS" pitchFamily="66" charset="0"/>
              </a:rPr>
              <a:t>What is dynamics? Why ultrafast? </a:t>
            </a:r>
          </a:p>
          <a:p>
            <a:pPr>
              <a:spcAft>
                <a:spcPts val="600"/>
              </a:spcAft>
              <a:buClr>
                <a:srgbClr val="00FF00"/>
              </a:buClr>
              <a:buFont typeface="Wingdings" pitchFamily="2" charset="2"/>
              <a:buChar char="Ø"/>
            </a:pPr>
            <a:r>
              <a:rPr lang="en-US" altLang="zh-CN" sz="3000" dirty="0" smtClean="0">
                <a:solidFill>
                  <a:schemeClr val="tx1">
                    <a:lumMod val="65000"/>
                  </a:schemeClr>
                </a:solidFill>
                <a:latin typeface="Comic Sans MS" pitchFamily="66" charset="0"/>
              </a:rPr>
              <a:t>Surface Dynamics</a:t>
            </a:r>
            <a:r>
              <a:rPr lang="zh-CN" altLang="en-US" sz="3000" dirty="0" smtClean="0">
                <a:solidFill>
                  <a:schemeClr val="tx1">
                    <a:lumMod val="65000"/>
                  </a:schemeClr>
                </a:solidFill>
                <a:latin typeface="Comic Sans MS" pitchFamily="66" charset="0"/>
              </a:rPr>
              <a:t> </a:t>
            </a:r>
            <a:r>
              <a:rPr lang="en-US" altLang="zh-CN" sz="3000" dirty="0" smtClean="0">
                <a:solidFill>
                  <a:schemeClr val="tx1">
                    <a:lumMod val="65000"/>
                  </a:schemeClr>
                </a:solidFill>
                <a:latin typeface="Comic Sans MS" pitchFamily="66" charset="0"/>
              </a:rPr>
              <a:t>Methods:</a:t>
            </a:r>
          </a:p>
          <a:p>
            <a:pPr>
              <a:spcBef>
                <a:spcPts val="600"/>
              </a:spcBef>
              <a:spcAft>
                <a:spcPts val="600"/>
              </a:spcAft>
              <a:buClr>
                <a:srgbClr val="FFC000"/>
              </a:buClr>
              <a:buSzPct val="130000"/>
            </a:pPr>
            <a:r>
              <a:rPr lang="en-US" altLang="zh-CN" sz="2400" dirty="0" smtClean="0">
                <a:solidFill>
                  <a:schemeClr val="tx1">
                    <a:lumMod val="65000"/>
                  </a:schemeClr>
                </a:solidFill>
                <a:latin typeface="Comic Sans MS" pitchFamily="66" charset="0"/>
              </a:rPr>
              <a:t>Optical Excitation on surfaces: 2PC for example</a:t>
            </a:r>
            <a:endParaRPr lang="en-US" altLang="zh-CN" sz="2600" dirty="0" smtClean="0">
              <a:solidFill>
                <a:schemeClr val="tx1">
                  <a:lumMod val="65000"/>
                </a:schemeClr>
              </a:solidFill>
              <a:latin typeface="Comic Sans MS" pitchFamily="66" charset="0"/>
            </a:endParaRPr>
          </a:p>
          <a:p>
            <a:pPr>
              <a:spcBef>
                <a:spcPts val="600"/>
              </a:spcBef>
              <a:spcAft>
                <a:spcPts val="600"/>
              </a:spcAft>
              <a:buClr>
                <a:srgbClr val="FFC000"/>
              </a:buClr>
              <a:buSzPct val="130000"/>
            </a:pPr>
            <a:r>
              <a:rPr lang="en-US" altLang="zh-CN" sz="2400" dirty="0" smtClean="0">
                <a:solidFill>
                  <a:schemeClr val="tx1">
                    <a:lumMod val="65000"/>
                  </a:schemeClr>
                </a:solidFill>
                <a:latin typeface="Comic Sans MS" pitchFamily="66" charset="0"/>
              </a:rPr>
              <a:t>Time-resolved Two-Photon Photoemission Spectroscopy</a:t>
            </a:r>
          </a:p>
          <a:p>
            <a:pPr>
              <a:spcBef>
                <a:spcPts val="600"/>
              </a:spcBef>
              <a:spcAft>
                <a:spcPts val="600"/>
              </a:spcAft>
              <a:buClr>
                <a:srgbClr val="FFC000"/>
              </a:buClr>
              <a:buSzPct val="130000"/>
            </a:pPr>
            <a:r>
              <a:rPr lang="en-US" altLang="zh-CN" sz="2400" dirty="0" smtClean="0">
                <a:solidFill>
                  <a:schemeClr val="tx1">
                    <a:lumMod val="65000"/>
                  </a:schemeClr>
                </a:solidFill>
                <a:latin typeface="Comic Sans MS" pitchFamily="66" charset="0"/>
              </a:rPr>
              <a:t>Time-resolved Surface Nonlinear Spectroscopy</a:t>
            </a:r>
          </a:p>
          <a:p>
            <a:pPr>
              <a:spcBef>
                <a:spcPts val="600"/>
              </a:spcBef>
              <a:spcAft>
                <a:spcPts val="1800"/>
              </a:spcAft>
              <a:buClr>
                <a:srgbClr val="FFC000"/>
              </a:buClr>
              <a:buSzPct val="130000"/>
            </a:pPr>
            <a:r>
              <a:rPr lang="en-US" altLang="zh-CN" sz="2400" dirty="0" smtClean="0">
                <a:solidFill>
                  <a:schemeClr val="tx1">
                    <a:lumMod val="65000"/>
                  </a:schemeClr>
                </a:solidFill>
                <a:latin typeface="Comic Sans MS" pitchFamily="66" charset="0"/>
              </a:rPr>
              <a:t>Time-resolved Ultrafast Electron Diffraction/Microscopy</a:t>
            </a:r>
          </a:p>
          <a:p>
            <a:pPr>
              <a:spcAft>
                <a:spcPts val="1200"/>
              </a:spcAft>
              <a:buClr>
                <a:srgbClr val="00FF00"/>
              </a:buClr>
              <a:buFont typeface="Wingdings" pitchFamily="2" charset="2"/>
              <a:buChar char="Ø"/>
            </a:pPr>
            <a:r>
              <a:rPr lang="en-US" altLang="zh-CN" sz="3000" dirty="0" smtClean="0">
                <a:solidFill>
                  <a:schemeClr val="bg1"/>
                </a:solidFill>
                <a:latin typeface="Comic Sans MS" pitchFamily="66" charset="0"/>
              </a:rPr>
              <a:t>Perspective</a:t>
            </a:r>
            <a:endParaRPr lang="en-US" altLang="zh-CN" sz="3000" dirty="0" smtClean="0">
              <a:solidFill>
                <a:schemeClr val="bg1"/>
              </a:solidFill>
              <a:latin typeface="Comic Sans MS" pitchFamily="66" charset="0"/>
            </a:endParaRPr>
          </a:p>
          <a:p>
            <a:pPr>
              <a:spcAft>
                <a:spcPts val="1200"/>
              </a:spcAft>
            </a:pPr>
            <a:endParaRPr lang="zh-CN"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600" dirty="0" smtClean="0">
                <a:solidFill>
                  <a:schemeClr val="bg1"/>
                </a:solidFill>
                <a:latin typeface="Comic Sans MS" pitchFamily="66" charset="0"/>
              </a:rPr>
              <a:t>Perspective: </a:t>
            </a:r>
            <a:br>
              <a:rPr lang="en-US" altLang="zh-CN" sz="4600" dirty="0" smtClean="0">
                <a:solidFill>
                  <a:schemeClr val="bg1"/>
                </a:solidFill>
                <a:latin typeface="Comic Sans MS" pitchFamily="66" charset="0"/>
              </a:rPr>
            </a:br>
            <a:r>
              <a:rPr lang="en-US" altLang="zh-CN" sz="4600" dirty="0" smtClean="0">
                <a:solidFill>
                  <a:schemeClr val="bg1"/>
                </a:solidFill>
                <a:latin typeface="Comic Sans MS" pitchFamily="66" charset="0"/>
              </a:rPr>
              <a:t>Probe Surface Dynamics</a:t>
            </a:r>
            <a:endParaRPr lang="zh-CN" altLang="en-US" sz="4600" dirty="0">
              <a:solidFill>
                <a:schemeClr val="bg1"/>
              </a:solidFill>
              <a:latin typeface="Comic Sans MS" pitchFamily="66" charset="0"/>
            </a:endParaRPr>
          </a:p>
        </p:txBody>
      </p:sp>
      <p:sp>
        <p:nvSpPr>
          <p:cNvPr id="3" name="内容占位符 2"/>
          <p:cNvSpPr>
            <a:spLocks noGrp="1"/>
          </p:cNvSpPr>
          <p:nvPr>
            <p:ph idx="1"/>
          </p:nvPr>
        </p:nvSpPr>
        <p:spPr>
          <a:xfrm>
            <a:off x="457200" y="1927373"/>
            <a:ext cx="8686800" cy="3013795"/>
          </a:xfrm>
        </p:spPr>
        <p:txBody>
          <a:bodyPr>
            <a:normAutofit/>
          </a:bodyPr>
          <a:lstStyle/>
          <a:p>
            <a:pPr>
              <a:buSzPct val="75000"/>
              <a:buFont typeface="Wingdings" pitchFamily="2" charset="2"/>
              <a:buChar char="Ø"/>
            </a:pPr>
            <a:r>
              <a:rPr lang="en-US" altLang="zh-CN" sz="3600" dirty="0" smtClean="0">
                <a:solidFill>
                  <a:schemeClr val="bg1"/>
                </a:solidFill>
                <a:latin typeface="Comic Sans MS" pitchFamily="66" charset="0"/>
              </a:rPr>
              <a:t>Ultrafast Pulse of Light</a:t>
            </a:r>
          </a:p>
          <a:p>
            <a:pPr>
              <a:buSzPct val="75000"/>
              <a:buFont typeface="Wingdings" pitchFamily="2" charset="2"/>
              <a:buChar char="Ø"/>
            </a:pPr>
            <a:r>
              <a:rPr lang="en-US" altLang="zh-CN" sz="3600" dirty="0" smtClean="0">
                <a:solidFill>
                  <a:schemeClr val="bg1"/>
                </a:solidFill>
                <a:latin typeface="Comic Sans MS" pitchFamily="66" charset="0"/>
              </a:rPr>
              <a:t>Ultrafast Pulse of Electrons</a:t>
            </a:r>
          </a:p>
          <a:p>
            <a:pPr>
              <a:buSzPct val="75000"/>
              <a:buFont typeface="Wingdings" pitchFamily="2" charset="2"/>
              <a:buChar char="Ø"/>
            </a:pPr>
            <a:r>
              <a:rPr lang="en-US" altLang="zh-CN" sz="3600" dirty="0" smtClean="0">
                <a:solidFill>
                  <a:schemeClr val="bg1"/>
                </a:solidFill>
                <a:latin typeface="Comic Sans MS" pitchFamily="66" charset="0"/>
              </a:rPr>
              <a:t>Ultrafast Pulse of Atoms</a:t>
            </a:r>
          </a:p>
          <a:p>
            <a:pPr>
              <a:buSzPct val="75000"/>
              <a:buFont typeface="Wingdings" pitchFamily="2" charset="2"/>
              <a:buChar char="Ø"/>
            </a:pPr>
            <a:r>
              <a:rPr lang="en-US" altLang="zh-CN" sz="3600" dirty="0" smtClean="0">
                <a:solidFill>
                  <a:schemeClr val="bg1"/>
                </a:solidFill>
                <a:latin typeface="Comic Sans MS" pitchFamily="66" charset="0"/>
              </a:rPr>
              <a:t>Ultrafast Pulse of Neutron, Proton ?</a:t>
            </a:r>
            <a:endParaRPr lang="zh-CN" altLang="en-US"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857224" y="0"/>
            <a:ext cx="7572428" cy="6869204"/>
          </a:xfrm>
          <a:prstGeom prst="rect">
            <a:avLst/>
          </a:prstGeom>
          <a:noFill/>
          <a:ln w="9525">
            <a:noFill/>
            <a:miter lim="800000"/>
            <a:headEnd/>
            <a:tailEnd/>
          </a:ln>
        </p:spPr>
      </p:pic>
      <p:pic>
        <p:nvPicPr>
          <p:cNvPr id="67585" name="Picture 1" descr="C:\Users\zfren\Desktop\m.jpg"/>
          <p:cNvPicPr>
            <a:picLocks noChangeAspect="1" noChangeArrowheads="1"/>
          </p:cNvPicPr>
          <p:nvPr/>
        </p:nvPicPr>
        <p:blipFill>
          <a:blip r:embed="rId3" cstate="print"/>
          <a:srcRect l="5136" t="1256" r="1113" b="18342"/>
          <a:stretch>
            <a:fillRect/>
          </a:stretch>
        </p:blipFill>
        <p:spPr bwMode="auto">
          <a:xfrm>
            <a:off x="5143504" y="0"/>
            <a:ext cx="4000496" cy="3507284"/>
          </a:xfrm>
          <a:prstGeom prst="rect">
            <a:avLst/>
          </a:prstGeom>
          <a:noFill/>
          <a:ln>
            <a:solidFill>
              <a:srgbClr val="00B050"/>
            </a:solidFill>
          </a:ln>
        </p:spPr>
      </p:pic>
      <p:pic>
        <p:nvPicPr>
          <p:cNvPr id="67587" name="Picture 3" descr="C:\Users\zfren\Desktop\m3.jpg"/>
          <p:cNvPicPr>
            <a:picLocks noChangeAspect="1" noChangeArrowheads="1"/>
          </p:cNvPicPr>
          <p:nvPr/>
        </p:nvPicPr>
        <p:blipFill>
          <a:blip r:embed="rId4" cstate="print"/>
          <a:srcRect r="1881" b="3395"/>
          <a:stretch>
            <a:fillRect/>
          </a:stretch>
        </p:blipFill>
        <p:spPr bwMode="auto">
          <a:xfrm>
            <a:off x="-1" y="0"/>
            <a:ext cx="4740853" cy="3571876"/>
          </a:xfrm>
          <a:prstGeom prst="rect">
            <a:avLst/>
          </a:prstGeom>
          <a:noFill/>
          <a:ln>
            <a:solidFill>
              <a:srgbClr val="00B050"/>
            </a:solidFill>
          </a:ln>
        </p:spPr>
      </p:pic>
      <p:pic>
        <p:nvPicPr>
          <p:cNvPr id="67588" name="Picture 4" descr="C:\Users\zfren\Desktop\m4.jpg"/>
          <p:cNvPicPr>
            <a:picLocks noChangeAspect="1" noChangeArrowheads="1"/>
          </p:cNvPicPr>
          <p:nvPr/>
        </p:nvPicPr>
        <p:blipFill>
          <a:blip r:embed="rId5" cstate="print"/>
          <a:srcRect l="2641" t="1569" r="968" b="12133"/>
          <a:stretch>
            <a:fillRect/>
          </a:stretch>
        </p:blipFill>
        <p:spPr bwMode="auto">
          <a:xfrm>
            <a:off x="0" y="3467167"/>
            <a:ext cx="4500562" cy="3390834"/>
          </a:xfrm>
          <a:prstGeom prst="rect">
            <a:avLst/>
          </a:prstGeom>
          <a:noFill/>
          <a:ln>
            <a:solidFill>
              <a:srgbClr val="00B050"/>
            </a:solidFill>
          </a:ln>
        </p:spPr>
      </p:pic>
      <p:pic>
        <p:nvPicPr>
          <p:cNvPr id="67589" name="Picture 5" descr="C:\Users\zfren\Desktop\m5.jpg"/>
          <p:cNvPicPr>
            <a:picLocks noChangeAspect="1" noChangeArrowheads="1"/>
          </p:cNvPicPr>
          <p:nvPr/>
        </p:nvPicPr>
        <p:blipFill>
          <a:blip r:embed="rId6" cstate="print"/>
          <a:srcRect r="663" b="13305"/>
          <a:stretch>
            <a:fillRect/>
          </a:stretch>
        </p:blipFill>
        <p:spPr bwMode="auto">
          <a:xfrm>
            <a:off x="4389202" y="3286124"/>
            <a:ext cx="4754798" cy="3571876"/>
          </a:xfrm>
          <a:prstGeom prst="rect">
            <a:avLst/>
          </a:prstGeom>
          <a:noFill/>
          <a:ln>
            <a:solidFill>
              <a:srgbClr val="00B05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blinds(horizontal)">
                                      <p:cBhvr>
                                        <p:cTn id="7" dur="500"/>
                                        <p:tgtEl>
                                          <p:spTgt spid="67587"/>
                                        </p:tgtEl>
                                      </p:cBhvr>
                                    </p:animEffect>
                                  </p:childTnLst>
                                </p:cTn>
                              </p:par>
                            </p:childTnLst>
                          </p:cTn>
                        </p:par>
                        <p:par>
                          <p:cTn id="8" fill="hold">
                            <p:stCondLst>
                              <p:cond delay="500"/>
                            </p:stCondLst>
                            <p:childTnLst>
                              <p:par>
                                <p:cTn id="9" presetID="3" presetClass="entr" presetSubtype="10" fill="hold" nodeType="afterEffect">
                                  <p:stCondLst>
                                    <p:cond delay="500"/>
                                  </p:stCondLst>
                                  <p:childTnLst>
                                    <p:set>
                                      <p:cBhvr>
                                        <p:cTn id="10" dur="1" fill="hold">
                                          <p:stCondLst>
                                            <p:cond delay="0"/>
                                          </p:stCondLst>
                                        </p:cTn>
                                        <p:tgtEl>
                                          <p:spTgt spid="67588"/>
                                        </p:tgtEl>
                                        <p:attrNameLst>
                                          <p:attrName>style.visibility</p:attrName>
                                        </p:attrNameLst>
                                      </p:cBhvr>
                                      <p:to>
                                        <p:strVal val="visible"/>
                                      </p:to>
                                    </p:set>
                                    <p:animEffect transition="in" filter="blinds(horizontal)">
                                      <p:cBhvr>
                                        <p:cTn id="11" dur="500"/>
                                        <p:tgtEl>
                                          <p:spTgt spid="67588"/>
                                        </p:tgtEl>
                                      </p:cBhvr>
                                    </p:animEffect>
                                  </p:childTnLst>
                                </p:cTn>
                              </p:par>
                            </p:childTnLst>
                          </p:cTn>
                        </p:par>
                        <p:par>
                          <p:cTn id="12" fill="hold">
                            <p:stCondLst>
                              <p:cond delay="1500"/>
                            </p:stCondLst>
                            <p:childTnLst>
                              <p:par>
                                <p:cTn id="13" presetID="3" presetClass="entr" presetSubtype="10" fill="hold" nodeType="afterEffect">
                                  <p:stCondLst>
                                    <p:cond delay="500"/>
                                  </p:stCondLst>
                                  <p:childTnLst>
                                    <p:set>
                                      <p:cBhvr>
                                        <p:cTn id="14" dur="1" fill="hold">
                                          <p:stCondLst>
                                            <p:cond delay="0"/>
                                          </p:stCondLst>
                                        </p:cTn>
                                        <p:tgtEl>
                                          <p:spTgt spid="67585"/>
                                        </p:tgtEl>
                                        <p:attrNameLst>
                                          <p:attrName>style.visibility</p:attrName>
                                        </p:attrNameLst>
                                      </p:cBhvr>
                                      <p:to>
                                        <p:strVal val="visible"/>
                                      </p:to>
                                    </p:set>
                                    <p:animEffect transition="in" filter="blinds(horizontal)">
                                      <p:cBhvr>
                                        <p:cTn id="15" dur="500"/>
                                        <p:tgtEl>
                                          <p:spTgt spid="67585"/>
                                        </p:tgtEl>
                                      </p:cBhvr>
                                    </p:animEffect>
                                  </p:childTnLst>
                                </p:cTn>
                              </p:par>
                            </p:childTnLst>
                          </p:cTn>
                        </p:par>
                        <p:par>
                          <p:cTn id="16" fill="hold">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67589"/>
                                        </p:tgtEl>
                                        <p:attrNameLst>
                                          <p:attrName>style.visibility</p:attrName>
                                        </p:attrNameLst>
                                      </p:cBhvr>
                                      <p:to>
                                        <p:strVal val="visible"/>
                                      </p:to>
                                    </p:set>
                                    <p:animEffect transition="in" filter="blinds(horizontal)">
                                      <p:cBhvr>
                                        <p:cTn id="19" dur="500"/>
                                        <p:tgtEl>
                                          <p:spTgt spid="6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4939825" cy="3284984"/>
          </a:xfrm>
          <a:prstGeom prst="rect">
            <a:avLst/>
          </a:prstGeom>
          <a:noFill/>
          <a:ln w="9525">
            <a:noFill/>
            <a:miter lim="800000"/>
            <a:headEnd/>
            <a:tailEnd/>
          </a:ln>
        </p:spPr>
      </p:pic>
      <p:pic>
        <p:nvPicPr>
          <p:cNvPr id="263170" name="Picture 2"/>
          <p:cNvPicPr>
            <a:picLocks noChangeAspect="1" noChangeArrowheads="1"/>
          </p:cNvPicPr>
          <p:nvPr/>
        </p:nvPicPr>
        <p:blipFill>
          <a:blip r:embed="rId3" cstate="print"/>
          <a:srcRect l="7613" r="8053"/>
          <a:stretch>
            <a:fillRect/>
          </a:stretch>
        </p:blipFill>
        <p:spPr bwMode="auto">
          <a:xfrm>
            <a:off x="4572000" y="3384376"/>
            <a:ext cx="4896544" cy="3861048"/>
          </a:xfrm>
          <a:prstGeom prst="rect">
            <a:avLst/>
          </a:prstGeom>
          <a:noFill/>
          <a:ln w="9525">
            <a:noFill/>
            <a:miter lim="800000"/>
            <a:headEnd/>
            <a:tailEnd/>
          </a:ln>
        </p:spPr>
      </p:pic>
      <p:pic>
        <p:nvPicPr>
          <p:cNvPr id="263171" name="Picture 3"/>
          <p:cNvPicPr>
            <a:picLocks noChangeAspect="1" noChangeArrowheads="1"/>
          </p:cNvPicPr>
          <p:nvPr/>
        </p:nvPicPr>
        <p:blipFill>
          <a:blip r:embed="rId4" cstate="print"/>
          <a:srcRect/>
          <a:stretch>
            <a:fillRect/>
          </a:stretch>
        </p:blipFill>
        <p:spPr bwMode="auto">
          <a:xfrm>
            <a:off x="0" y="3284984"/>
            <a:ext cx="4831543" cy="3212976"/>
          </a:xfrm>
          <a:prstGeom prst="rect">
            <a:avLst/>
          </a:prstGeom>
          <a:noFill/>
          <a:ln w="9525">
            <a:noFill/>
            <a:miter lim="800000"/>
            <a:headEnd/>
            <a:tailEnd/>
          </a:ln>
        </p:spPr>
      </p:pic>
      <p:pic>
        <p:nvPicPr>
          <p:cNvPr id="263172" name="Picture 4"/>
          <p:cNvPicPr>
            <a:picLocks noChangeAspect="1" noChangeArrowheads="1"/>
          </p:cNvPicPr>
          <p:nvPr/>
        </p:nvPicPr>
        <p:blipFill>
          <a:blip r:embed="rId5" cstate="print"/>
          <a:srcRect b="4541"/>
          <a:stretch>
            <a:fillRect/>
          </a:stretch>
        </p:blipFill>
        <p:spPr bwMode="auto">
          <a:xfrm>
            <a:off x="4170970" y="0"/>
            <a:ext cx="4973030" cy="38610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500"/>
                                  </p:stCondLst>
                                  <p:childTnLst>
                                    <p:set>
                                      <p:cBhvr>
                                        <p:cTn id="10" dur="1" fill="hold">
                                          <p:stCondLst>
                                            <p:cond delay="0"/>
                                          </p:stCondLst>
                                        </p:cTn>
                                        <p:tgtEl>
                                          <p:spTgt spid="263170"/>
                                        </p:tgtEl>
                                        <p:attrNameLst>
                                          <p:attrName>style.visibility</p:attrName>
                                        </p:attrNameLst>
                                      </p:cBhvr>
                                      <p:to>
                                        <p:strVal val="visible"/>
                                      </p:to>
                                    </p:set>
                                    <p:animEffect transition="in" filter="blinds(horizontal)">
                                      <p:cBhvr>
                                        <p:cTn id="11" dur="500"/>
                                        <p:tgtEl>
                                          <p:spTgt spid="263170"/>
                                        </p:tgtEl>
                                      </p:cBhvr>
                                    </p:animEffect>
                                  </p:childTnLst>
                                </p:cTn>
                              </p:par>
                            </p:childTnLst>
                          </p:cTn>
                        </p:par>
                        <p:par>
                          <p:cTn id="12" fill="hold">
                            <p:stCondLst>
                              <p:cond delay="1500"/>
                            </p:stCondLst>
                            <p:childTnLst>
                              <p:par>
                                <p:cTn id="13" presetID="3" presetClass="entr" presetSubtype="10" fill="hold" nodeType="afterEffect">
                                  <p:stCondLst>
                                    <p:cond delay="500"/>
                                  </p:stCondLst>
                                  <p:childTnLst>
                                    <p:set>
                                      <p:cBhvr>
                                        <p:cTn id="14" dur="1" fill="hold">
                                          <p:stCondLst>
                                            <p:cond delay="0"/>
                                          </p:stCondLst>
                                        </p:cTn>
                                        <p:tgtEl>
                                          <p:spTgt spid="263172"/>
                                        </p:tgtEl>
                                        <p:attrNameLst>
                                          <p:attrName>style.visibility</p:attrName>
                                        </p:attrNameLst>
                                      </p:cBhvr>
                                      <p:to>
                                        <p:strVal val="visible"/>
                                      </p:to>
                                    </p:set>
                                    <p:animEffect transition="in" filter="blinds(horizontal)">
                                      <p:cBhvr>
                                        <p:cTn id="15" dur="500"/>
                                        <p:tgtEl>
                                          <p:spTgt spid="263172"/>
                                        </p:tgtEl>
                                      </p:cBhvr>
                                    </p:animEffect>
                                  </p:childTnLst>
                                </p:cTn>
                              </p:par>
                            </p:childTnLst>
                          </p:cTn>
                        </p:par>
                        <p:par>
                          <p:cTn id="16" fill="hold">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63171"/>
                                        </p:tgtEl>
                                        <p:attrNameLst>
                                          <p:attrName>style.visibility</p:attrName>
                                        </p:attrNameLst>
                                      </p:cBhvr>
                                      <p:to>
                                        <p:strVal val="visible"/>
                                      </p:to>
                                    </p:set>
                                    <p:animEffect transition="in" filter="blinds(horizontal)">
                                      <p:cBhvr>
                                        <p:cTn id="19" dur="500"/>
                                        <p:tgtEl>
                                          <p:spTgt spid="263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dirty="0" smtClean="0">
                <a:solidFill>
                  <a:schemeClr val="bg1"/>
                </a:solidFill>
                <a:latin typeface="Comic Sans MS" pitchFamily="66" charset="0"/>
              </a:rPr>
              <a:t>Outline</a:t>
            </a:r>
            <a:endParaRPr lang="zh-CN" altLang="en-US" sz="5400" dirty="0">
              <a:solidFill>
                <a:schemeClr val="bg1"/>
              </a:solidFill>
              <a:latin typeface="Comic Sans MS" pitchFamily="66" charset="0"/>
            </a:endParaRPr>
          </a:p>
        </p:txBody>
      </p:sp>
      <p:sp>
        <p:nvSpPr>
          <p:cNvPr id="3" name="内容占位符 2"/>
          <p:cNvSpPr>
            <a:spLocks noGrp="1"/>
          </p:cNvSpPr>
          <p:nvPr>
            <p:ph idx="1"/>
          </p:nvPr>
        </p:nvSpPr>
        <p:spPr>
          <a:xfrm>
            <a:off x="395536" y="1600200"/>
            <a:ext cx="8496944" cy="4925144"/>
          </a:xfrm>
        </p:spPr>
        <p:txBody>
          <a:bodyPr>
            <a:normAutofit fontScale="92500"/>
          </a:bodyPr>
          <a:lstStyle/>
          <a:p>
            <a:pPr>
              <a:spcAft>
                <a:spcPts val="1200"/>
              </a:spcAft>
              <a:buClr>
                <a:srgbClr val="00FF00"/>
              </a:buClr>
              <a:buFont typeface="Wingdings" pitchFamily="2" charset="2"/>
              <a:buChar char="Ø"/>
            </a:pPr>
            <a:r>
              <a:rPr lang="en-US" altLang="zh-CN" sz="3000" dirty="0" smtClean="0">
                <a:solidFill>
                  <a:schemeClr val="bg1"/>
                </a:solidFill>
                <a:latin typeface="Comic Sans MS" pitchFamily="66" charset="0"/>
              </a:rPr>
              <a:t>Introduction: </a:t>
            </a:r>
          </a:p>
          <a:p>
            <a:pPr>
              <a:spcAft>
                <a:spcPts val="2400"/>
              </a:spcAft>
              <a:buClr>
                <a:srgbClr val="FFC000"/>
              </a:buClr>
              <a:buSzPct val="130000"/>
            </a:pPr>
            <a:r>
              <a:rPr lang="en-US" altLang="zh-CN" sz="2600" dirty="0" smtClean="0">
                <a:solidFill>
                  <a:schemeClr val="tx1">
                    <a:lumMod val="75000"/>
                  </a:schemeClr>
                </a:solidFill>
                <a:latin typeface="Comic Sans MS" pitchFamily="66" charset="0"/>
              </a:rPr>
              <a:t>What is dynamics? </a:t>
            </a:r>
            <a:r>
              <a:rPr lang="en-US" altLang="zh-CN" sz="2600" dirty="0" smtClean="0">
                <a:solidFill>
                  <a:schemeClr val="bg1"/>
                </a:solidFill>
                <a:latin typeface="Comic Sans MS" pitchFamily="66" charset="0"/>
              </a:rPr>
              <a:t>Why ultrafast? </a:t>
            </a:r>
          </a:p>
          <a:p>
            <a:pPr>
              <a:spcAft>
                <a:spcPts val="600"/>
              </a:spcAft>
              <a:buClr>
                <a:srgbClr val="00FF00"/>
              </a:buClr>
              <a:buFont typeface="Wingdings" pitchFamily="2" charset="2"/>
              <a:buChar char="Ø"/>
            </a:pPr>
            <a:r>
              <a:rPr lang="en-US" altLang="zh-CN" sz="3000" dirty="0" smtClean="0">
                <a:solidFill>
                  <a:schemeClr val="bg1"/>
                </a:solidFill>
                <a:latin typeface="Comic Sans MS" pitchFamily="66" charset="0"/>
              </a:rPr>
              <a:t>Surface Dynamics</a:t>
            </a:r>
            <a:r>
              <a:rPr lang="zh-CN" altLang="en-US" sz="3000" dirty="0" smtClean="0">
                <a:solidFill>
                  <a:schemeClr val="bg1"/>
                </a:solidFill>
                <a:latin typeface="Comic Sans MS" pitchFamily="66" charset="0"/>
              </a:rPr>
              <a:t> </a:t>
            </a:r>
            <a:r>
              <a:rPr lang="en-US" altLang="zh-CN" sz="3000" dirty="0" smtClean="0">
                <a:solidFill>
                  <a:schemeClr val="bg1"/>
                </a:solidFill>
                <a:latin typeface="Comic Sans MS" pitchFamily="66" charset="0"/>
              </a:rPr>
              <a:t>Methods:</a:t>
            </a: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Optical Excitation on surfaces: 2PC for example</a:t>
            </a:r>
            <a:endParaRPr lang="en-US" altLang="zh-CN" sz="2600" dirty="0" smtClean="0">
              <a:solidFill>
                <a:schemeClr val="bg1"/>
              </a:solidFill>
              <a:latin typeface="Comic Sans MS" pitchFamily="66" charset="0"/>
            </a:endParaRP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Time-resolved Two-Photon Photoemission Spectroscopy</a:t>
            </a:r>
          </a:p>
          <a:p>
            <a:pPr>
              <a:spcBef>
                <a:spcPts val="600"/>
              </a:spcBef>
              <a:spcAft>
                <a:spcPts val="600"/>
              </a:spcAft>
              <a:buClr>
                <a:srgbClr val="FFC000"/>
              </a:buClr>
              <a:buSzPct val="130000"/>
            </a:pPr>
            <a:r>
              <a:rPr lang="en-US" altLang="zh-CN" sz="2400" dirty="0" smtClean="0">
                <a:solidFill>
                  <a:schemeClr val="bg1"/>
                </a:solidFill>
                <a:latin typeface="Comic Sans MS" pitchFamily="66" charset="0"/>
              </a:rPr>
              <a:t>Time-resolved Surface Nonlinear Spectroscopy</a:t>
            </a:r>
          </a:p>
          <a:p>
            <a:pPr>
              <a:spcBef>
                <a:spcPts val="600"/>
              </a:spcBef>
              <a:spcAft>
                <a:spcPts val="1800"/>
              </a:spcAft>
              <a:buClr>
                <a:srgbClr val="FFC000"/>
              </a:buClr>
              <a:buSzPct val="130000"/>
            </a:pPr>
            <a:r>
              <a:rPr lang="en-US" altLang="zh-CN" sz="2400" dirty="0" smtClean="0">
                <a:solidFill>
                  <a:schemeClr val="bg1"/>
                </a:solidFill>
                <a:latin typeface="Comic Sans MS" pitchFamily="66" charset="0"/>
              </a:rPr>
              <a:t>Time-resolved Ultrafast Electron Diffraction/Microscopy</a:t>
            </a:r>
          </a:p>
          <a:p>
            <a:pPr>
              <a:spcAft>
                <a:spcPts val="1200"/>
              </a:spcAft>
              <a:buClr>
                <a:srgbClr val="00FF00"/>
              </a:buClr>
              <a:buFont typeface="Wingdings" pitchFamily="2" charset="2"/>
              <a:buChar char="Ø"/>
            </a:pPr>
            <a:r>
              <a:rPr lang="en-US" altLang="zh-CN" sz="3000" dirty="0" smtClean="0">
                <a:solidFill>
                  <a:schemeClr val="bg1"/>
                </a:solidFill>
                <a:latin typeface="Comic Sans MS" pitchFamily="66" charset="0"/>
              </a:rPr>
              <a:t>Perspective</a:t>
            </a:r>
            <a:endParaRPr lang="en-US" altLang="zh-CN" sz="3000" dirty="0" smtClean="0">
              <a:solidFill>
                <a:schemeClr val="bg1"/>
              </a:solidFill>
              <a:latin typeface="Comic Sans MS" pitchFamily="66" charset="0"/>
            </a:endParaRPr>
          </a:p>
          <a:p>
            <a:pPr>
              <a:spcAft>
                <a:spcPts val="1200"/>
              </a:spcAft>
            </a:pPr>
            <a:endParaRPr lang="zh-CN" altLang="en-US"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18350</TotalTime>
  <Words>2552</Words>
  <Application>Microsoft Office PowerPoint</Application>
  <PresentationFormat>全屏显示(4:3)</PresentationFormat>
  <Paragraphs>418</Paragraphs>
  <Slides>63</Slides>
  <Notes>14</Notes>
  <HiddenSlides>0</HiddenSlides>
  <MMClips>0</MMClips>
  <ScaleCrop>false</ScaleCrop>
  <HeadingPairs>
    <vt:vector size="6" baseType="variant">
      <vt:variant>
        <vt:lpstr>主题</vt:lpstr>
      </vt:variant>
      <vt:variant>
        <vt:i4>1</vt:i4>
      </vt:variant>
      <vt:variant>
        <vt:lpstr>嵌入 OLE 服务器</vt:lpstr>
      </vt:variant>
      <vt:variant>
        <vt:i4>5</vt:i4>
      </vt:variant>
      <vt:variant>
        <vt:lpstr>幻灯片标题</vt:lpstr>
      </vt:variant>
      <vt:variant>
        <vt:i4>63</vt:i4>
      </vt:variant>
    </vt:vector>
  </HeadingPairs>
  <TitlesOfParts>
    <vt:vector size="69" baseType="lpstr">
      <vt:lpstr>Office 主题</vt:lpstr>
      <vt:lpstr>Image</vt:lpstr>
      <vt:lpstr>CorelDRAW</vt:lpstr>
      <vt:lpstr>Graph</vt:lpstr>
      <vt:lpstr>Equation</vt:lpstr>
      <vt:lpstr>CorelDRAW 10.0-Grafik</vt:lpstr>
      <vt:lpstr>Ultrafast Surface Dynamics</vt:lpstr>
      <vt:lpstr>个人简介</vt:lpstr>
      <vt:lpstr>Outline</vt:lpstr>
      <vt:lpstr>幻灯片 4</vt:lpstr>
      <vt:lpstr>Photostimulated Desorption of NH3 from Cu(111)</vt:lpstr>
      <vt:lpstr>幻灯片 6</vt:lpstr>
      <vt:lpstr>幻灯片 7</vt:lpstr>
      <vt:lpstr>幻灯片 8</vt:lpstr>
      <vt:lpstr>Outline</vt:lpstr>
      <vt:lpstr>幻灯片 10</vt:lpstr>
      <vt:lpstr>Femtochemistry</vt:lpstr>
      <vt:lpstr>Why femtosecond? </vt:lpstr>
      <vt:lpstr>幻灯片 13</vt:lpstr>
      <vt:lpstr>The First Femtochemistry Exp.</vt:lpstr>
      <vt:lpstr>Marriage Between Surface Science  &amp; Femtosecond Laser ——  to investigate the surface dynamics</vt:lpstr>
      <vt:lpstr>Outline</vt:lpstr>
      <vt:lpstr>Optical Excitation on surfaces</vt:lpstr>
      <vt:lpstr>Electron thermalization dynamics in metals </vt:lpstr>
      <vt:lpstr>Reaction Mechanism</vt:lpstr>
      <vt:lpstr>Example: Oxidation of CO on Ru(0001)</vt:lpstr>
      <vt:lpstr>幻灯片 21</vt:lpstr>
      <vt:lpstr>幻灯片 22</vt:lpstr>
      <vt:lpstr>DFT Calculation</vt:lpstr>
      <vt:lpstr>幻灯片 24</vt:lpstr>
      <vt:lpstr>Outline</vt:lpstr>
      <vt:lpstr>Two-photon Photoemission Spectroscopy  (2PPE) — Probe Unoccupied States</vt:lpstr>
      <vt:lpstr>Image Potential States on Cu(100)</vt:lpstr>
      <vt:lpstr>Time-resolved 2PPE: Image Potential States on Cu(100)</vt:lpstr>
      <vt:lpstr>Quantum Beats</vt:lpstr>
      <vt:lpstr>Interface States  at a Metal-Rare Gas Boundary</vt:lpstr>
      <vt:lpstr>TR-2PPE + ARPES</vt:lpstr>
      <vt:lpstr>Ultrafast Electron Transfer Dynamics at NH3/Cu(111) Interface</vt:lpstr>
      <vt:lpstr>幻灯片 33</vt:lpstr>
      <vt:lpstr>幻灯片 34</vt:lpstr>
      <vt:lpstr>幻灯片 35</vt:lpstr>
      <vt:lpstr>幻灯片 36</vt:lpstr>
      <vt:lpstr>幻灯片 37</vt:lpstr>
      <vt:lpstr>幻灯片 38</vt:lpstr>
      <vt:lpstr>幻灯片 39</vt:lpstr>
      <vt:lpstr>Photoinduced Dissociation of CH3OH on TiO2(110)</vt:lpstr>
      <vt:lpstr>幻灯片 41</vt:lpstr>
      <vt:lpstr>Stepwise Dissociation of CD3OH  on TiO2(110)</vt:lpstr>
      <vt:lpstr>Outline</vt:lpstr>
      <vt:lpstr>Surface Nonlinear Optical Spectroscopy</vt:lpstr>
      <vt:lpstr>Time-Resolved Measurement of Surface Diffusion</vt:lpstr>
      <vt:lpstr>宽带红外-表面和频振动光谱原理 Broad Band Sum Frequency Generation （ BB-SFG）</vt:lpstr>
      <vt:lpstr>TR-SFG example: CO/Pt(533) Real-Time Observation of Molecular Motion on a Surface</vt:lpstr>
      <vt:lpstr>Site-dependent Vibrational Frequency</vt:lpstr>
      <vt:lpstr>Time-resolved Hopping</vt:lpstr>
      <vt:lpstr>幻灯片 50</vt:lpstr>
      <vt:lpstr>DFT Calculation</vt:lpstr>
      <vt:lpstr>Time-resolved Surface  Sum Frequency Generation (TR-SFG)</vt:lpstr>
      <vt:lpstr>Outline</vt:lpstr>
      <vt:lpstr>幻灯片 54</vt:lpstr>
      <vt:lpstr>Why Using Electrons ?</vt:lpstr>
      <vt:lpstr>Principle of UEM</vt:lpstr>
      <vt:lpstr>Femtosecond EELS</vt:lpstr>
      <vt:lpstr>Time-resolved EELS</vt:lpstr>
      <vt:lpstr>Ultrafast X-ray</vt:lpstr>
      <vt:lpstr>幻灯片 60</vt:lpstr>
      <vt:lpstr>幻灯片 61</vt:lpstr>
      <vt:lpstr>Outline</vt:lpstr>
      <vt:lpstr>Perspective:  Probe Surface Dynamics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template</dc:title>
  <dc:creator>zfren</dc:creator>
  <cp:lastModifiedBy>zfren</cp:lastModifiedBy>
  <cp:revision>1233</cp:revision>
  <dcterms:created xsi:type="dcterms:W3CDTF">2009-07-19T12:38:05Z</dcterms:created>
  <dcterms:modified xsi:type="dcterms:W3CDTF">2012-12-14T02:31:01Z</dcterms:modified>
</cp:coreProperties>
</file>